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326" r:id="rId2"/>
    <p:sldId id="332" r:id="rId3"/>
    <p:sldId id="330" r:id="rId4"/>
    <p:sldId id="344" r:id="rId5"/>
    <p:sldId id="340" r:id="rId6"/>
    <p:sldId id="328" r:id="rId7"/>
    <p:sldId id="345" r:id="rId8"/>
    <p:sldId id="329" r:id="rId9"/>
  </p:sldIdLst>
  <p:sldSz cx="9144000" cy="5143500" type="screen16x9"/>
  <p:notesSz cx="6950075" cy="92360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8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980" userDrawn="1">
          <p15:clr>
            <a:srgbClr val="A4A3A4"/>
          </p15:clr>
        </p15:guide>
        <p15:guide id="4" orient="horz" pos="2292" userDrawn="1">
          <p15:clr>
            <a:srgbClr val="A4A3A4"/>
          </p15:clr>
        </p15:guide>
        <p15:guide id="5" orient="horz" pos="2508" userDrawn="1">
          <p15:clr>
            <a:srgbClr val="A4A3A4"/>
          </p15:clr>
        </p15:guide>
        <p15:guide id="6" orient="horz" pos="1092" userDrawn="1">
          <p15:clr>
            <a:srgbClr val="A4A3A4"/>
          </p15:clr>
        </p15:guide>
        <p15:guide id="7" pos="2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Craft" initials="WC" lastIdx="45" clrIdx="0">
    <p:extLst>
      <p:ext uri="{19B8F6BF-5375-455C-9EA6-DF929625EA0E}">
        <p15:presenceInfo xmlns:p15="http://schemas.microsoft.com/office/powerpoint/2012/main" userId="S::wcraft@asurite.asu.edu::95770a33-a19e-4b47-8ada-be6da73f15ec" providerId="AD"/>
      </p:ext>
    </p:extLst>
  </p:cmAuthor>
  <p:cmAuthor id="2" name="Elaine Rettger" initials="ER" lastIdx="6" clrIdx="1">
    <p:extLst>
      <p:ext uri="{19B8F6BF-5375-455C-9EA6-DF929625EA0E}">
        <p15:presenceInfo xmlns:p15="http://schemas.microsoft.com/office/powerpoint/2012/main" userId="Elaine Rettger" providerId="None"/>
      </p:ext>
    </p:extLst>
  </p:cmAuthor>
  <p:cmAuthor id="3" name="Elaine Rettger" initials="ER [2]" lastIdx="14" clrIdx="2">
    <p:extLst>
      <p:ext uri="{19B8F6BF-5375-455C-9EA6-DF929625EA0E}">
        <p15:presenceInfo xmlns:p15="http://schemas.microsoft.com/office/powerpoint/2012/main" userId="S::erettger@asurite.asu.edu::47cb7022-f4ec-4888-98e9-61d52ad5c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7"/>
    <p:restoredTop sz="76460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1728" y="102"/>
      </p:cViewPr>
      <p:guideLst>
        <p:guide orient="horz" pos="1668"/>
        <p:guide pos="2880"/>
        <p:guide orient="horz" pos="1980"/>
        <p:guide orient="horz" pos="2292"/>
        <p:guide orient="horz" pos="2508"/>
        <p:guide orient="horz" pos="1092"/>
        <p:guide pos="2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46CA729-9A05-4BE5-98C3-50F3EE83ABA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235E525-EF56-44C3-B8F1-94D8E3C70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74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80DA62B3-D77C-D248-9A64-F9A4DE3B6D31}" type="datetimeFigureOut">
              <a:rPr lang="en-US" smtClean="0"/>
              <a:pPr/>
              <a:t>11/23/2020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BD20D7DF-8436-214F-8E73-20B12CDCD3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1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D7DF-8436-214F-8E73-20B12CDCD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6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Arial Regular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D7DF-8436-214F-8E73-20B12CDCD3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2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D7DF-8436-214F-8E73-20B12CDCD31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60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Arial Regular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D7DF-8436-214F-8E73-20B12CDCD31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46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D7DF-8436-214F-8E73-20B12CDCD3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40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Arial Regular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Arial Regular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D7DF-8436-214F-8E73-20B12CDCD3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59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D7DF-8436-214F-8E73-20B12CDCD31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8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9100" y="4767263"/>
            <a:ext cx="2057400" cy="273844"/>
          </a:xfrm>
        </p:spPr>
        <p:txBody>
          <a:bodyPr anchor="ctr" anchorCtr="0"/>
          <a:lstStyle/>
          <a:p>
            <a:fld id="{2E352CC3-3C35-314A-9F0E-C7D5072AC3BF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ctr" anchorCtr="0"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hape 69">
            <a:extLst>
              <a:ext uri="{FF2B5EF4-FFF2-40B4-BE49-F238E27FC236}">
                <a16:creationId xmlns:a16="http://schemas.microsoft.com/office/drawing/2014/main" id="{5D88F593-6346-994F-9189-4A56DD9262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9100" y="1302400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9" name="Shape 70">
            <a:extLst>
              <a:ext uri="{FF2B5EF4-FFF2-40B4-BE49-F238E27FC236}">
                <a16:creationId xmlns:a16="http://schemas.microsoft.com/office/drawing/2014/main" id="{FE8D2614-1B49-0E4A-9314-BE478986BB1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19100" y="925740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" name="Shape 71">
            <a:extLst>
              <a:ext uri="{FF2B5EF4-FFF2-40B4-BE49-F238E27FC236}">
                <a16:creationId xmlns:a16="http://schemas.microsoft.com/office/drawing/2014/main" id="{639736D7-1F8E-F74A-8761-73CB2CD5BC7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09404" y="3617361"/>
            <a:ext cx="3064339" cy="850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6071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3">
            <a:extLst>
              <a:ext uri="{FF2B5EF4-FFF2-40B4-BE49-F238E27FC236}">
                <a16:creationId xmlns:a16="http://schemas.microsoft.com/office/drawing/2014/main" id="{3B80804F-6AC4-A44F-BE16-8FB76D83484F}"/>
              </a:ext>
            </a:extLst>
          </p:cNvPr>
          <p:cNvSpPr/>
          <p:nvPr userDrawn="1"/>
        </p:nvSpPr>
        <p:spPr>
          <a:xfrm>
            <a:off x="-19225" y="1760200"/>
            <a:ext cx="9163199" cy="3438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35001-B3F6-9444-AA7C-9677ED91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8B95-3C07-B04C-A9DE-F4342DD320BE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1ED5B-5C28-E545-92F0-08480848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A7155-CF72-B34C-B6D9-44ACA3E41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102">
            <a:extLst>
              <a:ext uri="{FF2B5EF4-FFF2-40B4-BE49-F238E27FC236}">
                <a16:creationId xmlns:a16="http://schemas.microsoft.com/office/drawing/2014/main" id="{BEBF83AA-7447-8D49-B2B3-93BE15A65F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892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39D012-2C0D-3341-B8B8-15A01A85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C46D-0E57-CF4C-9C68-1569F6D2B867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E62B1-4382-B846-87A9-73AAE4C4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22081-D4AB-7642-8045-5E2E5A45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118">
            <a:extLst>
              <a:ext uri="{FF2B5EF4-FFF2-40B4-BE49-F238E27FC236}">
                <a16:creationId xmlns:a16="http://schemas.microsoft.com/office/drawing/2014/main" id="{3467541E-2F17-E446-8E83-83DDB8B1E0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119">
            <a:extLst>
              <a:ext uri="{FF2B5EF4-FFF2-40B4-BE49-F238E27FC236}">
                <a16:creationId xmlns:a16="http://schemas.microsoft.com/office/drawing/2014/main" id="{0875CE0C-0F35-5F46-90A7-D37F7005F74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36825" y="1005325"/>
            <a:ext cx="7508699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8822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37BB-E530-3043-9B4E-0B3CFD7512D0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69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AA97-F13D-A248-BB64-F6347D3DA866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49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FE22-626E-A145-9E27-3FCCBEA131C7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58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B6DD-D015-4346-AA21-A08AD843C660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55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C6C-67D5-094C-BE18-835B22442518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05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5C1C-AE06-3540-BF18-993E0634E4B9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08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2673-E13F-314E-B5CF-9DE1544E9375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88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3D9D-3964-5842-B997-3E01BCD3896C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0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F69FD9-7CD2-A549-B370-940C92EC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1EB6-81D6-D941-87F4-93528B8C46D1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DA815-D98A-424B-8022-0D52C176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F0F57-21F1-7346-BE75-A3EB8CC67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73">
            <a:extLst>
              <a:ext uri="{FF2B5EF4-FFF2-40B4-BE49-F238E27FC236}">
                <a16:creationId xmlns:a16="http://schemas.microsoft.com/office/drawing/2014/main" id="{6935CC12-43EA-3843-8038-CBB7BDA6A4B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11708" y="21161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4">
            <a:extLst>
              <a:ext uri="{FF2B5EF4-FFF2-40B4-BE49-F238E27FC236}">
                <a16:creationId xmlns:a16="http://schemas.microsoft.com/office/drawing/2014/main" id="{FB29BC67-C704-FF49-992B-E60BB0A86A6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1516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Shape 75" descr="ASU_Horiz_RGB_Digital_MaroonGold.png">
            <a:extLst>
              <a:ext uri="{FF2B5EF4-FFF2-40B4-BE49-F238E27FC236}">
                <a16:creationId xmlns:a16="http://schemas.microsoft.com/office/drawing/2014/main" id="{AA20A6BB-82AE-8B4C-AC90-21F11F5ED95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45067" y="187046"/>
            <a:ext cx="3844969" cy="1067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0810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519F-4FF1-454D-835F-38729CF5CF00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03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BD3EC-69F6-FF45-8221-7CD7EED2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1F9E-6ECD-F54E-A0B8-1F8798F6C4F6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AD3A1-7069-FC4C-86F3-AB6398AD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5E656-926F-4C42-8173-BD7A2732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hape 69">
            <a:extLst>
              <a:ext uri="{FF2B5EF4-FFF2-40B4-BE49-F238E27FC236}">
                <a16:creationId xmlns:a16="http://schemas.microsoft.com/office/drawing/2014/main" id="{75C84565-6F6B-DE49-A84D-CB796615C1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3776" y="1730217"/>
            <a:ext cx="6390449" cy="429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8" name="Shape 70">
            <a:extLst>
              <a:ext uri="{FF2B5EF4-FFF2-40B4-BE49-F238E27FC236}">
                <a16:creationId xmlns:a16="http://schemas.microsoft.com/office/drawing/2014/main" id="{6B9E454C-1DDD-7E4C-AB3B-9E5B8EA4E19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70469" y="1521791"/>
            <a:ext cx="5631525" cy="26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9" name="Shape 71">
            <a:extLst>
              <a:ext uri="{FF2B5EF4-FFF2-40B4-BE49-F238E27FC236}">
                <a16:creationId xmlns:a16="http://schemas.microsoft.com/office/drawing/2014/main" id="{82ED3FD5-0B06-0B4A-995E-291D64844CF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70469" y="3885722"/>
            <a:ext cx="2598524" cy="7211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9356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E5200-9050-9F4E-B112-E6EA56FE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C07C-9F34-CB43-8909-937AD858B090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45417-1A9F-F74B-AFB4-D210D599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D9D30-8334-8D41-85D0-A8AEF7E3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73">
            <a:extLst>
              <a:ext uri="{FF2B5EF4-FFF2-40B4-BE49-F238E27FC236}">
                <a16:creationId xmlns:a16="http://schemas.microsoft.com/office/drawing/2014/main" id="{4F04BE9E-7A49-814B-ADE5-5D763014EB7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3782" y="1587132"/>
            <a:ext cx="6390449" cy="1539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9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4">
            <a:extLst>
              <a:ext uri="{FF2B5EF4-FFF2-40B4-BE49-F238E27FC236}">
                <a16:creationId xmlns:a16="http://schemas.microsoft.com/office/drawing/2014/main" id="{B4A6CD7E-DC33-2B42-8267-7C92B70ED93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33775" y="3154294"/>
            <a:ext cx="6113700" cy="59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Shape 75" descr="ASU_Horiz_RGB_Digital_MaroonGold.png">
            <a:extLst>
              <a:ext uri="{FF2B5EF4-FFF2-40B4-BE49-F238E27FC236}">
                <a16:creationId xmlns:a16="http://schemas.microsoft.com/office/drawing/2014/main" id="{966FCCA0-599C-5D48-91B4-6AFA4548C62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83801" y="140285"/>
            <a:ext cx="2883727" cy="8003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6175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A1548-CCE2-6C4E-903A-45C98EEDA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D7865-9130-5C4C-85AC-B411212A4CA3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B4E2D4-A687-1444-8714-B00811BA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BFE31-CDF7-DD41-B167-65D3BA4A9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77">
            <a:extLst>
              <a:ext uri="{FF2B5EF4-FFF2-40B4-BE49-F238E27FC236}">
                <a16:creationId xmlns:a16="http://schemas.microsoft.com/office/drawing/2014/main" id="{69C1638D-9591-8746-B0EB-840A981BD0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3776" y="619519"/>
            <a:ext cx="4684724" cy="429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6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5451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60A4A-7674-A04D-8F84-1A2CBDBE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B5C4-A262-6A4F-B47D-AD7A63F83D39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35579-136C-8940-A251-2F16B9FE7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32F00-933A-794B-88A3-ECF5A8C8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79">
            <a:extLst>
              <a:ext uri="{FF2B5EF4-FFF2-40B4-BE49-F238E27FC236}">
                <a16:creationId xmlns:a16="http://schemas.microsoft.com/office/drawing/2014/main" id="{2F1E31F5-7D6B-F549-92E1-348338562F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3270" y="2125774"/>
            <a:ext cx="2090699" cy="429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3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600" b="1">
                <a:solidFill>
                  <a:srgbClr val="FFFFFF"/>
                </a:solidFill>
              </a:defRPr>
            </a:lvl2pPr>
            <a:lvl3pPr lvl="2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600" b="1">
                <a:solidFill>
                  <a:srgbClr val="FFFFFF"/>
                </a:solidFill>
              </a:defRPr>
            </a:lvl3pPr>
            <a:lvl4pPr lvl="3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600" b="1">
                <a:solidFill>
                  <a:srgbClr val="FFFFFF"/>
                </a:solidFill>
              </a:defRPr>
            </a:lvl4pPr>
            <a:lvl5pPr lvl="4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600" b="1">
                <a:solidFill>
                  <a:srgbClr val="FFFFFF"/>
                </a:solidFill>
              </a:defRPr>
            </a:lvl5pPr>
            <a:lvl6pPr lvl="5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600" b="1">
                <a:solidFill>
                  <a:srgbClr val="FFFFFF"/>
                </a:solidFill>
              </a:defRPr>
            </a:lvl6pPr>
            <a:lvl7pPr lvl="6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600" b="1">
                <a:solidFill>
                  <a:srgbClr val="FFFFFF"/>
                </a:solidFill>
              </a:defRPr>
            </a:lvl7pPr>
            <a:lvl8pPr lvl="7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600" b="1">
                <a:solidFill>
                  <a:srgbClr val="FFFFFF"/>
                </a:solidFill>
              </a:defRPr>
            </a:lvl8pPr>
            <a:lvl9pPr lvl="8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6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" name="Shape 80">
            <a:extLst>
              <a:ext uri="{FF2B5EF4-FFF2-40B4-BE49-F238E27FC236}">
                <a16:creationId xmlns:a16="http://schemas.microsoft.com/office/drawing/2014/main" id="{E1531196-7834-0C48-8E15-85A5BBDB4BCC}"/>
              </a:ext>
            </a:extLst>
          </p:cNvPr>
          <p:cNvSpPr txBox="1"/>
          <p:nvPr userDrawn="1"/>
        </p:nvSpPr>
        <p:spPr>
          <a:xfrm>
            <a:off x="3443936" y="870553"/>
            <a:ext cx="792900" cy="2648699"/>
          </a:xfrm>
          <a:prstGeom prst="rect">
            <a:avLst/>
          </a:prstGeom>
          <a:noFill/>
          <a:ln>
            <a:noFill/>
          </a:ln>
        </p:spPr>
        <p:txBody>
          <a:bodyPr lIns="51431" tIns="25706" rIns="51431" bIns="25706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16875" b="0" i="0" u="none" strike="noStrike" cap="none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8" name="Shape 81">
            <a:extLst>
              <a:ext uri="{FF2B5EF4-FFF2-40B4-BE49-F238E27FC236}">
                <a16:creationId xmlns:a16="http://schemas.microsoft.com/office/drawing/2014/main" id="{E024AE8E-3228-A84B-A423-F679366F56B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389639" y="1371780"/>
            <a:ext cx="2692124" cy="2066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  <a:defRPr sz="13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0574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4003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7432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6325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old chapter break or bold statement gold">
    <p:bg>
      <p:bgPr>
        <a:solidFill>
          <a:schemeClr val="accen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826025"/>
            <a:ext cx="6246300" cy="572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6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5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843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FFC6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8FA2D-A702-B04E-98B3-4E41F3AE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1475-8A57-0B41-A7DA-AD00FB8DF12E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7EFB3-06A9-394C-8848-E77B1A26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0C2CFC-DF90-C448-ACFC-9EE9FC18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77">
            <a:extLst>
              <a:ext uri="{FF2B5EF4-FFF2-40B4-BE49-F238E27FC236}">
                <a16:creationId xmlns:a16="http://schemas.microsoft.com/office/drawing/2014/main" id="{E1DCA434-C2BA-DC49-9246-42EE0153E8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826025"/>
            <a:ext cx="62462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62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276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48197-F987-2D43-BD42-03AFA28E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F7B-3D67-0547-BF6A-F1ED655FADD3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466B1-A4E7-1F4D-B25E-F20B67A8D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3118C-2608-4348-BD69-52EB3A097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79">
            <a:extLst>
              <a:ext uri="{FF2B5EF4-FFF2-40B4-BE49-F238E27FC236}">
                <a16:creationId xmlns:a16="http://schemas.microsoft.com/office/drawing/2014/main" id="{27530E05-742D-3243-BEF1-030D4A24A4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4100" y="2045225"/>
            <a:ext cx="2787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1">
                <a:solidFill>
                  <a:srgbClr val="FFFFFF"/>
                </a:solidFill>
              </a:defRPr>
            </a:lvl2pPr>
            <a:lvl3pPr lvl="2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1">
                <a:solidFill>
                  <a:srgbClr val="FFFFFF"/>
                </a:solidFill>
              </a:defRPr>
            </a:lvl3pPr>
            <a:lvl4pPr lvl="3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1">
                <a:solidFill>
                  <a:srgbClr val="FFFFFF"/>
                </a:solidFill>
              </a:defRPr>
            </a:lvl4pPr>
            <a:lvl5pPr lvl="4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1">
                <a:solidFill>
                  <a:srgbClr val="FFFFFF"/>
                </a:solidFill>
              </a:defRPr>
            </a:lvl5pPr>
            <a:lvl6pPr lvl="5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1">
                <a:solidFill>
                  <a:srgbClr val="FFFFFF"/>
                </a:solidFill>
              </a:defRPr>
            </a:lvl6pPr>
            <a:lvl7pPr lvl="6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1">
                <a:solidFill>
                  <a:srgbClr val="FFFFFF"/>
                </a:solidFill>
              </a:defRPr>
            </a:lvl7pPr>
            <a:lvl8pPr lvl="7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1">
                <a:solidFill>
                  <a:srgbClr val="FFFFFF"/>
                </a:solidFill>
              </a:defRPr>
            </a:lvl8pPr>
            <a:lvl9pPr lvl="8" indent="0" algn="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8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" name="Shape 80">
            <a:extLst>
              <a:ext uri="{FF2B5EF4-FFF2-40B4-BE49-F238E27FC236}">
                <a16:creationId xmlns:a16="http://schemas.microsoft.com/office/drawing/2014/main" id="{19D9D752-0D23-4B44-A0FA-D9E34794F300}"/>
              </a:ext>
            </a:extLst>
          </p:cNvPr>
          <p:cNvSpPr txBox="1"/>
          <p:nvPr userDrawn="1"/>
        </p:nvSpPr>
        <p:spPr>
          <a:xfrm>
            <a:off x="3664989" y="371597"/>
            <a:ext cx="1057200" cy="35315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22500" b="0" i="0" u="none" strike="noStrike" cap="none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8" name="Shape 81">
            <a:extLst>
              <a:ext uri="{FF2B5EF4-FFF2-40B4-BE49-F238E27FC236}">
                <a16:creationId xmlns:a16="http://schemas.microsoft.com/office/drawing/2014/main" id="{EE6CEFDE-B4EB-464F-8712-AE2EAE42BCA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925925" y="1039900"/>
            <a:ext cx="3589499" cy="275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46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870947"/>
            <a:ext cx="7886700" cy="1761776"/>
          </a:xfrm>
        </p:spPr>
        <p:txBody>
          <a:bodyPr/>
          <a:lstStyle/>
          <a:p>
            <a:pPr lvl="0"/>
            <a:r>
              <a:rPr lang="en-US" dirty="0"/>
              <a:t>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B536-F415-FD49-977E-BD875C0F4F29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C9D907E-80A4-3E4D-B6CB-2D88041C559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650" y="1490383"/>
            <a:ext cx="7886700" cy="1030941"/>
          </a:xfrm>
        </p:spPr>
        <p:txBody>
          <a:bodyPr/>
          <a:lstStyle>
            <a:lvl1pPr marL="0" indent="0">
              <a:buNone/>
              <a:defRPr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Basic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32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3FDE1D-3F8D-AF4D-ACA4-6F291FCE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C286-9E56-8F40-AE8C-73193290054F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452123-096A-4749-A398-63943307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3CFEE-952E-CA48-AD81-B70F3DD2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83">
            <a:extLst>
              <a:ext uri="{FF2B5EF4-FFF2-40B4-BE49-F238E27FC236}">
                <a16:creationId xmlns:a16="http://schemas.microsoft.com/office/drawing/2014/main" id="{BB17D6D4-439D-394B-9E1B-625E419EFA39}"/>
              </a:ext>
            </a:extLst>
          </p:cNvPr>
          <p:cNvSpPr/>
          <p:nvPr userDrawn="1"/>
        </p:nvSpPr>
        <p:spPr>
          <a:xfrm>
            <a:off x="0" y="458416"/>
            <a:ext cx="9144000" cy="1117465"/>
          </a:xfrm>
          <a:prstGeom prst="rect">
            <a:avLst/>
          </a:prstGeom>
          <a:solidFill>
            <a:srgbClr val="FFC627"/>
          </a:solidFill>
          <a:ln>
            <a:noFill/>
          </a:ln>
        </p:spPr>
        <p:txBody>
          <a:bodyPr lIns="121900" tIns="60925" rIns="121900" bIns="6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7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84">
            <a:extLst>
              <a:ext uri="{FF2B5EF4-FFF2-40B4-BE49-F238E27FC236}">
                <a16:creationId xmlns:a16="http://schemas.microsoft.com/office/drawing/2014/main" id="{411645FE-A3B2-F94E-9294-853CBF8BBF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837" y="714984"/>
            <a:ext cx="8112899" cy="637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098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D51C5-2E44-E147-B234-C0B0A62D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1361-B1E6-0E4A-AC9A-1E1F23D6086B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0FAC2D-E254-CF46-8B3B-25C2631C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72FFA-C202-424A-AFC0-7A20DB70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86">
            <a:extLst>
              <a:ext uri="{FF2B5EF4-FFF2-40B4-BE49-F238E27FC236}">
                <a16:creationId xmlns:a16="http://schemas.microsoft.com/office/drawing/2014/main" id="{2ED086CB-43CE-064E-8603-694529334506}"/>
              </a:ext>
            </a:extLst>
          </p:cNvPr>
          <p:cNvSpPr/>
          <p:nvPr userDrawn="1"/>
        </p:nvSpPr>
        <p:spPr>
          <a:xfrm>
            <a:off x="0" y="1314450"/>
            <a:ext cx="9144000" cy="15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21900" tIns="60925" rIns="121900" bIns="6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7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87">
            <a:extLst>
              <a:ext uri="{FF2B5EF4-FFF2-40B4-BE49-F238E27FC236}">
                <a16:creationId xmlns:a16="http://schemas.microsoft.com/office/drawing/2014/main" id="{B5858F4B-BD52-594E-9C45-17468E2EF7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837" y="1600200"/>
            <a:ext cx="8112899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324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D51C5-2E44-E147-B234-C0B0A62D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AF21-D0F2-FF41-8CB7-C4A68590522E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0FAC2D-E254-CF46-8B3B-25C2631C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72FFA-C202-424A-AFC0-7A20DB70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hape 86">
            <a:extLst>
              <a:ext uri="{FF2B5EF4-FFF2-40B4-BE49-F238E27FC236}">
                <a16:creationId xmlns:a16="http://schemas.microsoft.com/office/drawing/2014/main" id="{2ED086CB-43CE-064E-8603-694529334506}"/>
              </a:ext>
            </a:extLst>
          </p:cNvPr>
          <p:cNvSpPr/>
          <p:nvPr userDrawn="1"/>
        </p:nvSpPr>
        <p:spPr>
          <a:xfrm>
            <a:off x="0" y="0"/>
            <a:ext cx="9144000" cy="15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121900" tIns="60925" rIns="121900" bIns="6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7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87">
            <a:extLst>
              <a:ext uri="{FF2B5EF4-FFF2-40B4-BE49-F238E27FC236}">
                <a16:creationId xmlns:a16="http://schemas.microsoft.com/office/drawing/2014/main" id="{B5858F4B-BD52-594E-9C45-17468E2EF7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1837" y="285750"/>
            <a:ext cx="8112899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13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97">
            <a:extLst>
              <a:ext uri="{FF2B5EF4-FFF2-40B4-BE49-F238E27FC236}">
                <a16:creationId xmlns:a16="http://schemas.microsoft.com/office/drawing/2014/main" id="{65B065BA-0DE7-954D-9ABC-3F947D078C55}"/>
              </a:ext>
            </a:extLst>
          </p:cNvPr>
          <p:cNvSpPr/>
          <p:nvPr userDrawn="1"/>
        </p:nvSpPr>
        <p:spPr>
          <a:xfrm>
            <a:off x="4572000" y="-134650"/>
            <a:ext cx="4572000" cy="5277899"/>
          </a:xfrm>
          <a:prstGeom prst="rect">
            <a:avLst/>
          </a:prstGeom>
          <a:solidFill>
            <a:srgbClr val="FFC62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10D1B1-473E-3048-A965-DE8E4BDC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1134-EFD5-EC47-A14D-5DAC385ED92E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7AB39-59AB-8747-89C6-CB2DD49C7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and Finance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A84C66-FDE6-D046-9ABC-EA83AD91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hape 98">
            <a:extLst>
              <a:ext uri="{FF2B5EF4-FFF2-40B4-BE49-F238E27FC236}">
                <a16:creationId xmlns:a16="http://schemas.microsoft.com/office/drawing/2014/main" id="{47FECD8A-A79C-674F-854C-68251D3A2F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99">
            <a:extLst>
              <a:ext uri="{FF2B5EF4-FFF2-40B4-BE49-F238E27FC236}">
                <a16:creationId xmlns:a16="http://schemas.microsoft.com/office/drawing/2014/main" id="{F037D9E5-3130-C34E-91E3-541C1024861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" name="Shape 100">
            <a:extLst>
              <a:ext uri="{FF2B5EF4-FFF2-40B4-BE49-F238E27FC236}">
                <a16:creationId xmlns:a16="http://schemas.microsoft.com/office/drawing/2014/main" id="{1AE8B42F-182C-8245-9A66-FA860DA1E3D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616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100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F38A5-F45D-FE4B-82C7-FBF09EAABC78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and Finance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FD14-4DBB-8D4B-BF8F-B02E39C6B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0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5" r:id="rId2"/>
    <p:sldLayoutId id="2147483676" r:id="rId3"/>
    <p:sldLayoutId id="2147483677" r:id="rId4"/>
    <p:sldLayoutId id="2147483665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49" r:id="rId21"/>
    <p:sldLayoutId id="2147483660" r:id="rId22"/>
    <p:sldLayoutId id="2147483661" r:id="rId23"/>
    <p:sldLayoutId id="2147483662" r:id="rId24"/>
    <p:sldLayoutId id="2147483691" r:id="rId2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FFC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FC000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FC000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FC000"/>
        </a:buClr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FC000"/>
        </a:buClr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pos="2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rapistaid.com/therapy-worksheet/self-care-assessm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urldefense.proofpoint.com/v2/url?u=https-3A__www.doctorondemand.com_coronavirus-3Futm-5Fsource-3Dconsumer-26utm-5Fmedium-3Dweb-26utm-5Fcampaign-3DCOVID19-5FHomeBanner-5FLearnMoreLP&amp;d=DwMFAg&amp;c=l45AxH-kUV29SRQusp9vYR0n1GycN4_2jInuKy6zbqQ&amp;r=pGErOYzc0rwd7_iknkcIeCzIfRAfVIW36QngY5KP7x8&amp;m=p4BxLZaliP0ycT8ZSXYV-t1NyED5KxskP6-edG_7CA0&amp;s=Lw6wEB1GuVeJLkkwDcIzXsde9N6aWlNJreRpfZuEpBE&amp;e=" TargetMode="External"/><Relationship Id="rId3" Type="http://schemas.openxmlformats.org/officeDocument/2006/relationships/hyperlink" Target="https://cfo.asu.edu/eao-wellness" TargetMode="External"/><Relationship Id="rId7" Type="http://schemas.openxmlformats.org/officeDocument/2006/relationships/hyperlink" Target="https://urldefense.proofpoint.com/v2/url?u=https-3A__u3934583.ct.sendgrid.net_ls_click-3Fupn-3D4jsST4N05ycPXzprsqTp82CFGYN-2D2FQ6ALjmKZHlSzZX0-2D3D8InK-5Ff5CCQS0N95iO0XGkG5jjbwYuJuHZqes9PMTW8BEK2c-2D2BdZ-2D2F-2D2FXjqz-2D2F5qJWeu7wz55VH2e6q9rMz88Pdf-2D2BtqRYj91-2D2BVJva-2D2FRIONYe8Nn7Jj8LcWh5Xrj3aSdBohnEkOzg0QfqsMyJVI75s6QGqARyu0EF5ponHvGxubO6VK4Td-2D2BYTUboaRB78hwjsIKr1uXbW3LMUO7xesQvKFqw2oDa65t0RPrO5zk8zDbkjsh1SFkAaXrZtVU-2D2F8zM1HxXLaZ0cuhn7NuRQKkwdm-2D2F86SBjeHnupGC4m3UJnAjDj6pWIlmhWH1TK1KsdlO8BpUyt5xJcv3s-2D2FoI3tDWPXihKVG0BD-2D2BXW-2D2BqKcbd5cFQo26uIR1DETjMfXxbPRC9ePbtkO02eqJWTB92OXT3uvuAkMVwvZxEMVXlkc0Uwn-2D2FetWLL3uku8MKOq7Skt3yDDg-2D2F1AshWBzS4l-2D2Fu97vlEHG-2D2BLS-2D2FYe3p2qSnrw-2D3D-2D3D&amp;d=DwMFAg&amp;c=l45AxH-kUV29SRQusp9vYR0n1GycN4_2jInuKy6zbqQ&amp;r=pGErOYzc0rwd7_iknkcIeCzIfRAfVIW36QngY5KP7x8&amp;m=p4BxLZaliP0ycT8ZSXYV-t1NyED5KxskP6-edG_7CA0&amp;s=JDvFvwIevtqJ3q2r0UbZYt7UN-eFRwJXlNFNMlZZUWk&amp;e=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urldefense.proofpoint.com/v2/url?u=https-3A__u3934583.ct.sendgrid.net_ls_click-3Fupn-3D4jsST4N05ycPXzprsqTp82CFGYN-2D2FQ6ALjmKZHlSzZX0-2D3D9Ta1-5Ff5CCQS0N95iO0XGkG5jjbwYuJuHZqes9PMTW8BEK2c-2D2BdZ-2D2F-2D2FXjqz-2D2F5qJWeu7wz55VH2e6q9rMz88Pdf-2D2BtqRYj91-2D2BVJva-2D2FRIONYe8Nn7Jj8LcWh5Xrj3aSdBohnEkOzg0QfqsMyJVI75s6QGqARyu0EF5ponHvGxubO6VK4Td-2D2BYTUboaRB78hwjsIKr1uXbW3LMUO7xesQvKFqw2oDa65t0RPrO5zk8zDbkjsh1SFkAaXrZtVU-2D2F8zM1HxXLaZ0cuhnzhwuJDGcCMzFnM3UsHKbBknSQYly7ZEvEoohxc2WFsKOXzqHtT70H12A8OZKA9AaXfZb3fXb2YnMrZj0pWzkaKgoRVi43i-2D2BX-2D2Bg6yJRUAG7lLkIvrfsvjIiPXZOQOuDnERdeLFAezeXtDFFpb-2D2BVlcPd7BIGRKwWdZGd74bJeEtz7zDfJSIfh4WGvctT4PIHV1UCL-2D2B44768wEsecXoppsacg-2D3D-2D3D&amp;d=DwMFAg&amp;c=l45AxH-kUV29SRQusp9vYR0n1GycN4_2jInuKy6zbqQ&amp;r=pGErOYzc0rwd7_iknkcIeCzIfRAfVIW36QngY5KP7x8&amp;m=p4BxLZaliP0ycT8ZSXYV-t1NyED5KxskP6-edG_7CA0&amp;s=gMGOxM_Ywy-jiZiJGIVPzoBE6-0eLKCc-TqsrzIIVL8&amp;e=" TargetMode="External"/><Relationship Id="rId5" Type="http://schemas.openxmlformats.org/officeDocument/2006/relationships/hyperlink" Target="https://urldefense.proofpoint.com/v2/url?u=https-3A__u3934583.ct.sendgrid.net_ls_click-3Fupn-3D4jsST4N05ycPXzprsqTp84i6YB1c3joPsiMqcsNcKyXX9WmosZdfX4mOm7nFnyZk2c0lTlFUSibF8tFMvPZneQVOnKI-2D2BVDG-2D2FC8IJEcfEA5g-2D3Dh3cy-5Ff5CCQS0N95iO0XGkG5jjbwYuJuHZqes9PMTW8BEK2c-2D2BdZ-2D2F-2D2FXjqz-2D2F5qJWeu7wz55VH2e6q9rMz88Pdf-2D2BtqRYj91-2D2BVJva-2D2FRIONYe8Nn7Jj8LcWh5Xrj3aSdBohnEkOzg0QfqsMyJVI75s6QGqARyu0EF5ponHvGxubO6VK4Td-2D2BYTUboaRB78hwjsIKr1uXbW3LMUO7xesQvKFqw2oDa65t0RPrO5zk8zDbkjsh1SFkAaXrZtVU-2D2F8zM1HxXLaZ0cuhnwqb5qgTsa3iDED6w0w-2D2BOTQPY6WGdoC5Cx4DmCJQyGJgFKtnUkGVpIcKFbKk4DwzOv-2D2FUEkvyprMhxbfOo6OnV2GnNU0VxXyyrpNiiSdYuricqQ43AAidMJo-2D2FtHTrrWZTc2QXQKyBxNA8dZPWUC-2D2Fr43mOLAyk-2D2B4Mr8UTb00yq1YqJrV8HhSG1nwj-2D2FI-2D2FxvXNpKvra3Mn9GT-2D2FXhaBlMCFB8GbA-2D3D-2D3D&amp;d=DwMFAg&amp;c=l45AxH-kUV29SRQusp9vYR0n1GycN4_2jInuKy6zbqQ&amp;r=pGErOYzc0rwd7_iknkcIeCzIfRAfVIW36QngY5KP7x8&amp;m=p4BxLZaliP0ycT8ZSXYV-t1NyED5KxskP6-edG_7CA0&amp;s=SeYF33GYNuzQdXnxqHBLY4H6sfirR5wWwbdVimpHrUk&amp;e=" TargetMode="External"/><Relationship Id="rId4" Type="http://schemas.openxmlformats.org/officeDocument/2006/relationships/hyperlink" Target="https://cfo.asu.edu/hip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m/worklife/article/20200312-coronavirus-covid-19-update-work-from-home-in-a-pandemic" TargetMode="External"/><Relationship Id="rId3" Type="http://schemas.openxmlformats.org/officeDocument/2006/relationships/hyperlink" Target="https://nziwr.co.nz/wp-content/uploads/2020/03/NZIWR_Real-time_Resilience_Coping_with_Coronavirus.pdf" TargetMode="External"/><Relationship Id="rId7" Type="http://schemas.openxmlformats.org/officeDocument/2006/relationships/hyperlink" Target="https://www.pbs.org/newshour/show/how-this-psychologist-suggests-we-manage-covid-19-fear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greatergood.berkeley.edu/article/item/greater_good_guide_to_well_being_during_coronavirus" TargetMode="External"/><Relationship Id="rId5" Type="http://schemas.openxmlformats.org/officeDocument/2006/relationships/hyperlink" Target="https://www.forbes.com/sites/meganbruneau/2020/03/18/how-to-handle-life-on-pause-a-therapists-advice-for-mental-health-during-the-coronavirus-pandemic/#19242d4a54d8" TargetMode="External"/><Relationship Id="rId4" Type="http://schemas.openxmlformats.org/officeDocument/2006/relationships/hyperlink" Target="https://www.helpguide.org/articles/anxiety/coronavirus-anxiety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7">
            <a:extLst>
              <a:ext uri="{FF2B5EF4-FFF2-40B4-BE49-F238E27FC236}">
                <a16:creationId xmlns:a16="http://schemas.microsoft.com/office/drawing/2014/main" id="{8DF4CC83-7C46-6E4D-B33F-CD3B044F997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19100" y="1042627"/>
            <a:ext cx="5631525" cy="26775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b" anchorCtr="0">
            <a:noAutofit/>
          </a:bodyPr>
          <a:lstStyle/>
          <a:p>
            <a:pPr marL="0" indent="0">
              <a:buSzPct val="25000"/>
              <a:buNone/>
            </a:pPr>
            <a:r>
              <a:rPr lang="en" sz="1600" b="1" dirty="0" smtClean="0">
                <a:highlight>
                  <a:srgbClr val="FFC000"/>
                </a:highlight>
              </a:rPr>
              <a:t>Remaining Resilient with Self Care</a:t>
            </a:r>
            <a:endParaRPr lang="en" sz="1600" b="1" dirty="0">
              <a:highlight>
                <a:srgbClr val="FFC000"/>
              </a:highlight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12998-22F9-534B-822D-8B4C2EC2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 anchorCtr="0"/>
          <a:lstStyle/>
          <a:p>
            <a:fld id="{305D62BF-A388-1047-AB65-92105EA1AAE2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EF470-8AC5-FD46-AA18-19358C4C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2986672"/>
            <a:ext cx="3966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Jillian McManus, DBH, LCSW</a:t>
            </a:r>
          </a:p>
          <a:p>
            <a:r>
              <a:rPr lang="en-US" sz="1200" dirty="0" smtClean="0"/>
              <a:t>Executive Director, </a:t>
            </a:r>
          </a:p>
          <a:p>
            <a:r>
              <a:rPr lang="en-US" sz="1200" dirty="0" smtClean="0"/>
              <a:t>Office of Human Resources</a:t>
            </a:r>
          </a:p>
          <a:p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Employee Assistance- Employe</a:t>
            </a:r>
            <a:r>
              <a:rPr lang="en-US" sz="4400" dirty="0" smtClean="0"/>
              <a:t>e Wellness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359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1134-EFD5-EC47-A14D-5DAC385ED92E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and Finance Communications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self care?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practice of taking an active role in protecting one's own well-being and happiness, in particular during periods of stress.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366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3F7B-3D67-0547-BF6A-F1ED655FADD3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49" y="4494508"/>
            <a:ext cx="3604325" cy="546599"/>
          </a:xfrm>
        </p:spPr>
        <p:txBody>
          <a:bodyPr/>
          <a:lstStyle/>
          <a:p>
            <a:r>
              <a:rPr lang="en-US" sz="1200" dirty="0" smtClean="0">
                <a:solidFill>
                  <a:schemeClr val="bg1"/>
                </a:solidFill>
              </a:rPr>
              <a:t>*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 Routines </a:t>
            </a:r>
            <a:br>
              <a:rPr lang="en-US" sz="3600" dirty="0" smtClean="0"/>
            </a:br>
            <a:r>
              <a:rPr lang="en-US" sz="3600" dirty="0" smtClean="0"/>
              <a:t>and Rituals</a:t>
            </a:r>
            <a:endParaRPr lang="en-US" sz="2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925925" y="518160"/>
            <a:ext cx="3589499" cy="3573780"/>
          </a:xfrm>
        </p:spPr>
        <p:txBody>
          <a:bodyPr>
            <a:normAutofit lnSpcReduction="10000"/>
          </a:bodyPr>
          <a:lstStyle/>
          <a:p>
            <a:pPr marL="228600" indent="0"/>
            <a:r>
              <a:rPr lang="en-US" dirty="0" smtClean="0"/>
              <a:t>Physical</a:t>
            </a:r>
          </a:p>
          <a:p>
            <a:pPr marL="228600" indent="0"/>
            <a:r>
              <a:rPr lang="en-US" dirty="0" smtClean="0"/>
              <a:t>Spiritual</a:t>
            </a:r>
          </a:p>
          <a:p>
            <a:pPr marL="228600" indent="0"/>
            <a:r>
              <a:rPr lang="en-US" dirty="0" smtClean="0"/>
              <a:t>Social </a:t>
            </a:r>
          </a:p>
          <a:p>
            <a:pPr marL="228600" indent="0"/>
            <a:r>
              <a:rPr lang="en-US" dirty="0" smtClean="0"/>
              <a:t>Emotional</a:t>
            </a:r>
          </a:p>
          <a:p>
            <a:pPr marL="228600" indent="0"/>
            <a:r>
              <a:rPr lang="en-US" dirty="0" smtClean="0"/>
              <a:t>Intellectual </a:t>
            </a:r>
          </a:p>
          <a:p>
            <a:pPr marL="228600" indent="0"/>
            <a:r>
              <a:rPr lang="en-US" dirty="0" smtClean="0"/>
              <a:t>Occupational</a:t>
            </a:r>
          </a:p>
          <a:p>
            <a:pPr marL="228600" indent="0"/>
            <a:r>
              <a:rPr lang="en-US" dirty="0" smtClean="0"/>
              <a:t>Environmental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6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1134-EFD5-EC47-A14D-5DAC385ED92E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Business and Finance Communications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might self care look like?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Self Care Assessment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4939500" y="289561"/>
            <a:ext cx="3837000" cy="351282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Eating well</a:t>
            </a:r>
          </a:p>
          <a:p>
            <a:r>
              <a:rPr lang="en-US" sz="1400" dirty="0" smtClean="0"/>
              <a:t>Drinking enough water</a:t>
            </a:r>
          </a:p>
          <a:p>
            <a:r>
              <a:rPr lang="en-US" sz="1400" dirty="0" smtClean="0"/>
              <a:t>Asking for help</a:t>
            </a:r>
          </a:p>
          <a:p>
            <a:r>
              <a:rPr lang="en-US" sz="1400" dirty="0" smtClean="0"/>
              <a:t>Organizing your space</a:t>
            </a:r>
          </a:p>
          <a:p>
            <a:r>
              <a:rPr lang="en-US" sz="1400" dirty="0" smtClean="0"/>
              <a:t>Prayer/Meditation/Reflection</a:t>
            </a:r>
          </a:p>
          <a:p>
            <a:r>
              <a:rPr lang="en-US" sz="1400" dirty="0" smtClean="0"/>
              <a:t>Learning/Growing</a:t>
            </a:r>
          </a:p>
          <a:p>
            <a:r>
              <a:rPr lang="en-US" sz="1400" dirty="0" smtClean="0"/>
              <a:t>Exercise 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708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39992"/>
            <a:ext cx="8522334" cy="3467006"/>
          </a:xfrm>
        </p:spPr>
        <p:txBody>
          <a:bodyPr>
            <a:noAutofit/>
          </a:bodyPr>
          <a:lstStyle/>
          <a:p>
            <a:r>
              <a:rPr lang="en-US" sz="5400" dirty="0" smtClean="0"/>
              <a:t>Almost everything will work again if you </a:t>
            </a:r>
            <a:r>
              <a:rPr lang="en-US" sz="5400" dirty="0" smtClean="0">
                <a:solidFill>
                  <a:schemeClr val="bg1"/>
                </a:solidFill>
              </a:rPr>
              <a:t>unplug</a:t>
            </a:r>
            <a:r>
              <a:rPr lang="en-US" sz="5400" dirty="0" smtClean="0"/>
              <a:t> it for a few minutes, including </a:t>
            </a:r>
            <a:r>
              <a:rPr lang="en-US" sz="5400" dirty="0" smtClean="0">
                <a:solidFill>
                  <a:schemeClr val="bg1"/>
                </a:solidFill>
              </a:rPr>
              <a:t>YOU</a:t>
            </a:r>
            <a:r>
              <a:rPr lang="en-US" sz="6000" dirty="0" smtClean="0"/>
              <a:t>. </a:t>
            </a:r>
            <a:br>
              <a:rPr lang="en-US" sz="6000" dirty="0" smtClean="0"/>
            </a:br>
            <a:r>
              <a:rPr lang="en-US" sz="6000" dirty="0"/>
              <a:t>	</a:t>
            </a:r>
            <a:r>
              <a:rPr lang="en-US" sz="6000" dirty="0" smtClean="0"/>
              <a:t>								</a:t>
            </a:r>
            <a:r>
              <a:rPr lang="en-US" sz="1200" dirty="0" smtClean="0"/>
              <a:t>-Anne </a:t>
            </a:r>
            <a:r>
              <a:rPr lang="en-US" sz="1200" dirty="0" err="1" smtClean="0"/>
              <a:t>Lamot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949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32">
            <a:extLst>
              <a:ext uri="{FF2B5EF4-FFF2-40B4-BE49-F238E27FC236}">
                <a16:creationId xmlns:a16="http://schemas.microsoft.com/office/drawing/2014/main" id="{322BB13C-C1D2-8446-BA0B-E1EA9CCC9D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9100" y="420129"/>
            <a:ext cx="8520599" cy="4200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If you or someone you care about is struggling help is within reach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3"/>
              </a:rPr>
              <a:t>Employee Assistance-Employee Wellness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(480)965-2271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4"/>
              </a:rPr>
              <a:t>Health </a:t>
            </a:r>
            <a:r>
              <a:rPr lang="en-US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4"/>
              </a:rPr>
              <a:t>Impact Program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Virtual visits through health insurance providers:</a:t>
            </a:r>
            <a:b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Blue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Cross Blue Shield – download </a:t>
            </a:r>
            <a:r>
              <a:rPr lang="en-US" sz="14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BlueCare</a:t>
            </a:r>
            <a:r>
              <a:rPr lang="en-US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Anywhere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Cigna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download </a:t>
            </a:r>
            <a:r>
              <a:rPr lang="en-US" sz="14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AmWell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UnitedHealthcare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download </a:t>
            </a:r>
            <a:r>
              <a:rPr lang="en-US" sz="1400" u="sng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AmWell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Aetna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download 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Doctor on Demand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</a:t>
            </a:r>
            <a:b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National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Suicide Prevention Lifeline 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1-800-2738255 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" sz="2000" dirty="0"/>
              <a:t/>
            </a:r>
            <a:br>
              <a:rPr lang="en" sz="2000" dirty="0"/>
            </a:b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U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7A5EB-5E38-E04C-94E2-A104929D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2714-522E-D94E-9800-BDA035DAC660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70D90-89F0-8C4B-AB2B-540DE16C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ABED7FF-7D69-C042-A496-EBEDA75A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r>
              <a:rPr lang="en-US" dirty="0" smtClean="0"/>
              <a:t>Employee Assistance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94766-FD96-0240-80C4-ABD42E748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Remote resources</a:t>
            </a:r>
            <a:endParaRPr lang="en-US" dirty="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48B54504-3C2E-4345-AEBA-F99CE97A56F0}"/>
              </a:ext>
            </a:extLst>
          </p:cNvPr>
          <p:cNvSpPr txBox="1">
            <a:spLocks/>
          </p:cNvSpPr>
          <p:nvPr/>
        </p:nvSpPr>
        <p:spPr>
          <a:xfrm>
            <a:off x="419100" y="1907358"/>
            <a:ext cx="8292131" cy="60785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 marL="0" marR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pPr marL="194310" lvl="0" indent="-194310">
              <a:spcAft>
                <a:spcPts val="900"/>
              </a:spcAft>
              <a:buClr>
                <a:srgbClr val="FFC000"/>
              </a:buClr>
              <a:buSzPct val="125000"/>
              <a:buFont typeface="Wingdings,Sans-Serif"/>
              <a:buChar char="§"/>
            </a:pPr>
            <a:r>
              <a:rPr lang="en-US" sz="1600" b="0" dirty="0" smtClean="0"/>
              <a:t>Calm, Headspace, Ten Percent Happier</a:t>
            </a:r>
          </a:p>
          <a:p>
            <a:pPr marL="194310" lvl="0" indent="-194310">
              <a:spcAft>
                <a:spcPts val="900"/>
              </a:spcAft>
              <a:buClr>
                <a:srgbClr val="FFC000"/>
              </a:buClr>
              <a:buSzPct val="125000"/>
              <a:buFont typeface="Wingdings,Sans-Serif"/>
              <a:buChar char="§"/>
            </a:pPr>
            <a:endParaRPr lang="en-US" sz="1600" b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FC8A2-3B15-BF4C-8B02-E1C8DCA2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2FAF-E4DD-C644-B0F2-9F449E756FF2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C9115-1E29-234C-A622-C568080E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Shape 127">
            <a:extLst>
              <a:ext uri="{FF2B5EF4-FFF2-40B4-BE49-F238E27FC236}">
                <a16:creationId xmlns:a16="http://schemas.microsoft.com/office/drawing/2014/main" id="{AE1664C9-E080-CD4E-A274-5DFC6E555F41}"/>
              </a:ext>
            </a:extLst>
          </p:cNvPr>
          <p:cNvSpPr txBox="1">
            <a:spLocks/>
          </p:cNvSpPr>
          <p:nvPr/>
        </p:nvSpPr>
        <p:spPr>
          <a:xfrm>
            <a:off x="422300" y="1621115"/>
            <a:ext cx="7451075" cy="24929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b" anchorCtr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FC000"/>
              </a:buClr>
              <a:buFont typeface="Wingdings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C0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C000"/>
              </a:buClr>
              <a:buFont typeface="Wingdings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C000"/>
              </a:buClr>
              <a:buFont typeface="Wingdings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C000"/>
              </a:buClr>
              <a:buFont typeface="Wingdings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highlight>
                  <a:srgbClr val="FFC000"/>
                </a:highlight>
              </a:rPr>
              <a:t>Apps</a:t>
            </a:r>
            <a:endParaRPr lang="en-US" sz="1800" b="1" dirty="0">
              <a:highlight>
                <a:srgbClr val="FFC000"/>
              </a:highlight>
            </a:endParaRPr>
          </a:p>
        </p:txBody>
      </p:sp>
      <p:sp>
        <p:nvSpPr>
          <p:cNvPr id="9" name="Shape 127">
            <a:extLst>
              <a:ext uri="{FF2B5EF4-FFF2-40B4-BE49-F238E27FC236}">
                <a16:creationId xmlns:a16="http://schemas.microsoft.com/office/drawing/2014/main" id="{AE1664C9-E080-CD4E-A274-5DFC6E555F41}"/>
              </a:ext>
            </a:extLst>
          </p:cNvPr>
          <p:cNvSpPr txBox="1">
            <a:spLocks/>
          </p:cNvSpPr>
          <p:nvPr/>
        </p:nvSpPr>
        <p:spPr>
          <a:xfrm>
            <a:off x="425934" y="2307527"/>
            <a:ext cx="7451075" cy="24929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b" anchorCtr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FC000"/>
              </a:buClr>
              <a:buFont typeface="Wingdings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C0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C000"/>
              </a:buClr>
              <a:buFont typeface="Wingdings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C000"/>
              </a:buClr>
              <a:buFont typeface="Wingdings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C000"/>
              </a:buClr>
              <a:buFont typeface="Wingdings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highlight>
                  <a:srgbClr val="FFC000"/>
                </a:highlight>
              </a:rPr>
              <a:t>Articles:</a:t>
            </a:r>
            <a:endParaRPr lang="en-US" sz="1800" b="1" dirty="0">
              <a:highlight>
                <a:srgbClr val="FFC000"/>
              </a:highlight>
            </a:endParaRP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48B54504-3C2E-4345-AEBA-F99CE97A56F0}"/>
              </a:ext>
            </a:extLst>
          </p:cNvPr>
          <p:cNvSpPr txBox="1">
            <a:spLocks/>
          </p:cNvSpPr>
          <p:nvPr/>
        </p:nvSpPr>
        <p:spPr>
          <a:xfrm>
            <a:off x="419100" y="2625061"/>
            <a:ext cx="8292131" cy="241604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 marL="0" marR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kern="12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</a:defRPr>
            </a:lvl9pPr>
          </a:lstStyle>
          <a:p>
            <a:pPr marL="194310" lvl="0" indent="-194310">
              <a:spcAft>
                <a:spcPts val="900"/>
              </a:spcAft>
              <a:buClr>
                <a:srgbClr val="FFC000"/>
              </a:buClr>
              <a:buSzPct val="125000"/>
              <a:buFont typeface="Wingdings,Sans-Serif"/>
              <a:buChar char="§"/>
            </a:pPr>
            <a:r>
              <a:rPr lang="en-US" sz="1400" b="0" dirty="0">
                <a:hlinkClick r:id="rId3"/>
              </a:rPr>
              <a:t>Real-time Resilience Strategies for Coping with COVID-19</a:t>
            </a:r>
            <a:endParaRPr lang="en-US" sz="1400" b="0" dirty="0"/>
          </a:p>
          <a:p>
            <a:pPr marL="194310" lvl="0" indent="-194310">
              <a:spcAft>
                <a:spcPts val="900"/>
              </a:spcAft>
              <a:buClr>
                <a:srgbClr val="FFC000"/>
              </a:buClr>
              <a:buSzPct val="125000"/>
              <a:buFont typeface="Wingdings,Sans-Serif"/>
              <a:buChar char="§"/>
            </a:pPr>
            <a:r>
              <a:rPr lang="en-US" sz="1400" b="0" dirty="0">
                <a:hlinkClick r:id="rId4"/>
              </a:rPr>
              <a:t>HelpGuide.org: Coronavirus Anxiety: Coping with Stress, Fear, and Uncertainty</a:t>
            </a:r>
            <a:endParaRPr lang="en-US" sz="1400" b="0" dirty="0"/>
          </a:p>
          <a:p>
            <a:pPr marL="194310" lvl="0" indent="-194310">
              <a:spcAft>
                <a:spcPts val="900"/>
              </a:spcAft>
              <a:buClr>
                <a:srgbClr val="FFC000"/>
              </a:buClr>
              <a:buSzPct val="125000"/>
              <a:buFont typeface="Wingdings,Sans-Serif"/>
              <a:buChar char="§"/>
            </a:pPr>
            <a:r>
              <a:rPr lang="en-US" sz="1400" b="0" dirty="0">
                <a:hlinkClick r:id="rId5"/>
              </a:rPr>
              <a:t>Forbes: Containing The Coronavirus Pandemic Seriously Threatens Our Mental Health: Here Are 5 Strategies To Protect Yours.</a:t>
            </a:r>
            <a:endParaRPr lang="en-US" sz="1400" b="0" dirty="0"/>
          </a:p>
          <a:p>
            <a:pPr marL="194310" lvl="0" indent="-194310">
              <a:spcAft>
                <a:spcPts val="900"/>
              </a:spcAft>
              <a:buClr>
                <a:srgbClr val="FFC000"/>
              </a:buClr>
              <a:buSzPct val="125000"/>
              <a:buFont typeface="Wingdings,Sans-Serif"/>
              <a:buChar char="§"/>
            </a:pPr>
            <a:r>
              <a:rPr lang="en-US" sz="1400" b="0" dirty="0">
                <a:hlinkClick r:id="rId6"/>
              </a:rPr>
              <a:t>Greater Good’s Guide to Well-Being During Coronavirus</a:t>
            </a:r>
            <a:endParaRPr lang="en-US" sz="1400" b="0" dirty="0"/>
          </a:p>
          <a:p>
            <a:pPr marL="194310" lvl="0" indent="-194310">
              <a:spcAft>
                <a:spcPts val="900"/>
              </a:spcAft>
              <a:buClr>
                <a:srgbClr val="FFC000"/>
              </a:buClr>
              <a:buSzPct val="125000"/>
              <a:buFont typeface="Wingdings,Sans-Serif"/>
              <a:buChar char="§"/>
            </a:pPr>
            <a:r>
              <a:rPr lang="en-US" sz="1400" b="0" dirty="0">
                <a:hlinkClick r:id="rId7"/>
              </a:rPr>
              <a:t>How this psychologist suggests we manage COVID-19 fears</a:t>
            </a:r>
            <a:endParaRPr lang="en-US" sz="1400" b="0" dirty="0"/>
          </a:p>
          <a:p>
            <a:pPr marL="194310" lvl="0" indent="-194310">
              <a:spcAft>
                <a:spcPts val="900"/>
              </a:spcAft>
              <a:buClr>
                <a:srgbClr val="FFC000"/>
              </a:buClr>
              <a:buSzPct val="125000"/>
              <a:buFont typeface="Wingdings,Sans-Serif"/>
              <a:buChar char="§"/>
            </a:pPr>
            <a:r>
              <a:rPr lang="en-US" sz="1400" b="0" dirty="0">
                <a:hlinkClick r:id="rId8"/>
              </a:rPr>
              <a:t>Coronavirus: How to work from home, the right way</a:t>
            </a:r>
            <a:endParaRPr lang="en-US" sz="1400" b="0" dirty="0"/>
          </a:p>
          <a:p>
            <a:pPr marL="194310" lvl="0" indent="-194310">
              <a:spcAft>
                <a:spcPts val="900"/>
              </a:spcAft>
              <a:buClr>
                <a:srgbClr val="FFC000"/>
              </a:buClr>
              <a:buSzPct val="125000"/>
              <a:buFont typeface="Wingdings,Sans-Serif"/>
              <a:buChar char="§"/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84948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7BF63-22B2-AD42-B062-FE5CE79CC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C286-9E56-8F40-AE8C-73193290054F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A26EC-924B-024C-91DB-8AECF715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FD14-4DBB-8D4B-BF8F-B02E39C6BEB1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58F62EB-443F-1E4C-8062-71503D1D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160851"/>
            <a:ext cx="6246299" cy="572699"/>
          </a:xfrm>
        </p:spPr>
        <p:txBody>
          <a:bodyPr lIns="0" tIns="0" rIns="0" bIns="0">
            <a:normAutofit fontScale="90000"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ABED7FF-7D69-C042-A496-EBEDA75A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r>
              <a:rPr lang="en-US" dirty="0" smtClean="0"/>
              <a:t>Employee Assistance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U Color theme">
      <a:dk1>
        <a:srgbClr val="000000"/>
      </a:dk1>
      <a:lt1>
        <a:srgbClr val="FFFFFF"/>
      </a:lt1>
      <a:dk2>
        <a:srgbClr val="8C1D40"/>
      </a:dk2>
      <a:lt2>
        <a:srgbClr val="5C6670"/>
      </a:lt2>
      <a:accent1>
        <a:srgbClr val="FFC627"/>
      </a:accent1>
      <a:accent2>
        <a:srgbClr val="8C1D40"/>
      </a:accent2>
      <a:accent3>
        <a:srgbClr val="70AC46"/>
      </a:accent3>
      <a:accent4>
        <a:srgbClr val="FF7F32"/>
      </a:accent4>
      <a:accent5>
        <a:srgbClr val="5B9BD5"/>
      </a:accent5>
      <a:accent6>
        <a:srgbClr val="000000"/>
      </a:accent6>
      <a:hlink>
        <a:srgbClr val="8B1D40"/>
      </a:hlink>
      <a:folHlink>
        <a:srgbClr val="5B667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3919</TotalTime>
  <Words>320</Words>
  <Application>Microsoft Office PowerPoint</Application>
  <PresentationFormat>On-screen Show (16:9)</PresentationFormat>
  <Paragraphs>71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Regular</vt:lpstr>
      <vt:lpstr>Calibri</vt:lpstr>
      <vt:lpstr>Wingdings</vt:lpstr>
      <vt:lpstr>Wingdings,Sans-Serif</vt:lpstr>
      <vt:lpstr>Office Theme</vt:lpstr>
      <vt:lpstr>Employee Assistance- Employee Wellness </vt:lpstr>
      <vt:lpstr>What is self care? </vt:lpstr>
      <vt:lpstr> Routines  and Rituals</vt:lpstr>
      <vt:lpstr>What might self care look like? </vt:lpstr>
      <vt:lpstr>Almost everything will work again if you unplug it for a few minutes, including YOU.           -Anne Lamot</vt:lpstr>
      <vt:lpstr> If you or someone you care about is struggling help is within reach     Employee Assistance-Employee Wellness (480)965-2271  Health Impact Program  Virtual visits through health insurance providers:   Blue Cross Blue Shield – download BlueCare Anywhere   Cigna – download AmWell    UnitedHealthcare – download AmWell    Aetna – download Doctor on Demand.     National Suicide Prevention Lifeline 1-800-2738255        </vt:lpstr>
      <vt:lpstr>Remote 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Rettger</dc:creator>
  <cp:lastModifiedBy>Jillian McManus</cp:lastModifiedBy>
  <cp:revision>281</cp:revision>
  <cp:lastPrinted>2019-08-02T18:54:57Z</cp:lastPrinted>
  <dcterms:created xsi:type="dcterms:W3CDTF">2019-01-18T17:44:02Z</dcterms:created>
  <dcterms:modified xsi:type="dcterms:W3CDTF">2020-11-23T16:21:36Z</dcterms:modified>
</cp:coreProperties>
</file>