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2" r:id="rId3"/>
    <p:sldMasterId id="2147483683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f503fbdc0_1_6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1f503fbdc0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f503fbdc0_1_1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1f503fbdc0_1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f503fbdc0_1_9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f503fbdc0_1_9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and intro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311708" y="21161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311700" y="4205725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SU_Horiz_RGB_Digital_MaroonGold.png"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5068" y="187047"/>
            <a:ext cx="3844970" cy="1067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old chapter break or bold statement gold">
  <p:cSld name="Gold chapter break or bold statement gold">
    <p:bg>
      <p:bgPr>
        <a:solidFill>
          <a:schemeClr val="accen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311700" y="826025"/>
            <a:ext cx="624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6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old chapter break or bold statement gold 2">
  <p:cSld name="Gold chapter break or bold statement gold_2">
    <p:bg>
      <p:bgPr>
        <a:solidFill>
          <a:schemeClr val="accen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/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5" name="Google Shape;45;p12"/>
          <p:cNvSpPr txBox="1"/>
          <p:nvPr>
            <p:ph idx="1" type="subTitle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old chapter break or bold statement gold 1">
  <p:cSld name="Gold chapter break or bold statement gold_1">
    <p:bg>
      <p:bgPr>
        <a:solidFill>
          <a:schemeClr val="accent2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type="title"/>
          </p:nvPr>
        </p:nvSpPr>
        <p:spPr>
          <a:xfrm>
            <a:off x="311700" y="826025"/>
            <a:ext cx="624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6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break bar">
  <p:cSld name="Chapter break ba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/>
          <p:nvPr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3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4"/>
          <p:cNvSpPr txBox="1"/>
          <p:nvPr>
            <p:ph type="title"/>
          </p:nvPr>
        </p:nvSpPr>
        <p:spPr>
          <a:xfrm>
            <a:off x="381837" y="1600200"/>
            <a:ext cx="81129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break maroon bar">
  <p:cSld name="Chapter break maroon ba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/>
          <p:nvPr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37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5"/>
          <p:cNvSpPr txBox="1"/>
          <p:nvPr>
            <p:ph type="title"/>
          </p:nvPr>
        </p:nvSpPr>
        <p:spPr>
          <a:xfrm>
            <a:off x="381837" y="1600200"/>
            <a:ext cx="81129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3 column 1">
  <p:cSld name="Headline with 3 colum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6"/>
          <p:cNvSpPr txBox="1"/>
          <p:nvPr>
            <p:ph idx="3" type="body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text 1">
  <p:cSld name="TITLE_ONLY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1" name="Google Shape;61;p17"/>
          <p:cNvSpPr txBox="1"/>
          <p:nvPr>
            <p:ph idx="1" type="body"/>
          </p:nvPr>
        </p:nvSpPr>
        <p:spPr>
          <a:xfrm>
            <a:off x="311699" y="1204825"/>
            <a:ext cx="78204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 title and description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/>
          <p:nvPr>
            <p:ph type="title"/>
          </p:nvPr>
        </p:nvSpPr>
        <p:spPr>
          <a:xfrm>
            <a:off x="265500" y="393025"/>
            <a:ext cx="48438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2pPr>
            <a:lvl3pPr indent="0"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3pPr>
            <a:lvl4pPr indent="0"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4pPr>
            <a:lvl5pPr indent="0"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5pPr>
            <a:lvl6pPr indent="0"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6pPr>
            <a:lvl7pPr indent="0"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7pPr>
            <a:lvl8pPr indent="0"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8pPr>
            <a:lvl9pPr indent="0"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subTitle"/>
          </p:nvPr>
        </p:nvSpPr>
        <p:spPr>
          <a:xfrm>
            <a:off x="5451275" y="571350"/>
            <a:ext cx="29046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Intro Option 2">
  <p:cSld name="Cover Intro Option 2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0" name="Google Shape;70;p20"/>
          <p:cNvSpPr txBox="1"/>
          <p:nvPr>
            <p:ph idx="1" type="subTitle"/>
          </p:nvPr>
        </p:nvSpPr>
        <p:spPr>
          <a:xfrm>
            <a:off x="3606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71" name="Google Shape;7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7375" y="3799423"/>
            <a:ext cx="3464700" cy="9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and intro" type="title">
  <p:cSld name="TITL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ctrTitle"/>
          </p:nvPr>
        </p:nvSpPr>
        <p:spPr>
          <a:xfrm>
            <a:off x="311708" y="21161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4" name="Google Shape;74;p21"/>
          <p:cNvSpPr txBox="1"/>
          <p:nvPr>
            <p:ph idx="1" type="subTitle"/>
          </p:nvPr>
        </p:nvSpPr>
        <p:spPr>
          <a:xfrm>
            <a:off x="311700" y="4205725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SU_Horiz_RGB_Digital_MaroonGold.png" id="75" name="Google Shape;7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5068" y="187047"/>
            <a:ext cx="3844969" cy="10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break agenda">
  <p:cSld name="Custom Layout 1 1_1">
    <p:bg>
      <p:bgPr>
        <a:solidFill>
          <a:srgbClr val="000000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464100" y="2045225"/>
            <a:ext cx="278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i="0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sz="4800">
                <a:solidFill>
                  <a:srgbClr val="FFFFFF"/>
                </a:solidFill>
              </a:defRPr>
            </a:lvl2pPr>
            <a:lvl3pPr indent="0" lvl="2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sz="4800">
                <a:solidFill>
                  <a:srgbClr val="FFFFFF"/>
                </a:solidFill>
              </a:defRPr>
            </a:lvl3pPr>
            <a:lvl4pPr indent="0" lvl="3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sz="4800">
                <a:solidFill>
                  <a:srgbClr val="FFFFFF"/>
                </a:solidFill>
              </a:defRPr>
            </a:lvl4pPr>
            <a:lvl5pPr indent="0" lvl="4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sz="4800">
                <a:solidFill>
                  <a:srgbClr val="FFFFFF"/>
                </a:solidFill>
              </a:defRPr>
            </a:lvl5pPr>
            <a:lvl6pPr indent="0" lvl="5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sz="4800">
                <a:solidFill>
                  <a:srgbClr val="FFFFFF"/>
                </a:solidFill>
              </a:defRPr>
            </a:lvl6pPr>
            <a:lvl7pPr indent="0" lvl="6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sz="4800">
                <a:solidFill>
                  <a:srgbClr val="FFFFFF"/>
                </a:solidFill>
              </a:defRPr>
            </a:lvl7pPr>
            <a:lvl8pPr indent="0" lvl="7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sz="4800">
                <a:solidFill>
                  <a:srgbClr val="FFFFFF"/>
                </a:solidFill>
              </a:defRPr>
            </a:lvl8pPr>
            <a:lvl9pPr indent="0" lvl="8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/>
        </p:nvSpPr>
        <p:spPr>
          <a:xfrm>
            <a:off x="3664990" y="371598"/>
            <a:ext cx="1057200" cy="3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25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 sz="1100">
              <a:solidFill>
                <a:schemeClr val="accent1"/>
              </a:solidFill>
            </a:endParaRPr>
          </a:p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4925925" y="1039900"/>
            <a:ext cx="3589500" cy="275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old chapter break or bold statement gold">
  <p:cSld name="Gold chapter break or bold statement gold">
    <p:bg>
      <p:bgPr>
        <a:solidFill>
          <a:schemeClr val="accen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/>
          <p:nvPr>
            <p:ph type="title"/>
          </p:nvPr>
        </p:nvSpPr>
        <p:spPr>
          <a:xfrm>
            <a:off x="311700" y="826025"/>
            <a:ext cx="624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6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break agenda">
  <p:cSld name="Chapter break agenda"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>
            <a:off x="464100" y="2045225"/>
            <a:ext cx="278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i="0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sz="4800">
                <a:solidFill>
                  <a:srgbClr val="FFFFFF"/>
                </a:solidFill>
              </a:defRPr>
            </a:lvl2pPr>
            <a:lvl3pPr indent="0" lvl="2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sz="4800">
                <a:solidFill>
                  <a:srgbClr val="FFFFFF"/>
                </a:solidFill>
              </a:defRPr>
            </a:lvl3pPr>
            <a:lvl4pPr indent="0" lvl="3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sz="4800">
                <a:solidFill>
                  <a:srgbClr val="FFFFFF"/>
                </a:solidFill>
              </a:defRPr>
            </a:lvl4pPr>
            <a:lvl5pPr indent="0" lvl="4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sz="4800">
                <a:solidFill>
                  <a:srgbClr val="FFFFFF"/>
                </a:solidFill>
              </a:defRPr>
            </a:lvl5pPr>
            <a:lvl6pPr indent="0" lvl="5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sz="4800">
                <a:solidFill>
                  <a:srgbClr val="FFFFFF"/>
                </a:solidFill>
              </a:defRPr>
            </a:lvl6pPr>
            <a:lvl7pPr indent="0" lvl="6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sz="4800">
                <a:solidFill>
                  <a:srgbClr val="FFFFFF"/>
                </a:solidFill>
              </a:defRPr>
            </a:lvl7pPr>
            <a:lvl8pPr indent="0" lvl="7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sz="4800">
                <a:solidFill>
                  <a:srgbClr val="FFFFFF"/>
                </a:solidFill>
              </a:defRPr>
            </a:lvl8pPr>
            <a:lvl9pPr indent="0" lvl="8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1"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0" name="Google Shape;80;p23"/>
          <p:cNvSpPr txBox="1"/>
          <p:nvPr/>
        </p:nvSpPr>
        <p:spPr>
          <a:xfrm>
            <a:off x="3664989" y="371598"/>
            <a:ext cx="1057200" cy="3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0" i="0" lang="en" sz="225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</p:txBody>
      </p:sp>
      <p:sp>
        <p:nvSpPr>
          <p:cNvPr id="81" name="Google Shape;81;p23"/>
          <p:cNvSpPr txBox="1"/>
          <p:nvPr>
            <p:ph idx="1" type="subTitle"/>
          </p:nvPr>
        </p:nvSpPr>
        <p:spPr>
          <a:xfrm>
            <a:off x="4925925" y="1039900"/>
            <a:ext cx="3589500" cy="27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break bar">
  <p:cSld name="Chapter break bar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4"/>
          <p:cNvSpPr/>
          <p:nvPr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3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4"/>
          <p:cNvSpPr txBox="1"/>
          <p:nvPr>
            <p:ph type="title"/>
          </p:nvPr>
        </p:nvSpPr>
        <p:spPr>
          <a:xfrm>
            <a:off x="381837" y="1600200"/>
            <a:ext cx="81129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break maroon bar">
  <p:cSld name="Chapter break maroon bar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5"/>
          <p:cNvSpPr/>
          <p:nvPr/>
        </p:nvSpPr>
        <p:spPr>
          <a:xfrm>
            <a:off x="0" y="1314450"/>
            <a:ext cx="9144000" cy="154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37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5"/>
          <p:cNvSpPr txBox="1"/>
          <p:nvPr>
            <p:ph type="title"/>
          </p:nvPr>
        </p:nvSpPr>
        <p:spPr>
          <a:xfrm>
            <a:off x="381837" y="1600200"/>
            <a:ext cx="81129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3 column 1">
  <p:cSld name="Headline with 3 column 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  <a:highlight>
                  <a:schemeClr val="accent1"/>
                </a:highlight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  <a:highlight>
                  <a:schemeClr val="accent1"/>
                </a:highlight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  <a:highlight>
                  <a:schemeClr val="accent1"/>
                </a:highlight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  <a:highlight>
                  <a:schemeClr val="accent1"/>
                </a:highlight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  <a:highlight>
                  <a:schemeClr val="accent1"/>
                </a:highlight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  <a:highlight>
                  <a:schemeClr val="accent1"/>
                </a:highlight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  <a:highlight>
                  <a:schemeClr val="accent1"/>
                </a:highlight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  <a:highlight>
                  <a:schemeClr val="accent1"/>
                </a:highlight>
              </a:defRPr>
            </a:lvl9pPr>
          </a:lstStyle>
          <a:p/>
        </p:txBody>
      </p:sp>
      <p:sp>
        <p:nvSpPr>
          <p:cNvPr id="90" name="Google Shape;90;p26"/>
          <p:cNvSpPr txBox="1"/>
          <p:nvPr>
            <p:ph idx="1" type="body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26"/>
          <p:cNvSpPr txBox="1"/>
          <p:nvPr>
            <p:ph idx="2" type="body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26"/>
          <p:cNvSpPr txBox="1"/>
          <p:nvPr>
            <p:ph idx="3" type="body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text 1">
  <p:cSld name="Headline with text 1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5" name="Google Shape;95;p27"/>
          <p:cNvSpPr txBox="1"/>
          <p:nvPr>
            <p:ph idx="1" type="body"/>
          </p:nvPr>
        </p:nvSpPr>
        <p:spPr>
          <a:xfrm>
            <a:off x="311698" y="1204825"/>
            <a:ext cx="78204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/>
          <p:nvPr/>
        </p:nvSpPr>
        <p:spPr>
          <a:xfrm>
            <a:off x="4572000" y="-134650"/>
            <a:ext cx="4572000" cy="52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9" name="Google Shape;99;p2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2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 Layout 2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3" name="Google Shape;103;p29"/>
          <p:cNvSpPr/>
          <p:nvPr/>
        </p:nvSpPr>
        <p:spPr>
          <a:xfrm>
            <a:off x="-19225" y="1760200"/>
            <a:ext cx="9163200" cy="343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text" type="titleOnly">
  <p:cSld name="TITLE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6" name="Google Shape;106;p30"/>
          <p:cNvSpPr txBox="1"/>
          <p:nvPr>
            <p:ph idx="1" type="body"/>
          </p:nvPr>
        </p:nvSpPr>
        <p:spPr>
          <a:xfrm>
            <a:off x="100575" y="1204825"/>
            <a:ext cx="8031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3 column">
  <p:cSld name="Headline with 3 colum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9" name="Google Shape;109;p31"/>
          <p:cNvSpPr txBox="1"/>
          <p:nvPr>
            <p:ph idx="1" type="body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31"/>
          <p:cNvSpPr txBox="1"/>
          <p:nvPr>
            <p:ph idx="2" type="body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31"/>
          <p:cNvSpPr txBox="1"/>
          <p:nvPr>
            <p:ph idx="3" type="body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text" type="titleOnly">
  <p:cSld name="TITLE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0575" y="1204825"/>
            <a:ext cx="8031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 Layout 1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2"/>
          <p:cNvSpPr txBox="1"/>
          <p:nvPr>
            <p:ph idx="1" type="subTitle"/>
          </p:nvPr>
        </p:nvSpPr>
        <p:spPr>
          <a:xfrm>
            <a:off x="311700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32"/>
          <p:cNvSpPr txBox="1"/>
          <p:nvPr>
            <p:ph type="title"/>
          </p:nvPr>
        </p:nvSpPr>
        <p:spPr>
          <a:xfrm>
            <a:off x="311700" y="1130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ll out plus image">
  <p:cSld name="Call out plus imag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3"/>
          <p:cNvSpPr txBox="1"/>
          <p:nvPr>
            <p:ph type="title"/>
          </p:nvPr>
        </p:nvSpPr>
        <p:spPr>
          <a:xfrm>
            <a:off x="218900" y="228975"/>
            <a:ext cx="1860300" cy="23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ll out plus image 1">
  <p:cSld name="Call out plus image_1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4"/>
          <p:cNvSpPr txBox="1"/>
          <p:nvPr>
            <p:ph type="title"/>
          </p:nvPr>
        </p:nvSpPr>
        <p:spPr>
          <a:xfrm>
            <a:off x="218900" y="228975"/>
            <a:ext cx="1860300" cy="23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old chapter break or bold statement gold 2">
  <p:cSld name="Gold chapter break or bold statement gold 2">
    <p:bg>
      <p:bgPr>
        <a:solidFill>
          <a:schemeClr val="accen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5"/>
          <p:cNvSpPr txBox="1"/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1" name="Google Shape;121;p35"/>
          <p:cNvSpPr txBox="1"/>
          <p:nvPr>
            <p:ph idx="1" type="subTitle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old chapter break or bold statement gold 1">
  <p:cSld name="Gold chapter break or bold statement gold 1">
    <p:bg>
      <p:bgPr>
        <a:solidFill>
          <a:schemeClr val="accent2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6"/>
          <p:cNvSpPr txBox="1"/>
          <p:nvPr>
            <p:ph type="title"/>
          </p:nvPr>
        </p:nvSpPr>
        <p:spPr>
          <a:xfrm>
            <a:off x="311700" y="826025"/>
            <a:ext cx="624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6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62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3 column">
  <p:cSld name="1_Title only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3" type="body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idx="1" type="subTitle"/>
          </p:nvPr>
        </p:nvSpPr>
        <p:spPr>
          <a:xfrm>
            <a:off x="311700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1130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ll out plus image">
  <p:cSld name="CUSTOM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218900" y="228975"/>
            <a:ext cx="1860300" cy="233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/>
          <p:nvPr/>
        </p:nvSpPr>
        <p:spPr>
          <a:xfrm>
            <a:off x="4572000" y="-134650"/>
            <a:ext cx="4572000" cy="5277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_2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3600"/>
            </a:lvl9pPr>
          </a:lstStyle>
          <a:p/>
        </p:txBody>
      </p:sp>
      <p:sp>
        <p:nvSpPr>
          <p:cNvPr id="36" name="Google Shape;36;p9"/>
          <p:cNvSpPr/>
          <p:nvPr/>
        </p:nvSpPr>
        <p:spPr>
          <a:xfrm>
            <a:off x="-19225" y="1760200"/>
            <a:ext cx="9163200" cy="343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Intro Option 2">
  <p:cSld name="Cover Intro Option 2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1" type="subTitle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40" name="Google Shape;4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7375" y="3799424"/>
            <a:ext cx="3464700" cy="9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18" Type="http://schemas.openxmlformats.org/officeDocument/2006/relationships/theme" Target="../theme/theme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7" name="Google Shape;6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usenate.asu.edu/about/leadership" TargetMode="External"/><Relationship Id="rId4" Type="http://schemas.openxmlformats.org/officeDocument/2006/relationships/hyperlink" Target="https://usenate.asu.edu/committees/griev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7"/>
          <p:cNvSpPr txBox="1"/>
          <p:nvPr>
            <p:ph type="title"/>
          </p:nvPr>
        </p:nvSpPr>
        <p:spPr>
          <a:xfrm>
            <a:off x="311700" y="1283225"/>
            <a:ext cx="8520600" cy="11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/>
              <a:t>Faculty Senate Elections  </a:t>
            </a:r>
            <a:endParaRPr/>
          </a:p>
        </p:txBody>
      </p:sp>
      <p:sp>
        <p:nvSpPr>
          <p:cNvPr id="129" name="Google Shape;129;p37"/>
          <p:cNvSpPr txBox="1"/>
          <p:nvPr>
            <p:ph idx="1" type="subTitle"/>
          </p:nvPr>
        </p:nvSpPr>
        <p:spPr>
          <a:xfrm>
            <a:off x="3606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>
                <a:highlight>
                  <a:srgbClr val="FFC000"/>
                </a:highlight>
              </a:rPr>
              <a:t>Spring 2021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/>
              <a:t>Faculty Senate Election Process</a:t>
            </a:r>
            <a:endParaRPr/>
          </a:p>
        </p:txBody>
      </p:sp>
      <p:sp>
        <p:nvSpPr>
          <p:cNvPr id="135" name="Google Shape;135;p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Overview of Timeline for Spring 2021 </a:t>
            </a:r>
            <a:r>
              <a:rPr lang="en"/>
              <a:t>Elections</a:t>
            </a:r>
            <a:r>
              <a:rPr lang="en"/>
              <a:t>  </a:t>
            </a:r>
            <a:endParaRPr/>
          </a:p>
        </p:txBody>
      </p:sp>
      <p:grpSp>
        <p:nvGrpSpPr>
          <p:cNvPr id="136" name="Google Shape;136;p38"/>
          <p:cNvGrpSpPr/>
          <p:nvPr/>
        </p:nvGrpSpPr>
        <p:grpSpPr>
          <a:xfrm>
            <a:off x="4925472" y="323383"/>
            <a:ext cx="4094300" cy="1193579"/>
            <a:chOff x="3977400" y="946003"/>
            <a:chExt cx="4094300" cy="1193579"/>
          </a:xfrm>
        </p:grpSpPr>
        <p:grpSp>
          <p:nvGrpSpPr>
            <p:cNvPr id="137" name="Google Shape;137;p38"/>
            <p:cNvGrpSpPr/>
            <p:nvPr/>
          </p:nvGrpSpPr>
          <p:grpSpPr>
            <a:xfrm>
              <a:off x="4732925" y="1140987"/>
              <a:ext cx="529800" cy="998596"/>
              <a:chOff x="4318975" y="1083450"/>
              <a:chExt cx="529800" cy="591305"/>
            </a:xfrm>
          </p:grpSpPr>
          <p:sp>
            <p:nvSpPr>
              <p:cNvPr id="138" name="Google Shape;138;p38"/>
              <p:cNvSpPr/>
              <p:nvPr/>
            </p:nvSpPr>
            <p:spPr>
              <a:xfrm>
                <a:off x="4517129" y="1083455"/>
                <a:ext cx="133500" cy="591300"/>
              </a:xfrm>
              <a:prstGeom prst="rect">
                <a:avLst/>
              </a:prstGeom>
              <a:solidFill>
                <a:srgbClr val="840D3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9" name="Google Shape;139;p38"/>
              <p:cNvCxnSpPr/>
              <p:nvPr/>
            </p:nvCxnSpPr>
            <p:spPr>
              <a:xfrm rot="10800000">
                <a:off x="4318975" y="1083450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840D35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40" name="Google Shape;140;p38"/>
            <p:cNvSpPr txBox="1"/>
            <p:nvPr/>
          </p:nvSpPr>
          <p:spPr>
            <a:xfrm>
              <a:off x="5343500" y="9460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Nomination Survey</a:t>
              </a:r>
              <a:endParaRPr b="1">
                <a:solidFill>
                  <a:srgbClr val="840D3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1" name="Google Shape;141;p38"/>
            <p:cNvSpPr txBox="1"/>
            <p:nvPr/>
          </p:nvSpPr>
          <p:spPr>
            <a:xfrm>
              <a:off x="5343500" y="1222248"/>
              <a:ext cx="2728200" cy="41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100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A survey will be sent out to all</a:t>
              </a:r>
              <a:r>
                <a:rPr lang="en" sz="1100" u="sng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" sz="1100" u="sng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Senators</a:t>
              </a:r>
              <a:r>
                <a:rPr lang="en" sz="1100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 seeking nominees for the spring elections</a:t>
              </a:r>
              <a:endParaRPr sz="1100">
                <a:solidFill>
                  <a:srgbClr val="840D3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2" name="Google Shape;142;p38"/>
            <p:cNvSpPr txBox="1"/>
            <p:nvPr/>
          </p:nvSpPr>
          <p:spPr>
            <a:xfrm>
              <a:off x="3977400" y="973693"/>
              <a:ext cx="7584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Nov. 2020</a:t>
              </a:r>
              <a:endParaRPr b="1" sz="1000">
                <a:solidFill>
                  <a:srgbClr val="840D3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3" name="Google Shape;143;p38"/>
          <p:cNvGrpSpPr/>
          <p:nvPr/>
        </p:nvGrpSpPr>
        <p:grpSpPr>
          <a:xfrm>
            <a:off x="4925472" y="1324226"/>
            <a:ext cx="4094300" cy="1193487"/>
            <a:chOff x="3977400" y="946003"/>
            <a:chExt cx="4094300" cy="1193487"/>
          </a:xfrm>
        </p:grpSpPr>
        <p:grpSp>
          <p:nvGrpSpPr>
            <p:cNvPr id="144" name="Google Shape;144;p38"/>
            <p:cNvGrpSpPr/>
            <p:nvPr/>
          </p:nvGrpSpPr>
          <p:grpSpPr>
            <a:xfrm>
              <a:off x="4732925" y="1140987"/>
              <a:ext cx="529800" cy="998503"/>
              <a:chOff x="4318975" y="1083450"/>
              <a:chExt cx="529800" cy="591250"/>
            </a:xfrm>
          </p:grpSpPr>
          <p:sp>
            <p:nvSpPr>
              <p:cNvPr id="145" name="Google Shape;145;p38"/>
              <p:cNvSpPr/>
              <p:nvPr/>
            </p:nvSpPr>
            <p:spPr>
              <a:xfrm>
                <a:off x="4517125" y="1086100"/>
                <a:ext cx="133500" cy="588600"/>
              </a:xfrm>
              <a:prstGeom prst="rect">
                <a:avLst/>
              </a:prstGeom>
              <a:solidFill>
                <a:srgbClr val="840D3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6" name="Google Shape;146;p38"/>
              <p:cNvCxnSpPr/>
              <p:nvPr/>
            </p:nvCxnSpPr>
            <p:spPr>
              <a:xfrm rot="10800000">
                <a:off x="4318975" y="1083450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840D35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47" name="Google Shape;147;p38"/>
            <p:cNvSpPr txBox="1"/>
            <p:nvPr/>
          </p:nvSpPr>
          <p:spPr>
            <a:xfrm>
              <a:off x="5343500" y="9460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Nominations Reviewed </a:t>
              </a:r>
              <a:endParaRPr b="1">
                <a:solidFill>
                  <a:srgbClr val="840D3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8" name="Google Shape;148;p38"/>
            <p:cNvSpPr txBox="1"/>
            <p:nvPr/>
          </p:nvSpPr>
          <p:spPr>
            <a:xfrm>
              <a:off x="5343500" y="1222248"/>
              <a:ext cx="2728200" cy="41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Nomination survey results</a:t>
              </a:r>
              <a:r>
                <a:rPr lang="en" sz="1200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 will be reviewed by the Committee on Committees and ballots created</a:t>
              </a:r>
              <a:endParaRPr sz="1200">
                <a:solidFill>
                  <a:srgbClr val="840D3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9" name="Google Shape;149;p38"/>
            <p:cNvSpPr txBox="1"/>
            <p:nvPr/>
          </p:nvSpPr>
          <p:spPr>
            <a:xfrm>
              <a:off x="3977400" y="973693"/>
              <a:ext cx="7584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Jan/Feb 2021</a:t>
              </a:r>
              <a:endParaRPr b="1" sz="1000">
                <a:solidFill>
                  <a:srgbClr val="840D3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0" name="Google Shape;150;p38"/>
          <p:cNvGrpSpPr/>
          <p:nvPr/>
        </p:nvGrpSpPr>
        <p:grpSpPr>
          <a:xfrm>
            <a:off x="4925472" y="3324372"/>
            <a:ext cx="4094300" cy="1196520"/>
            <a:chOff x="3977400" y="946003"/>
            <a:chExt cx="4094300" cy="1196520"/>
          </a:xfrm>
        </p:grpSpPr>
        <p:grpSp>
          <p:nvGrpSpPr>
            <p:cNvPr id="151" name="Google Shape;151;p38"/>
            <p:cNvGrpSpPr/>
            <p:nvPr/>
          </p:nvGrpSpPr>
          <p:grpSpPr>
            <a:xfrm>
              <a:off x="4732925" y="1142460"/>
              <a:ext cx="529800" cy="1000063"/>
              <a:chOff x="4318975" y="1084322"/>
              <a:chExt cx="529800" cy="592174"/>
            </a:xfrm>
          </p:grpSpPr>
          <p:sp>
            <p:nvSpPr>
              <p:cNvPr id="152" name="Google Shape;152;p38"/>
              <p:cNvSpPr/>
              <p:nvPr/>
            </p:nvSpPr>
            <p:spPr>
              <a:xfrm>
                <a:off x="4517129" y="1086096"/>
                <a:ext cx="133500" cy="590400"/>
              </a:xfrm>
              <a:prstGeom prst="rect">
                <a:avLst/>
              </a:prstGeom>
              <a:solidFill>
                <a:srgbClr val="C2C2C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3" name="Google Shape;153;p38"/>
              <p:cNvCxnSpPr/>
              <p:nvPr/>
            </p:nvCxnSpPr>
            <p:spPr>
              <a:xfrm rot="10800000">
                <a:off x="4318975" y="1084322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2C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54" name="Google Shape;154;p38"/>
            <p:cNvSpPr txBox="1"/>
            <p:nvPr/>
          </p:nvSpPr>
          <p:spPr>
            <a:xfrm>
              <a:off x="5343500" y="9460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Elections Results </a:t>
              </a:r>
              <a:endParaRPr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5" name="Google Shape;155;p38"/>
            <p:cNvSpPr txBox="1"/>
            <p:nvPr/>
          </p:nvSpPr>
          <p:spPr>
            <a:xfrm>
              <a:off x="5343500" y="1222248"/>
              <a:ext cx="2728200" cy="41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Election results will be presented at the last Senate meeting (#8) and reported to all faculty 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6" name="Google Shape;156;p38"/>
            <p:cNvSpPr txBox="1"/>
            <p:nvPr/>
          </p:nvSpPr>
          <p:spPr>
            <a:xfrm>
              <a:off x="3977400" y="973693"/>
              <a:ext cx="7584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April 2021</a:t>
              </a:r>
              <a:endParaRPr b="1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7" name="Google Shape;157;p38"/>
          <p:cNvGrpSpPr/>
          <p:nvPr/>
        </p:nvGrpSpPr>
        <p:grpSpPr>
          <a:xfrm>
            <a:off x="4925472" y="2323570"/>
            <a:ext cx="4094300" cy="1193487"/>
            <a:chOff x="3977400" y="946003"/>
            <a:chExt cx="4094300" cy="1193487"/>
          </a:xfrm>
        </p:grpSpPr>
        <p:grpSp>
          <p:nvGrpSpPr>
            <p:cNvPr id="158" name="Google Shape;158;p38"/>
            <p:cNvGrpSpPr/>
            <p:nvPr/>
          </p:nvGrpSpPr>
          <p:grpSpPr>
            <a:xfrm>
              <a:off x="4732925" y="1142460"/>
              <a:ext cx="529800" cy="997030"/>
              <a:chOff x="4318975" y="1084322"/>
              <a:chExt cx="529800" cy="590378"/>
            </a:xfrm>
          </p:grpSpPr>
          <p:sp>
            <p:nvSpPr>
              <p:cNvPr id="159" name="Google Shape;159;p38"/>
              <p:cNvSpPr/>
              <p:nvPr/>
            </p:nvSpPr>
            <p:spPr>
              <a:xfrm>
                <a:off x="4517125" y="1086100"/>
                <a:ext cx="133500" cy="588600"/>
              </a:xfrm>
              <a:prstGeom prst="rect">
                <a:avLst/>
              </a:prstGeom>
              <a:solidFill>
                <a:srgbClr val="C2C2C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</a:endParaRPr>
              </a:p>
            </p:txBody>
          </p:sp>
          <p:cxnSp>
            <p:nvCxnSpPr>
              <p:cNvPr id="160" name="Google Shape;160;p38"/>
              <p:cNvCxnSpPr/>
              <p:nvPr/>
            </p:nvCxnSpPr>
            <p:spPr>
              <a:xfrm rot="10800000">
                <a:off x="4318975" y="1084322"/>
                <a:ext cx="52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2C2C2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61" name="Google Shape;161;p38"/>
            <p:cNvSpPr txBox="1"/>
            <p:nvPr/>
          </p:nvSpPr>
          <p:spPr>
            <a:xfrm>
              <a:off x="5343500" y="946003"/>
              <a:ext cx="2728200" cy="2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Election Ballots </a:t>
              </a:r>
              <a:endParaRPr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" name="Google Shape;162;p38"/>
            <p:cNvSpPr txBox="1"/>
            <p:nvPr/>
          </p:nvSpPr>
          <p:spPr>
            <a:xfrm>
              <a:off x="5343500" y="1222248"/>
              <a:ext cx="2728200" cy="41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Electronic</a:t>
              </a: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 ballots will be sent to </a:t>
              </a:r>
              <a:r>
                <a:rPr lang="en" sz="1200" u="sng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ALL</a:t>
              </a:r>
              <a:r>
                <a:rPr lang="en" sz="12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 faculty to vote using new Engage App</a:t>
              </a:r>
              <a:endParaRPr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3" name="Google Shape;163;p38"/>
            <p:cNvSpPr txBox="1"/>
            <p:nvPr/>
          </p:nvSpPr>
          <p:spPr>
            <a:xfrm>
              <a:off x="3977400" y="973693"/>
              <a:ext cx="758400" cy="3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March 2021</a:t>
              </a:r>
              <a:endParaRPr b="1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highlight>
                  <a:srgbClr val="FFC000"/>
                </a:highlight>
              </a:rPr>
              <a:t>What steps do you need to take now?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39"/>
          <p:cNvSpPr txBox="1"/>
          <p:nvPr>
            <p:ph idx="1" type="body"/>
          </p:nvPr>
        </p:nvSpPr>
        <p:spPr>
          <a:xfrm>
            <a:off x="6275900" y="1184675"/>
            <a:ext cx="2868000" cy="32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/>
              <a:t>Step 3:</a:t>
            </a:r>
            <a:r>
              <a:rPr lang="en"/>
              <a:t> Report any issues with the survey or ask any question to any of the following individuals: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u="sng">
                <a:solidFill>
                  <a:schemeClr val="hlink"/>
                </a:solidFill>
                <a:hlinkClick r:id="rId3"/>
              </a:rPr>
              <a:t>https://usenate.asu.edu/about/leadership</a:t>
            </a:r>
            <a:endParaRPr sz="1300"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Nicole Nolan (Committee on Committee Chair)</a:t>
            </a:r>
            <a:endParaRPr sz="1300"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Simin Levinson (Senate President)</a:t>
            </a:r>
            <a:endParaRPr sz="1300"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Maria Coca (Senate Manager)</a:t>
            </a:r>
            <a:endParaRPr sz="1300"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Your campus President </a:t>
            </a:r>
            <a:endParaRPr sz="13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100"/>
              <a:t>Downtown: Ann Sebren</a:t>
            </a:r>
            <a:endParaRPr sz="11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100"/>
              <a:t>Polytechnic: Penny Dolin</a:t>
            </a:r>
            <a:endParaRPr sz="11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100"/>
              <a:t>Tempe: Greg Stone</a:t>
            </a:r>
            <a:endParaRPr sz="11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100"/>
              <a:t>West: Eduardo Pagan</a:t>
            </a:r>
            <a:r>
              <a:rPr lang="en"/>
              <a:t> </a:t>
            </a:r>
            <a:endParaRPr/>
          </a:p>
          <a:p>
            <a:pPr indent="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9"/>
          <p:cNvSpPr txBox="1"/>
          <p:nvPr>
            <p:ph idx="2" type="body"/>
          </p:nvPr>
        </p:nvSpPr>
        <p:spPr>
          <a:xfrm>
            <a:off x="3091088" y="1184675"/>
            <a:ext cx="3184800" cy="32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Step 2:</a:t>
            </a:r>
            <a:r>
              <a:rPr lang="en">
                <a:solidFill>
                  <a:schemeClr val="dk1"/>
                </a:solidFill>
              </a:rPr>
              <a:t> Determine your nominations for your campus.</a:t>
            </a:r>
            <a:endParaRPr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Seek recommendations from your units. </a:t>
            </a:r>
            <a:endParaRPr>
              <a:solidFill>
                <a:schemeClr val="dk1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Recommend you send out an email asking for recommendations for nominations. </a:t>
            </a:r>
            <a:endParaRPr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i="1" lang="en">
                <a:solidFill>
                  <a:schemeClr val="dk1"/>
                </a:solidFill>
              </a:rPr>
              <a:t>Verify that the nominees understand the </a:t>
            </a:r>
            <a:r>
              <a:rPr b="1" i="1" lang="en">
                <a:solidFill>
                  <a:schemeClr val="dk1"/>
                </a:solidFill>
              </a:rPr>
              <a:t>commitment</a:t>
            </a:r>
            <a:r>
              <a:rPr b="1" i="1" lang="en">
                <a:solidFill>
                  <a:schemeClr val="dk1"/>
                </a:solidFill>
              </a:rPr>
              <a:t> and are interested in serving. </a:t>
            </a:r>
            <a:endParaRPr b="1" i="1">
              <a:solidFill>
                <a:schemeClr val="dk1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i="1" lang="en">
                <a:solidFill>
                  <a:schemeClr val="dk1"/>
                </a:solidFill>
              </a:rPr>
              <a:t>3 year term</a:t>
            </a:r>
            <a:endParaRPr i="1">
              <a:solidFill>
                <a:schemeClr val="dk1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i="1" lang="en">
                <a:solidFill>
                  <a:schemeClr val="dk1"/>
                </a:solidFill>
              </a:rPr>
              <a:t>Need to be available most Monday afternoons</a:t>
            </a:r>
            <a:endParaRPr i="1">
              <a:solidFill>
                <a:schemeClr val="dk1"/>
              </a:solidFill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>
                <a:solidFill>
                  <a:srgbClr val="840D35"/>
                </a:solidFill>
              </a:rPr>
              <a:t>Fill out the survey by Dec. 23!</a:t>
            </a:r>
            <a:endParaRPr b="1">
              <a:solidFill>
                <a:srgbClr val="840D35"/>
              </a:solidFill>
            </a:endParaRPr>
          </a:p>
        </p:txBody>
      </p:sp>
      <p:sp>
        <p:nvSpPr>
          <p:cNvPr id="171" name="Google Shape;171;p39"/>
          <p:cNvSpPr txBox="1"/>
          <p:nvPr>
            <p:ph idx="3" type="body"/>
          </p:nvPr>
        </p:nvSpPr>
        <p:spPr>
          <a:xfrm>
            <a:off x="150675" y="1247275"/>
            <a:ext cx="2827800" cy="32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/>
              <a:t>Step 1: </a:t>
            </a:r>
            <a:r>
              <a:rPr lang="en"/>
              <a:t>Review committees and positions that are seeking nominations for the Spring 2021 elections: 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https://usenate.asu.edu/committees/grievance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Committee on Academic Freedom and Tenure 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Governance Grievance Committee 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Academic Professional Grievance Committee </a:t>
            </a:r>
            <a:endParaRPr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Campus President Elects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SU Template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SU Template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