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397" r:id="rId2"/>
    <p:sldId id="393" r:id="rId3"/>
    <p:sldId id="394" r:id="rId4"/>
    <p:sldId id="337" r:id="rId5"/>
    <p:sldId id="350" r:id="rId6"/>
    <p:sldId id="392" r:id="rId7"/>
    <p:sldId id="39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1944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dalupe Perez-Carrillo" initials="GP" lastIdx="2" clrIdx="0">
    <p:extLst>
      <p:ext uri="{19B8F6BF-5375-455C-9EA6-DF929625EA0E}">
        <p15:presenceInfo xmlns:p15="http://schemas.microsoft.com/office/powerpoint/2012/main" userId="S-1-5-21-1864253520-1647712531-16515117-151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F75E22"/>
    <a:srgbClr val="000000"/>
    <a:srgbClr val="727272"/>
    <a:srgbClr val="78BE20"/>
    <a:srgbClr val="00A3E0"/>
    <a:srgbClr val="8C1D40"/>
    <a:srgbClr val="FFFFFF"/>
    <a:srgbClr val="A80003"/>
    <a:srgbClr val="C28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85" autoAdjust="0"/>
    <p:restoredTop sz="95884" autoAdjust="0"/>
  </p:normalViewPr>
  <p:slideViewPr>
    <p:cSldViewPr snapToGrid="0">
      <p:cViewPr varScale="1">
        <p:scale>
          <a:sx n="74" d="100"/>
          <a:sy n="74" d="100"/>
        </p:scale>
        <p:origin x="90" y="660"/>
      </p:cViewPr>
      <p:guideLst>
        <p:guide orient="horz" pos="1296"/>
        <p:guide orient="horz" pos="1944"/>
        <p:guide orient="horz" pos="2952"/>
        <p:guide orient="horz" pos="1008"/>
        <p:guide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C9E72-CCC5-734E-86E3-7ECA48BD198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43EBD4-C09F-4B41-90DA-4503B77BE8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D17F0C-9553-41D2-B252-3C13C6019BB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A2938A-C515-41DE-9A81-E51DFDFEE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4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4DB-47B0-47C8-87BA-AF303429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AE549-DB4B-45DD-A0B0-7CE37157F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F20F6-BC04-48DD-8119-829BE0ED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B92-06B0-4E22-975B-35E5E72C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20A7-D58E-4511-A92D-10E76EC5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23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5F2C-F170-46E6-B49E-B4A6A5BC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06C97-92C7-46FE-8EBD-24FA2AE6B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C884-632F-4004-832D-A8DC64DB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1E4F-FAA2-4557-8BC3-7BD8FBE2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61AB-8ECF-4DF0-B31D-5F24CDE8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140FA-3421-4D92-8CE8-C7086B786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ECFB6-7428-482F-9C93-742266F0C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E236-E3BE-4E8B-8599-81A2D0B9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F00C2-DF75-4B84-A186-2AD48194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6B4CB-4992-4351-B50B-9DE3069B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70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[black] Colum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1" y="0"/>
            <a:ext cx="398216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545" y="787651"/>
            <a:ext cx="3486148" cy="1648351"/>
          </a:xfrm>
          <a:noFill/>
        </p:spPr>
        <p:txBody>
          <a:bodyPr anchor="t"/>
          <a:lstStyle>
            <a:lvl1pPr>
              <a:lnSpc>
                <a:spcPts val="4000"/>
              </a:lnSpc>
              <a:defRPr sz="4000" b="1" spc="-5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8545" y="2436002"/>
            <a:ext cx="3486147" cy="3242490"/>
          </a:xfrm>
        </p:spPr>
        <p:txBody>
          <a:bodyPr>
            <a:normAutofit/>
          </a:bodyPr>
          <a:lstStyle>
            <a:lvl1pPr marL="6349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1800">
                <a:solidFill>
                  <a:schemeClr val="bg2"/>
                </a:solidFill>
              </a:defRPr>
            </a:lvl1pPr>
            <a:lvl2pPr marL="461951" indent="0">
              <a:buNone/>
              <a:defRPr sz="1600"/>
            </a:lvl2pPr>
            <a:lvl3pPr marL="914353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8150" y="584199"/>
            <a:ext cx="6965283" cy="55419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86" y="6129446"/>
            <a:ext cx="1075256" cy="6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1262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bar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19200"/>
          </a:xfrm>
          <a:solidFill>
            <a:schemeClr val="tx2"/>
          </a:solidFill>
        </p:spPr>
        <p:txBody>
          <a:bodyPr anchor="ctr"/>
          <a:lstStyle>
            <a:lvl1pPr marL="822960">
              <a:lnSpc>
                <a:spcPts val="4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title, size as necessary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6913B5-E4E1-4A60-B1DA-C7EADC57C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677142"/>
            <a:ext cx="10515600" cy="42426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887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on Lef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" y="0"/>
            <a:ext cx="12192000" cy="685799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545" y="787651"/>
            <a:ext cx="3500002" cy="1638049"/>
          </a:xfrm>
          <a:noFill/>
        </p:spPr>
        <p:txBody>
          <a:bodyPr anchor="t"/>
          <a:lstStyle>
            <a:lvl1pPr>
              <a:lnSpc>
                <a:spcPts val="4000"/>
              </a:lnSpc>
              <a:defRPr sz="4000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8545" y="2425700"/>
            <a:ext cx="3500002" cy="3252792"/>
          </a:xfrm>
        </p:spPr>
        <p:txBody>
          <a:bodyPr>
            <a:normAutofit/>
          </a:bodyPr>
          <a:lstStyle>
            <a:lvl1pPr marL="6349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>
                <a:solidFill>
                  <a:schemeClr val="bg2"/>
                </a:solidFill>
              </a:defRPr>
            </a:lvl1pPr>
            <a:lvl2pPr marL="461951" indent="0">
              <a:buFontTx/>
              <a:buNone/>
              <a:defRPr sz="1400"/>
            </a:lvl2pPr>
            <a:lvl3pPr marL="914353" indent="0">
              <a:buFontTx/>
              <a:buNone/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2610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AA0B-D1B0-40A5-BA1A-B1394C63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F98D-B393-49CA-95F9-53AE6B1FE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93EA-C1A8-44A0-8021-374200E6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121A-B90C-425F-96AD-EC1E6877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75BB-D2F3-449D-98DD-251A67CB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650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A5CA-C936-4084-9E2F-90AF3818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B1748-FE36-4084-87B9-9E3069B0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3F106-82FF-4FBA-B5EC-2F44FBAF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E9E2-87F2-40A7-9FCE-4903F7EF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02F31-B8D3-4E4B-8F4E-6D97FB58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876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FE8E-BE32-41F0-9172-6A32FDCC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9415-C4AB-425E-90BB-5F888343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B12A3-34C4-42BD-8158-8A8AC22C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25759-B1C7-4F9E-A444-59787FC9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794A6-1064-4EB9-9CF8-F34C6AF5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9C456-8E4D-4AB6-8372-F4FA3AB5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78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179C-A174-4450-84E1-331AD228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A66B9-F426-4D35-AA78-88E29791A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3E8D9-A36C-4FAA-8930-D043CBAD0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6FCD1-88FA-4537-BD75-BC712ABBE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6FD6A-8EB9-47EE-BA6B-30C40CF37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6B601-7FED-4E33-9001-13639F9C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910F7-319C-4D63-A4B8-60A8B2FB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E7C97-5E76-4ED8-B553-86B4F31A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703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8576-F2D8-497D-8033-8569A5F6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2A1E1-6538-4554-9627-C00C29E4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900D3-7F1B-43AD-A688-64BCF877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CB35-5EEA-44B6-BA1A-B281B64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35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4CC79-16DC-4038-9E93-D1B3F649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EBFE7-77C8-4ACF-9D3A-6DDBA0A7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3ACE-04FE-4857-A859-72BDE9F3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27437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C533-AFA9-4EF6-A530-C2A89A66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594A-13F2-4751-B8B0-D656F158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8027E-8559-4CBA-8D1A-BF8C17EEE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67A7-4675-421C-B83D-FA37144A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174F-6519-4860-845B-2921FE4C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A81F2-F628-4CB1-AA57-C733ECB0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936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A6BA-0482-4D31-88CA-99D89635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50437-F9AE-469A-BBF2-22B80E080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9F2AB-DEA8-4A65-BCD3-55A27E2D5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E0CE4-3752-4A95-AE41-BBCB8E52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9FE0B-D74D-440E-B7CD-7923607D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F6F8D-6B09-4C9E-AFE1-46326C0F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36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3D8CF-925C-431E-87DB-AA7B8D01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65F33-6B24-465A-BE42-1112B6D8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3BE4-C0E7-4AB3-8B89-FAD4B0807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5B75-EEA0-4813-96C9-102EDBEF6BC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5D35-F9C9-4374-97C8-C3FC34FDF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3A9F-D838-4E60-806E-27865BF1E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  <p:sldLayoutId id="2147483725" r:id="rId13"/>
    <p:sldLayoutId id="2147483704" r:id="rId14"/>
    <p:sldLayoutId id="2147483724" r:id="rId15"/>
  </p:sldLayoutIdLst>
  <p:transition>
    <p:push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A0A-BF90-4849-8395-52708888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4" y="787651"/>
            <a:ext cx="3812970" cy="16507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D59F-4D87-432B-9667-F1F77894D9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Joan McGregor</a:t>
            </a:r>
          </a:p>
          <a:p>
            <a:r>
              <a:rPr lang="en-US" dirty="0"/>
              <a:t>Professor of Philosophy</a:t>
            </a:r>
          </a:p>
          <a:p>
            <a:r>
              <a:rPr lang="en-US" dirty="0"/>
              <a:t>School of Historical, Philosophical, and Religious Studies</a:t>
            </a:r>
          </a:p>
          <a:p>
            <a:r>
              <a:rPr lang="en-US" dirty="0"/>
              <a:t>Past-President Tempe 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50BDA-BE9D-4038-916C-9D6BB781C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Arial Black" panose="020B0A04020102020204" pitchFamily="34" charset="0"/>
              </a:rPr>
              <a:t>General Education@ASU</a:t>
            </a:r>
          </a:p>
          <a:p>
            <a:pPr marL="0" indent="0">
              <a:buNone/>
            </a:pPr>
            <a:endParaRPr lang="en-US" sz="6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100" dirty="0">
                <a:latin typeface="Arial Black" panose="020B0A040201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40417220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Task force members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47867" y="787651"/>
            <a:ext cx="2558002" cy="5529173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sym typeface="Arial"/>
              </a:rPr>
              <a:t>Frederick Corey Convener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Vice Provost for Undergraduate Education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Office of University Provost</a:t>
            </a:r>
          </a:p>
          <a:p>
            <a:r>
              <a:rPr lang="en-US" sz="2000" b="1" dirty="0">
                <a:solidFill>
                  <a:schemeClr val="tx1"/>
                </a:solidFill>
                <a:sym typeface="Arial"/>
              </a:rPr>
              <a:t>Joan McGregor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Professor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School of Historical, Philosophical and Religious Studies</a:t>
            </a:r>
            <a:endParaRPr lang="en-US" sz="2000" b="1" dirty="0">
              <a:solidFill>
                <a:schemeClr val="tx1"/>
              </a:solidFill>
              <a:sym typeface="Arial"/>
            </a:endParaRPr>
          </a:p>
          <a:p>
            <a:r>
              <a:rPr lang="en-US" sz="2000" b="1" dirty="0">
                <a:solidFill>
                  <a:schemeClr val="tx1"/>
                </a:solidFill>
                <a:sym typeface="Arial"/>
              </a:rPr>
              <a:t>Shirley Rose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Professor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Department of English </a:t>
            </a:r>
          </a:p>
          <a:p>
            <a:r>
              <a:rPr lang="en-US" sz="2000" b="1" dirty="0">
                <a:solidFill>
                  <a:schemeClr val="tx1"/>
                </a:solidFill>
                <a:sym typeface="Arial"/>
              </a:rPr>
              <a:t>Tannah Broman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Principal Lecturer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College of Health Solutions</a:t>
            </a:r>
          </a:p>
          <a:p>
            <a:r>
              <a:rPr lang="en-US" sz="2000" b="1" dirty="0">
                <a:solidFill>
                  <a:schemeClr val="tx1"/>
                </a:solidFill>
                <a:sym typeface="Arial"/>
              </a:rPr>
              <a:t>Megha Budruk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Associate Professor</a:t>
            </a:r>
          </a:p>
          <a:p>
            <a:r>
              <a:rPr lang="en-US" sz="2000" dirty="0">
                <a:solidFill>
                  <a:schemeClr val="tx1"/>
                </a:solidFill>
                <a:sym typeface="Arial"/>
              </a:rPr>
              <a:t>School of Community Resources and Development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5218615-84B6-43AD-8057-836FB9700C7D}"/>
              </a:ext>
            </a:extLst>
          </p:cNvPr>
          <p:cNvSpPr txBox="1">
            <a:spLocks/>
          </p:cNvSpPr>
          <p:nvPr/>
        </p:nvSpPr>
        <p:spPr>
          <a:xfrm>
            <a:off x="8429043" y="844420"/>
            <a:ext cx="2862802" cy="5169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6349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619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70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1788" indent="-2301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  <a:sym typeface="Arial"/>
              </a:rPr>
              <a:t>Scott Barclay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School Director and Professor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School of Social and Behavioral Sciences</a:t>
            </a:r>
          </a:p>
          <a:p>
            <a:r>
              <a:rPr lang="en-US" sz="2300" b="1" dirty="0">
                <a:solidFill>
                  <a:schemeClr val="tx1"/>
                </a:solidFill>
                <a:sym typeface="Arial"/>
              </a:rPr>
              <a:t>Sara Brownell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Associate Professor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School of Life Sciences</a:t>
            </a:r>
          </a:p>
          <a:p>
            <a:r>
              <a:rPr lang="en-US" sz="2300" b="1" dirty="0">
                <a:solidFill>
                  <a:schemeClr val="tx1"/>
                </a:solidFill>
                <a:sym typeface="Arial"/>
              </a:rPr>
              <a:t>Sukhwant Jhaj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Vice Provost for Academic Innovation and Student Achievement 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Office of University Provost</a:t>
            </a:r>
          </a:p>
          <a:p>
            <a:r>
              <a:rPr lang="en-US" sz="2300" b="1" dirty="0">
                <a:solidFill>
                  <a:schemeClr val="tx1"/>
                </a:solidFill>
                <a:sym typeface="Arial"/>
              </a:rPr>
              <a:t>Darryl Morrell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Associate Professor</a:t>
            </a:r>
          </a:p>
          <a:p>
            <a:r>
              <a:rPr lang="en-US" sz="2300" dirty="0">
                <a:solidFill>
                  <a:schemeClr val="tx1"/>
                </a:solidFill>
                <a:sym typeface="Arial"/>
              </a:rPr>
              <a:t>The Polytechnic School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105A78-17A7-4C02-9731-ADA0FB9EEF7E}"/>
              </a:ext>
            </a:extLst>
          </p:cNvPr>
          <p:cNvSpPr txBox="1">
            <a:spLocks/>
          </p:cNvSpPr>
          <p:nvPr/>
        </p:nvSpPr>
        <p:spPr>
          <a:xfrm>
            <a:off x="138545" y="2121031"/>
            <a:ext cx="3486147" cy="419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349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619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70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1788" indent="-2301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proposal was developed by a</a:t>
            </a:r>
          </a:p>
          <a:p>
            <a:r>
              <a:rPr lang="en-US" dirty="0"/>
              <a:t>task force, building upon the  work from the 2013 NextGenEd Working Group,</a:t>
            </a:r>
          </a:p>
          <a:p>
            <a:r>
              <a:rPr lang="de-DE" dirty="0"/>
              <a:t>Ariel D. Anbar, Mark Lussier,</a:t>
            </a:r>
          </a:p>
          <a:p>
            <a:r>
              <a:rPr lang="en-US" dirty="0"/>
              <a:t>Patience Akpan-Obong, Stephani</a:t>
            </a:r>
          </a:p>
          <a:p>
            <a:r>
              <a:rPr lang="en-US" dirty="0"/>
              <a:t>Etheridge-Woodson, Richard Herrera,</a:t>
            </a:r>
          </a:p>
          <a:p>
            <a:r>
              <a:rPr lang="en-US" dirty="0"/>
              <a:t>Helene Ossipov and Michael Stancliff.</a:t>
            </a:r>
          </a:p>
        </p:txBody>
      </p:sp>
    </p:spTree>
    <p:extLst>
      <p:ext uri="{BB962C8B-B14F-4D97-AF65-F5344CB8AC3E}">
        <p14:creationId xmlns:p14="http://schemas.microsoft.com/office/powerpoint/2010/main" val="42179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F001-368A-4D09-AEA9-B0903513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the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AC706-BAEF-41E0-B1DD-B56A55529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0FBB9-7A4B-45E6-A163-BF89236D5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Current General Education Requirements developed in 1983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Courses lack relationship to one another—based on covering certain large areas of knowledge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requirement of integrating knowledge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move through them without larger purpose, as a “checklist”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produce the skills and habits needed in 21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Arizona Board of Regents in January 2019 required a revision of the General Education requirements.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“Constructive engagement with complex challenges require that today's graduates develop the ability to integrate knowledge and perspectives across disciplines and cultures in a purpose-driven, creative, and problem-solving manner.”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“skill-based learning outcomes” oral and written communication, critical thinking, teamwork, intercultural competency, application of idea to real-world situations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 life-long learners</a:t>
            </a:r>
          </a:p>
        </p:txBody>
      </p:sp>
    </p:spTree>
    <p:extLst>
      <p:ext uri="{BB962C8B-B14F-4D97-AF65-F5344CB8AC3E}">
        <p14:creationId xmlns:p14="http://schemas.microsoft.com/office/powerpoint/2010/main" val="2277209240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774700"/>
            <a:ext cx="6097588" cy="739775"/>
          </a:xfrm>
          <a:noFill/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b="1" dirty="0">
                <a:solidFill>
                  <a:schemeClr val="accent2"/>
                </a:solidFill>
                <a:latin typeface="+mn-lt"/>
              </a:rPr>
              <a:t>General Education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B48D0-970E-1944-8B19-D2C26ACD6997}"/>
              </a:ext>
            </a:extLst>
          </p:cNvPr>
          <p:cNvSpPr/>
          <p:nvPr/>
        </p:nvSpPr>
        <p:spPr>
          <a:xfrm>
            <a:off x="119743" y="1856873"/>
            <a:ext cx="11881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General education integrates rapidly changing knowledge and perspectives across multiple disciplines through four  intellectual habits and skills: inquiry, collaboration, innovation and engagement. Such habits and skills cultivate learning, persistence, adaptability and resiliency to address society's greatest and most pressing challenges through purpose-driven and creative problem-solving. </a:t>
            </a:r>
            <a:endParaRPr kumimoji="0" lang="en-US" sz="280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A7634-F224-4298-AEC7-D547FCD29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42" y="6120311"/>
            <a:ext cx="1104898" cy="6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9" r="28004" b="13246"/>
          <a:stretch/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948" y="741465"/>
            <a:ext cx="6981052" cy="1538883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General studies:</a:t>
            </a:r>
          </a:p>
          <a:p>
            <a:r>
              <a:rPr lang="en-US" sz="4000" b="1" dirty="0">
                <a:solidFill>
                  <a:schemeClr val="bg2"/>
                </a:solidFill>
              </a:rPr>
              <a:t>A thematic approach</a:t>
            </a:r>
            <a:endParaRPr lang="en-US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E81D1-2DA7-48AD-8EAE-A7F563EF5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42" y="6120311"/>
            <a:ext cx="1104898" cy="6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C1B1-F140-4F3F-B568-8DFFFD2F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thematic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5135-8F98-4105-988A-D13948EFD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46" y="2533126"/>
            <a:ext cx="3663116" cy="37914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Introduction course (3 hours)</a:t>
            </a:r>
          </a:p>
          <a:p>
            <a:pPr>
              <a:lnSpc>
                <a:spcPct val="150000"/>
              </a:lnSpc>
            </a:pPr>
            <a:r>
              <a:rPr lang="en-US" dirty="0"/>
              <a:t>Curated content courses (minimum 12 hours)</a:t>
            </a:r>
          </a:p>
          <a:p>
            <a:pPr>
              <a:lnSpc>
                <a:spcPct val="150000"/>
              </a:lnSpc>
            </a:pPr>
            <a:r>
              <a:rPr lang="en-US" dirty="0"/>
              <a:t>Culminating experience (3 hours)</a:t>
            </a:r>
          </a:p>
          <a:p>
            <a:endParaRPr lang="en-US" dirty="0"/>
          </a:p>
          <a:p>
            <a:r>
              <a:rPr lang="en-US" sz="2400" b="1" dirty="0">
                <a:solidFill>
                  <a:schemeClr val="accent2"/>
                </a:solidFill>
              </a:rPr>
              <a:t>Current distribution requirements remain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9590D-105D-4022-AF4A-1AA6645F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30" y="1374154"/>
            <a:ext cx="8213370" cy="4477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9F3C47-8E05-4097-BB20-FFDC50C40342}"/>
              </a:ext>
            </a:extLst>
          </p:cNvPr>
          <p:cNvSpPr/>
          <p:nvPr/>
        </p:nvSpPr>
        <p:spPr>
          <a:xfrm>
            <a:off x="3978630" y="1004822"/>
            <a:ext cx="2767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FFC627"/>
                </a:highlight>
                <a:sym typeface="Arial"/>
              </a:rPr>
              <a:t>Four Competencies</a:t>
            </a:r>
            <a:r>
              <a:rPr lang="en-US" b="1" dirty="0">
                <a:highlight>
                  <a:srgbClr val="FFC627"/>
                </a:highlight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1257929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676F-FC17-4E19-9D20-9AB11E2A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themes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D1C0-C6E7-4623-9359-6D64FFA5DD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47EBB-15FE-452F-AEAE-18A5E236F4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They encourage thoughtful inquiry and the ability to recognize and interpret evidence to drive informed solutions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They require the ability to work effectively and efficiently with people from across disciplines,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They foster the ability to think creatively, work collaboratively to affect change</a:t>
            </a:r>
          </a:p>
        </p:txBody>
      </p:sp>
    </p:spTree>
    <p:extLst>
      <p:ext uri="{BB962C8B-B14F-4D97-AF65-F5344CB8AC3E}">
        <p14:creationId xmlns:p14="http://schemas.microsoft.com/office/powerpoint/2010/main" val="923154533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16030</TotalTime>
  <Words>427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Task force members</vt:lpstr>
      <vt:lpstr>Motivations for the revision</vt:lpstr>
      <vt:lpstr>General Education</vt:lpstr>
      <vt:lpstr>PowerPoint Presentation</vt:lpstr>
      <vt:lpstr>A thematic approach</vt:lpstr>
      <vt:lpstr>What the themes do?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Stetson Finch</dc:creator>
  <cp:lastModifiedBy>Joan McGregor</cp:lastModifiedBy>
  <cp:revision>515</cp:revision>
  <cp:lastPrinted>2019-09-11T20:02:02Z</cp:lastPrinted>
  <dcterms:created xsi:type="dcterms:W3CDTF">2018-08-13T22:31:58Z</dcterms:created>
  <dcterms:modified xsi:type="dcterms:W3CDTF">2019-10-25T15:46:06Z</dcterms:modified>
</cp:coreProperties>
</file>