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3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C4CCA-0017-4138-BD3B-EBC149D86C3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6B874-96D9-4D2E-91BF-7448687D1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0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0d9f6eef7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60d9f6eef7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710B-3DF3-4FD4-861E-2FD75E58B9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E58-60F1-4065-82AC-4C98F883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8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710B-3DF3-4FD4-861E-2FD75E58B9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E58-60F1-4065-82AC-4C98F883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710B-3DF3-4FD4-861E-2FD75E58B9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E58-60F1-4065-82AC-4C98F883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2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Gold chapter break or bold statement gold">
  <p:cSld name="20 Gold chapter break or bold statement gold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15600" y="1101367"/>
            <a:ext cx="832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1" name="Google Shape;11;p2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10055167" y="5598534"/>
            <a:ext cx="1659933" cy="1092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53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Cover and intro logo top left" type="title">
  <p:cSld name="19 Cover and intro logo top lef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415611" y="28215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15600" y="5607633"/>
            <a:ext cx="10868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" name="Google Shape;15;p3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758" y="249397"/>
            <a:ext cx="5126625" cy="142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3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Blank">
  <p:cSld name="20 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133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itle Slide Gold Sun">
  <p:cSld name="20 Title Slide Gold Su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/>
          <p:cNvPicPr preferRelativeResize="0"/>
          <p:nvPr/>
        </p:nvPicPr>
        <p:blipFill rotWithShape="1">
          <a:blip r:embed="rId2">
            <a:alphaModFix/>
          </a:blip>
          <a:srcRect b="29308"/>
          <a:stretch/>
        </p:blipFill>
        <p:spPr>
          <a:xfrm>
            <a:off x="1" y="2936"/>
            <a:ext cx="12192001" cy="484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 descr="ASU_Horiz_RGB_Digital_MaroonGol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425" y="5089697"/>
            <a:ext cx="5126625" cy="1422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863533" y="1816433"/>
            <a:ext cx="108484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5831267" y="5314839"/>
            <a:ext cx="5945200" cy="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 b="1" i="0" u="none" strike="noStrike" cap="none">
                <a:solidFill>
                  <a:srgbClr val="000000"/>
                </a:solidFill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5pPr>
            <a:lvl6pPr marL="3657509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6pPr>
            <a:lvl7pPr marL="4267093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7pPr>
            <a:lvl8pPr marL="4876678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8pPr>
            <a:lvl9pPr marL="5486263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249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itle slide with photo placeholder">
  <p:cSld name="20 Title slide with photo placehol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-7167" y="-32200"/>
            <a:ext cx="12192000" cy="487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67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Place a photo over this space</a:t>
            </a:r>
            <a:endParaRPr sz="1867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6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2425" y="5089697"/>
            <a:ext cx="5126625" cy="14228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>
            <a:spLocks noGrp="1"/>
          </p:cNvSpPr>
          <p:nvPr>
            <p:ph type="ctrTitle"/>
          </p:nvPr>
        </p:nvSpPr>
        <p:spPr>
          <a:xfrm>
            <a:off x="863533" y="1816433"/>
            <a:ext cx="108484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5831267" y="5314839"/>
            <a:ext cx="5945200" cy="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 b="1" i="0" u="none" strike="noStrike" cap="none">
                <a:solidFill>
                  <a:srgbClr val="000000"/>
                </a:solidFill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5pPr>
            <a:lvl6pPr marL="3657509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6pPr>
            <a:lvl7pPr marL="4267093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7pPr>
            <a:lvl8pPr marL="4876678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8pPr>
            <a:lvl9pPr marL="5486263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033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Agenda White with 2 columns">
  <p:cSld name="20 Agenda White with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97367" y="3047200"/>
            <a:ext cx="3903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highlight>
                  <a:schemeClr val="accent1"/>
                </a:highlight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558167" y="629933"/>
            <a:ext cx="5786800" cy="5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marL="121917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7"/>
          <p:cNvCxnSpPr/>
          <p:nvPr/>
        </p:nvCxnSpPr>
        <p:spPr>
          <a:xfrm>
            <a:off x="5188267" y="2512400"/>
            <a:ext cx="0" cy="1840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87940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Chapter break agenda black with bracket">
  <p:cSld name="20 Chapter break agenda black with bracket">
    <p:bg>
      <p:bgPr>
        <a:solidFill>
          <a:srgbClr val="000000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618800" y="2726967"/>
            <a:ext cx="371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6400" b="1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6400" b="1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6400" b="1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6400" b="1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6400" b="1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6400" b="1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6400" b="1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6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/>
          <p:nvPr/>
        </p:nvSpPr>
        <p:spPr>
          <a:xfrm>
            <a:off x="4886653" y="495464"/>
            <a:ext cx="1409600" cy="4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0"/>
              <a:buFont typeface="Arial"/>
              <a:buNone/>
            </a:pPr>
            <a:r>
              <a:rPr lang="en" sz="2999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1467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8"/>
          <p:cNvSpPr txBox="1">
            <a:spLocks noGrp="1"/>
          </p:cNvSpPr>
          <p:nvPr>
            <p:ph type="subTitle" idx="1"/>
          </p:nvPr>
        </p:nvSpPr>
        <p:spPr>
          <a:xfrm>
            <a:off x="6530667" y="678500"/>
            <a:ext cx="4982800" cy="5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2pPr>
            <a:lvl3pPr lvl="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3pPr>
            <a:lvl4pPr lvl="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4pPr>
            <a:lvl5pPr lvl="4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5pPr>
            <a:lvl6pPr lvl="5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6pPr>
            <a:lvl7pPr lvl="6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7pPr>
            <a:lvl8pPr lvl="7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8pPr>
            <a:lvl9pPr lvl="8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b="1"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183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Speaker Intro Black (small photo)">
  <p:cSld name="20 Speaker Intro Black (small photo)">
    <p:bg>
      <p:bgPr>
        <a:solidFill>
          <a:schemeClr val="dk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978400" y="1710967"/>
            <a:ext cx="6908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/>
          <p:nvPr/>
        </p:nvSpPr>
        <p:spPr>
          <a:xfrm>
            <a:off x="1600200" y="1498600"/>
            <a:ext cx="2209600" cy="223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978400" y="1397000"/>
            <a:ext cx="6451600" cy="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highlight>
                  <a:schemeClr val="accent1"/>
                </a:highlight>
              </a:defRPr>
            </a:lvl1pPr>
            <a:lvl2pPr lvl="1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78400" y="3987800"/>
            <a:ext cx="64516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lt1"/>
                </a:solidFill>
              </a:defRPr>
            </a:lvl5pPr>
            <a:lvl6pPr marL="3657509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lt1"/>
                </a:solidFill>
              </a:defRPr>
            </a:lvl6pPr>
            <a:lvl7pPr marL="4267093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lt1"/>
                </a:solidFill>
              </a:defRPr>
            </a:lvl7pPr>
            <a:lvl8pPr marL="4876678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lt1"/>
                </a:solidFill>
              </a:defRPr>
            </a:lvl8pPr>
            <a:lvl9pPr marL="5486263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39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710B-3DF3-4FD4-861E-2FD75E58B9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E58-60F1-4065-82AC-4C98F883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92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ext with small vertical photo to the right">
  <p:cSld name="20 Text with small vertical photo to the righ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7183900" y="-17267"/>
            <a:ext cx="5008000" cy="68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a photo here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1967500"/>
            <a:ext cx="6163200" cy="3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marL="121917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622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4796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 Left heading">
  <p:cSld name="20  Left head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302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374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 Left headline with text and subheading">
  <p:cSld name="20  Left headline with text and subheading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450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15600" y="2188684"/>
            <a:ext cx="4505200" cy="3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940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itle plus gold horizontal block">
  <p:cSld name="20 Title plus gold horizontal bloc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>
            <a:off x="-25633" y="2346933"/>
            <a:ext cx="12217600" cy="45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270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Headline with text 1">
  <p:cSld name="20 Headline with text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415599" y="1606433"/>
            <a:ext cx="10427200" cy="4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000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itle plus white horizontal block and black heading">
  <p:cSld name="20 Title plus white horizontal block and black heading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/>
          <p:nvPr/>
        </p:nvSpPr>
        <p:spPr>
          <a:xfrm>
            <a:off x="-12800" y="-53667"/>
            <a:ext cx="12217600" cy="240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067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itle plus white horizontal block  and gold heading">
  <p:cSld name="20 Title plus white horizontal block  and gold heading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/>
          <p:nvPr/>
        </p:nvSpPr>
        <p:spPr>
          <a:xfrm>
            <a:off x="-12800" y="-53667"/>
            <a:ext cx="12217600" cy="24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462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Headline with text  1 black background">
  <p:cSld name="20 Headline with text  1 black background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415599" y="1606433"/>
            <a:ext cx="10427200" cy="4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900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wo Column Format Gold Right">
  <p:cSld name="20 Two Column Format Gold Righ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/>
          <p:nvPr/>
        </p:nvSpPr>
        <p:spPr>
          <a:xfrm>
            <a:off x="6096000" y="-179533"/>
            <a:ext cx="6096000" cy="703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116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712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Maroon chapter break or bold statement">
  <p:cSld name="20 Maroon chapter break or bold statement">
    <p:bg>
      <p:bgPr>
        <a:solidFill>
          <a:schemeClr val="accen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15600" y="1101367"/>
            <a:ext cx="832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826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0" name="Google Shape;7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68068" y="5589734"/>
            <a:ext cx="1875133" cy="110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9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710B-3DF3-4FD4-861E-2FD75E58B9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E58-60F1-4065-82AC-4C98F883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75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Headline with 3 column">
  <p:cSld name="20 Headline with 3 colum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>
            <a:off x="8287333" y="1550700"/>
            <a:ext cx="3204800" cy="4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2"/>
          </p:nvPr>
        </p:nvSpPr>
        <p:spPr>
          <a:xfrm>
            <a:off x="4366067" y="1579553"/>
            <a:ext cx="3204800" cy="4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3"/>
          </p:nvPr>
        </p:nvSpPr>
        <p:spPr>
          <a:xfrm>
            <a:off x="540500" y="1606433"/>
            <a:ext cx="3204800" cy="4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60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Chapter Break White with small gold bar">
  <p:cSld name="19 Chapter Break White with small gold ba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subTitle" idx="1"/>
          </p:nvPr>
        </p:nvSpPr>
        <p:spPr>
          <a:xfrm>
            <a:off x="415600" y="1340433"/>
            <a:ext cx="10011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415600" y="15077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367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2 Column Format Black Right">
  <p:cSld name="19 2 Column Format Black Righ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/>
          <p:nvPr/>
        </p:nvSpPr>
        <p:spPr>
          <a:xfrm>
            <a:off x="6096000" y="-179533"/>
            <a:ext cx="6096000" cy="703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1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116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4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580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Cover Intro White logo left bottom">
  <p:cSld name="19 Cover Intro White logo left bottom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>
            <a:off x="415600" y="17109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ubTitle" idx="1"/>
          </p:nvPr>
        </p:nvSpPr>
        <p:spPr>
          <a:xfrm>
            <a:off x="582433" y="1340433"/>
            <a:ext cx="10011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6" name="Google Shape;8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167" y="5065900"/>
            <a:ext cx="4619600" cy="1282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147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Gold chapter break or bold statement gold with subheading">
  <p:cSld name="20 Gold chapter break or bold statement gold with subheading">
    <p:bg>
      <p:bgPr>
        <a:solidFill>
          <a:schemeClr val="accen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>
            <a:spLocks noGrp="1"/>
          </p:cNvSpPr>
          <p:nvPr>
            <p:ph type="title"/>
          </p:nvPr>
        </p:nvSpPr>
        <p:spPr>
          <a:xfrm>
            <a:off x="415600" y="17109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ubTitle" idx="1"/>
          </p:nvPr>
        </p:nvSpPr>
        <p:spPr>
          <a:xfrm>
            <a:off x="582433" y="1340433"/>
            <a:ext cx="10011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140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Maroon chapter break or bold statement with subheading">
  <p:cSld name="20 Maroon chapter break or bold statement with subheading">
    <p:bg>
      <p:bgPr>
        <a:solidFill>
          <a:schemeClr val="dk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415600" y="17109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subTitle" idx="1"/>
          </p:nvPr>
        </p:nvSpPr>
        <p:spPr>
          <a:xfrm>
            <a:off x="582433" y="1340433"/>
            <a:ext cx="10011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8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710B-3DF3-4FD4-861E-2FD75E58B9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E58-60F1-4065-82AC-4C98F883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4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710B-3DF3-4FD4-861E-2FD75E58B9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E58-60F1-4065-82AC-4C98F883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6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710B-3DF3-4FD4-861E-2FD75E58B9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E58-60F1-4065-82AC-4C98F883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1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710B-3DF3-4FD4-861E-2FD75E58B9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E58-60F1-4065-82AC-4C98F883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6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710B-3DF3-4FD4-861E-2FD75E58B9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E58-60F1-4065-82AC-4C98F883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710B-3DF3-4FD4-861E-2FD75E58B9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E58-60F1-4065-82AC-4C98F883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8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F710B-3DF3-4FD4-861E-2FD75E58B9C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BE58-60F1-4065-82AC-4C98F883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1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533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0207200" y="6504567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533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Copyright © 20</a:t>
            </a:r>
            <a:r>
              <a:rPr lang="en" sz="533">
                <a:solidFill>
                  <a:srgbClr val="B7B7B7"/>
                </a:solidFill>
              </a:rPr>
              <a:t>20 </a:t>
            </a:r>
            <a:r>
              <a:rPr lang="en" sz="533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Arizona Board of Regents.</a:t>
            </a:r>
            <a:endParaRPr sz="533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7845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azregents.edu/Policy%20Manual/2-210%20General%20Educatio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415600" y="1101367"/>
            <a:ext cx="832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rgbClr val="FFFFFF"/>
                </a:solidFill>
                <a:highlight>
                  <a:schemeClr val="dk1"/>
                </a:highlight>
              </a:rPr>
              <a:t>General Ed Open Forum</a:t>
            </a:r>
            <a:br>
              <a:rPr lang="en" dirty="0">
                <a:solidFill>
                  <a:srgbClr val="FFFFFF"/>
                </a:solidFill>
                <a:highlight>
                  <a:schemeClr val="dk1"/>
                </a:highlight>
              </a:rPr>
            </a:br>
            <a:r>
              <a:rPr lang="en" sz="2667" dirty="0">
                <a:solidFill>
                  <a:srgbClr val="FFFFFF"/>
                </a:solidFill>
                <a:highlight>
                  <a:schemeClr val="dk1"/>
                </a:highlight>
              </a:rPr>
              <a:t>Shirley Rose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Timeline for Development of </a:t>
            </a:r>
            <a:br>
              <a:rPr lang="en-US" sz="3200" dirty="0"/>
            </a:br>
            <a:r>
              <a:rPr lang="en-US" sz="3200" dirty="0"/>
              <a:t>Revised General Studies Model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195903"/>
              </p:ext>
            </p:extLst>
          </p:nvPr>
        </p:nvGraphicFramePr>
        <p:xfrm>
          <a:off x="2576051" y="1465008"/>
          <a:ext cx="7039897" cy="5211095"/>
        </p:xfrm>
        <a:graphic>
          <a:graphicData uri="http://schemas.openxmlformats.org/drawingml/2006/table">
            <a:tbl>
              <a:tblPr firstRow="1" firstCol="1" bandRow="1"/>
              <a:tblGrid>
                <a:gridCol w="1374781">
                  <a:extLst>
                    <a:ext uri="{9D8B030D-6E8A-4147-A177-3AD203B41FA5}">
                      <a16:colId xmlns:a16="http://schemas.microsoft.com/office/drawing/2014/main" val="2790385902"/>
                    </a:ext>
                  </a:extLst>
                </a:gridCol>
                <a:gridCol w="5665116">
                  <a:extLst>
                    <a:ext uri="{9D8B030D-6E8A-4147-A177-3AD203B41FA5}">
                      <a16:colId xmlns:a16="http://schemas.microsoft.com/office/drawing/2014/main" val="924381721"/>
                    </a:ext>
                  </a:extLst>
                </a:gridCol>
              </a:tblGrid>
              <a:tr h="4926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1980’s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time General Studies was revised at ASU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657041"/>
                  </a:ext>
                </a:extLst>
              </a:tr>
              <a:tr h="591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NextGenEd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Committee competency-based thematic model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482466"/>
                  </a:ext>
                </a:extLst>
              </a:tr>
              <a:tr h="591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2017-09 – 2018-05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ABOR General Education Quality Assurance Review Series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40168"/>
                  </a:ext>
                </a:extLst>
              </a:tr>
              <a:tr h="591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Force created by Provost Mark Searle and University Senate President Arnold Maltz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01500"/>
                  </a:ext>
                </a:extLst>
              </a:tr>
              <a:tr h="2955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2018-3-26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Force Report to Senate by Shirley Rose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807771"/>
                  </a:ext>
                </a:extLst>
              </a:tr>
              <a:tr h="2955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2019-06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ABOR Policy 2-210 General Education</a:t>
                      </a: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revised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544810"/>
                  </a:ext>
                </a:extLst>
              </a:tr>
              <a:tr h="2955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2019-10-28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 Report to Senate by Joan McGregor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586044"/>
                  </a:ext>
                </a:extLst>
              </a:tr>
              <a:tr h="591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Provosts update Regents on General Ed revision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456193"/>
                  </a:ext>
                </a:extLst>
              </a:tr>
              <a:tr h="58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2020-03-02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 to Senate on Fall 2020 launch of</a:t>
                      </a:r>
                      <a:r>
                        <a:rPr lang="en-US" sz="1800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pilot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 West by Patty Friedrich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462915"/>
                  </a:ext>
                </a:extLst>
              </a:tr>
              <a:tr h="58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2020-03-19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Provost and Vice-Provost update ABOR AAEA Committee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110554"/>
                  </a:ext>
                </a:extLst>
              </a:tr>
              <a:tr h="2955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2020-04-06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Forum on General Studies Revision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779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2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552"/>
          </a:xfrm>
        </p:spPr>
        <p:txBody>
          <a:bodyPr>
            <a:normAutofit fontScale="90000"/>
          </a:bodyPr>
          <a:lstStyle/>
          <a:p>
            <a:r>
              <a:rPr lang="en-US" dirty="0"/>
              <a:t>Task Force charge: develop a General Studies design that meets the following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organize general education around large goals that reflect the aspirations of ASU as a New American University; </a:t>
            </a:r>
          </a:p>
          <a:p>
            <a:r>
              <a:rPr lang="en-US" dirty="0"/>
              <a:t>design general education around competencies in critical thinking, quantitative reasoning, written and oral communication, the scientific method and other cornerstones with a focus on outcomes rather than inputs or check sheets; </a:t>
            </a:r>
          </a:p>
          <a:p>
            <a:r>
              <a:rPr lang="en-US" dirty="0"/>
              <a:t>incorporate critical reflections on American institutions as a framework for informed civic engagement; and</a:t>
            </a:r>
          </a:p>
          <a:p>
            <a:r>
              <a:rPr lang="en-US" dirty="0"/>
              <a:t> implement comprehensive platforms such as portfolios that allow for holistic assessments of student learning and the hallmarks of an ASU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78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20 ASU Template Master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213</Words>
  <Application>Microsoft Office PowerPoint</Application>
  <PresentationFormat>Widescreen</PresentationFormat>
  <Paragraphs>29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2020 ASU Template Master</vt:lpstr>
      <vt:lpstr>General Ed Open Forum Shirley Rose</vt:lpstr>
      <vt:lpstr>Timeline for Development of  Revised General Studies Model</vt:lpstr>
      <vt:lpstr>Task Force charge: develop a General Studies design that meets the following criteria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Rose</dc:creator>
  <cp:lastModifiedBy>Noah Williams</cp:lastModifiedBy>
  <cp:revision>5</cp:revision>
  <dcterms:created xsi:type="dcterms:W3CDTF">2020-04-06T15:26:35Z</dcterms:created>
  <dcterms:modified xsi:type="dcterms:W3CDTF">2020-04-06T21:07:10Z</dcterms:modified>
</cp:coreProperties>
</file>