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930"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258ade325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258ade325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258ade32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258ade32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258ade32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258ade32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29291478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2929147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258ade32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258ade32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258ade32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258ade32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258ade32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258ade32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258ade32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258ade32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258ade32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258ade32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258ade325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258ade325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3671"/>
            <a:ext cx="7772400" cy="1534859"/>
          </a:xfrm>
        </p:spPr>
        <p:txBody>
          <a:bodyPr anchor="b"/>
          <a:lstStyle>
            <a:lvl1pPr algn="l">
              <a:defRPr sz="4500" b="1">
                <a:solidFill>
                  <a:srgbClr val="8C2940"/>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43000" y="3485008"/>
            <a:ext cx="6858000" cy="1064399"/>
          </a:xfrm>
        </p:spPr>
        <p:txBody>
          <a:bodyPr/>
          <a:lstStyle>
            <a:lvl1pPr marL="0" indent="0" algn="l">
              <a:buNone/>
              <a:defRPr sz="1800" b="0">
                <a:solidFill>
                  <a:srgbClr val="4F5557"/>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11" name="Rectangle 10"/>
          <p:cNvSpPr/>
          <p:nvPr userDrawn="1"/>
        </p:nvSpPr>
        <p:spPr>
          <a:xfrm>
            <a:off x="1" y="0"/>
            <a:ext cx="435935" cy="5143500"/>
          </a:xfrm>
          <a:prstGeom prst="rect">
            <a:avLst/>
          </a:prstGeom>
          <a:solidFill>
            <a:srgbClr val="8C2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rgbClr val="FFC726"/>
              </a:solidFill>
            </a:endParaRPr>
          </a:p>
        </p:txBody>
      </p:sp>
      <p:sp>
        <p:nvSpPr>
          <p:cNvPr id="19" name="Rectangle 18"/>
          <p:cNvSpPr/>
          <p:nvPr userDrawn="1"/>
        </p:nvSpPr>
        <p:spPr>
          <a:xfrm>
            <a:off x="426897" y="3285606"/>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6" name="Picture 5" descr="A picture containing food, drawing&#10;&#10;Description automatically generated">
            <a:extLst>
              <a:ext uri="{FF2B5EF4-FFF2-40B4-BE49-F238E27FC236}">
                <a16:creationId xmlns:a16="http://schemas.microsoft.com/office/drawing/2014/main" id="{7CD49FB7-A711-4F0F-B2FE-DCD2E2E04F21}"/>
              </a:ext>
            </a:extLst>
          </p:cNvPr>
          <p:cNvPicPr>
            <a:picLocks noChangeAspect="1"/>
          </p:cNvPicPr>
          <p:nvPr userDrawn="1"/>
        </p:nvPicPr>
        <p:blipFill>
          <a:blip r:embed="rId2"/>
          <a:stretch>
            <a:fillRect/>
          </a:stretch>
        </p:blipFill>
        <p:spPr>
          <a:xfrm>
            <a:off x="217968" y="0"/>
            <a:ext cx="4818898" cy="1336551"/>
          </a:xfrm>
          <a:prstGeom prst="rect">
            <a:avLst/>
          </a:prstGeom>
        </p:spPr>
      </p:pic>
    </p:spTree>
    <p:extLst>
      <p:ext uri="{BB962C8B-B14F-4D97-AF65-F5344CB8AC3E}">
        <p14:creationId xmlns:p14="http://schemas.microsoft.com/office/powerpoint/2010/main" val="4007311015"/>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347633"/>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rgbClr val="4F5557"/>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93010764"/>
      </p:ext>
    </p:extLst>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8F300D-C32F-4AF5-A02F-41C984F9DB98}"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1DE1E-1A77-45F7-B9D0-F702D7B2CC68}" type="slidenum">
              <a:rPr lang="en-US" smtClean="0"/>
              <a:t>‹#›</a:t>
            </a:fld>
            <a:endParaRPr lang="en-US"/>
          </a:p>
        </p:txBody>
      </p:sp>
    </p:spTree>
    <p:extLst>
      <p:ext uri="{BB962C8B-B14F-4D97-AF65-F5344CB8AC3E}">
        <p14:creationId xmlns:p14="http://schemas.microsoft.com/office/powerpoint/2010/main" val="3791921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76405" y="485433"/>
            <a:ext cx="8192022"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640276" y="1152475"/>
            <a:ext cx="8192023"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Font typeface="Wingdings" panose="05000000000000000000" pitchFamily="2" charset="2"/>
              <a:buChar char="§"/>
              <a:defRPr sz="2100" kern="1200" dirty="0">
                <a:solidFill>
                  <a:schemeClr val="tx1"/>
                </a:solidFill>
                <a:latin typeface="+mn-lt"/>
                <a:ea typeface="+mn-ea"/>
                <a:cs typeface="+mn-cs"/>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92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426897" y="1306138"/>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1"/>
          <p:cNvSpPr>
            <a:spLocks noGrp="1"/>
          </p:cNvSpPr>
          <p:nvPr>
            <p:ph type="title"/>
          </p:nvPr>
        </p:nvSpPr>
        <p:spPr/>
        <p:txBody>
          <a:bodyPr anchor="b"/>
          <a:lstStyle/>
          <a:p>
            <a:r>
              <a:rPr lang="en-US"/>
              <a:t>Click to edit Master title style</a:t>
            </a:r>
            <a:endParaRPr lang="en-US" dirty="0"/>
          </a:p>
        </p:txBody>
      </p:sp>
      <p:sp>
        <p:nvSpPr>
          <p:cNvPr id="5" name="Text Placeholder 4"/>
          <p:cNvSpPr>
            <a:spLocks noGrp="1"/>
          </p:cNvSpPr>
          <p:nvPr>
            <p:ph type="body" idx="10"/>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6061376"/>
      </p:ext>
    </p:extLst>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5" name="Rectangle 4"/>
          <p:cNvSpPr/>
          <p:nvPr userDrawn="1"/>
        </p:nvSpPr>
        <p:spPr>
          <a:xfrm>
            <a:off x="426897" y="3464847"/>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6" name="TextBox 5"/>
          <p:cNvSpPr txBox="1"/>
          <p:nvPr userDrawn="1"/>
        </p:nvSpPr>
        <p:spPr>
          <a:xfrm>
            <a:off x="623455" y="2673061"/>
            <a:ext cx="4156363" cy="784830"/>
          </a:xfrm>
          <a:prstGeom prst="rect">
            <a:avLst/>
          </a:prstGeom>
          <a:noFill/>
        </p:spPr>
        <p:txBody>
          <a:bodyPr wrap="square" rtlCol="0">
            <a:spAutoFit/>
          </a:bodyPr>
          <a:lstStyle/>
          <a:p>
            <a:r>
              <a:rPr lang="en-US" sz="4500" b="1" dirty="0">
                <a:solidFill>
                  <a:srgbClr val="8C2940"/>
                </a:solidFill>
              </a:rPr>
              <a:t>Thank You</a:t>
            </a:r>
          </a:p>
        </p:txBody>
      </p:sp>
      <p:pic>
        <p:nvPicPr>
          <p:cNvPr id="3" name="Picture 2" descr="A picture containing food, drawing&#10;&#10;Description automatically generated">
            <a:extLst>
              <a:ext uri="{FF2B5EF4-FFF2-40B4-BE49-F238E27FC236}">
                <a16:creationId xmlns:a16="http://schemas.microsoft.com/office/drawing/2014/main" id="{8328A997-509E-4925-9B15-9C6A159CD2E4}"/>
              </a:ext>
            </a:extLst>
          </p:cNvPr>
          <p:cNvPicPr>
            <a:picLocks noChangeAspect="1"/>
          </p:cNvPicPr>
          <p:nvPr userDrawn="1"/>
        </p:nvPicPr>
        <p:blipFill>
          <a:blip r:embed="rId2"/>
          <a:stretch>
            <a:fillRect/>
          </a:stretch>
        </p:blipFill>
        <p:spPr>
          <a:xfrm>
            <a:off x="2370369" y="3682170"/>
            <a:ext cx="4818898" cy="1336551"/>
          </a:xfrm>
          <a:prstGeom prst="rect">
            <a:avLst/>
          </a:prstGeom>
        </p:spPr>
      </p:pic>
    </p:spTree>
    <p:extLst>
      <p:ext uri="{BB962C8B-B14F-4D97-AF65-F5344CB8AC3E}">
        <p14:creationId xmlns:p14="http://schemas.microsoft.com/office/powerpoint/2010/main" val="1451823965"/>
      </p:ext>
    </p:extLst>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600451"/>
            <a:ext cx="7886700" cy="966788"/>
          </a:xfrm>
        </p:spPr>
        <p:txBody>
          <a:bodyPr/>
          <a:lstStyle>
            <a:lvl1pPr marL="0" indent="0">
              <a:buNone/>
              <a:defRPr sz="1800">
                <a:solidFill>
                  <a:srgbClr val="4F5557"/>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8" name="Rectangle 7"/>
          <p:cNvSpPr/>
          <p:nvPr userDrawn="1"/>
        </p:nvSpPr>
        <p:spPr>
          <a:xfrm>
            <a:off x="426897" y="3464847"/>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4187220126"/>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a:t>Click to edit Master title style</a:t>
            </a:r>
            <a:endParaRPr lang="en-US" dirty="0"/>
          </a:p>
        </p:txBody>
      </p:sp>
      <p:sp>
        <p:nvSpPr>
          <p:cNvPr id="3" name="Text Placeholder 2"/>
          <p:cNvSpPr>
            <a:spLocks noGrp="1"/>
          </p:cNvSpPr>
          <p:nvPr>
            <p:ph type="body" idx="1" hasCustomPrompt="1"/>
          </p:nvPr>
        </p:nvSpPr>
        <p:spPr>
          <a:xfrm>
            <a:off x="629842" y="1408542"/>
            <a:ext cx="3868340" cy="377190"/>
          </a:xfrm>
          <a:solidFill>
            <a:srgbClr val="FFC726"/>
          </a:solidFill>
          <a:ln>
            <a:solidFill>
              <a:srgbClr val="FFC726"/>
            </a:solidFill>
          </a:ln>
        </p:spPr>
        <p:txBody>
          <a:bodyPr anchor="b"/>
          <a:lstStyle>
            <a:lvl1pPr marL="0" indent="0">
              <a:buNone/>
              <a:defRPr sz="2100" b="1">
                <a:solidFill>
                  <a:srgbClr val="4F5557"/>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Subtitle</a:t>
            </a:r>
          </a:p>
        </p:txBody>
      </p:sp>
      <p:sp>
        <p:nvSpPr>
          <p:cNvPr id="4" name="Content Placeholder 3"/>
          <p:cNvSpPr>
            <a:spLocks noGrp="1"/>
          </p:cNvSpPr>
          <p:nvPr>
            <p:ph sz="half" idx="2"/>
          </p:nvPr>
        </p:nvSpPr>
        <p:spPr>
          <a:xfrm>
            <a:off x="629842" y="1785732"/>
            <a:ext cx="3868340" cy="2848628"/>
          </a:xfrm>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426897" y="1306138"/>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9" name="Rectangle 8"/>
          <p:cNvSpPr/>
          <p:nvPr userDrawn="1"/>
        </p:nvSpPr>
        <p:spPr>
          <a:xfrm>
            <a:off x="629842" y="1408542"/>
            <a:ext cx="3868341" cy="3225818"/>
          </a:xfrm>
          <a:prstGeom prst="rect">
            <a:avLst/>
          </a:prstGeom>
          <a:noFill/>
          <a:ln w="19050">
            <a:solidFill>
              <a:srgbClr val="FFC7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5" name="Text Placeholder 2"/>
          <p:cNvSpPr>
            <a:spLocks noGrp="1"/>
          </p:cNvSpPr>
          <p:nvPr>
            <p:ph type="body" idx="10" hasCustomPrompt="1"/>
          </p:nvPr>
        </p:nvSpPr>
        <p:spPr>
          <a:xfrm>
            <a:off x="4648201" y="1408542"/>
            <a:ext cx="3868340" cy="377190"/>
          </a:xfrm>
          <a:solidFill>
            <a:srgbClr val="FFC726"/>
          </a:solidFill>
          <a:ln>
            <a:solidFill>
              <a:srgbClr val="FFC726"/>
            </a:solidFill>
          </a:ln>
        </p:spPr>
        <p:txBody>
          <a:bodyPr anchor="b"/>
          <a:lstStyle>
            <a:lvl1pPr marL="0" indent="0">
              <a:buNone/>
              <a:defRPr sz="2100" b="1">
                <a:solidFill>
                  <a:srgbClr val="4F5557"/>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Subtitle</a:t>
            </a:r>
          </a:p>
        </p:txBody>
      </p:sp>
      <p:sp>
        <p:nvSpPr>
          <p:cNvPr id="16" name="Content Placeholder 3"/>
          <p:cNvSpPr>
            <a:spLocks noGrp="1"/>
          </p:cNvSpPr>
          <p:nvPr>
            <p:ph sz="half" idx="11"/>
          </p:nvPr>
        </p:nvSpPr>
        <p:spPr>
          <a:xfrm>
            <a:off x="4648200" y="1785732"/>
            <a:ext cx="3868341" cy="2848628"/>
          </a:xfrm>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4648201" y="1408542"/>
            <a:ext cx="3868341" cy="3225818"/>
          </a:xfrm>
          <a:prstGeom prst="rect">
            <a:avLst/>
          </a:prstGeom>
          <a:noFill/>
          <a:ln w="19050">
            <a:solidFill>
              <a:srgbClr val="FFC7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Tree>
    <p:extLst>
      <p:ext uri="{BB962C8B-B14F-4D97-AF65-F5344CB8AC3E}">
        <p14:creationId xmlns:p14="http://schemas.microsoft.com/office/powerpoint/2010/main" val="2959373864"/>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426897" y="1306138"/>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196201925"/>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Rectangle 5"/>
          <p:cNvSpPr/>
          <p:nvPr userDrawn="1"/>
        </p:nvSpPr>
        <p:spPr>
          <a:xfrm>
            <a:off x="426897" y="1306138"/>
            <a:ext cx="8732520" cy="27432"/>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Tree>
    <p:extLst>
      <p:ext uri="{BB962C8B-B14F-4D97-AF65-F5344CB8AC3E}">
        <p14:creationId xmlns:p14="http://schemas.microsoft.com/office/powerpoint/2010/main" val="1214933742"/>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3887391" y="740570"/>
            <a:ext cx="4629150" cy="36607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solidFill>
                  <a:srgbClr val="4F5557"/>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251312698"/>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solidFill>
                  <a:srgbClr val="4F5557"/>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2832668158"/>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 y="0"/>
            <a:ext cx="426028" cy="5143500"/>
          </a:xfrm>
          <a:prstGeom prst="rect">
            <a:avLst/>
          </a:prstGeom>
          <a:solidFill>
            <a:srgbClr val="8C2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rgbClr val="FFC726"/>
              </a:solidFill>
            </a:endParaRPr>
          </a:p>
        </p:txBody>
      </p:sp>
    </p:spTree>
    <p:extLst>
      <p:ext uri="{BB962C8B-B14F-4D97-AF65-F5344CB8AC3E}">
        <p14:creationId xmlns:p14="http://schemas.microsoft.com/office/powerpoint/2010/main" val="3383422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push/>
  </p:transition>
  <p:txStyles>
    <p:titleStyle>
      <a:lvl1pPr algn="l" defTabSz="685800" rtl="0" eaLnBrk="1" latinLnBrk="0" hangingPunct="1">
        <a:lnSpc>
          <a:spcPct val="90000"/>
        </a:lnSpc>
        <a:spcBef>
          <a:spcPct val="0"/>
        </a:spcBef>
        <a:buNone/>
        <a:defRPr sz="3600" b="1" kern="1200">
          <a:solidFill>
            <a:srgbClr val="8C2940"/>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4F5557"/>
        </a:buClr>
        <a:buFont typeface="Wingdings"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4F5557"/>
        </a:buClr>
        <a:buFont typeface="Wingdings"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rgbClr val="4F5557"/>
        </a:buClr>
        <a:buFont typeface="Wingdings"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rgbClr val="4F5557"/>
        </a:buClr>
        <a:buFont typeface="Wingdings"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4F5557"/>
        </a:buClr>
        <a:buFont typeface="Wingdings"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dtechmagazine.com/higher/article/2019/02/active-learning-buildings-showcase-new-teaching-philosophie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edtechmagazine.com/higher/article/2018/06/ubtech2018-why-consistency-and-collaboration-are-key-classroom-design" TargetMode="External"/><Relationship Id="rId5" Type="http://schemas.openxmlformats.org/officeDocument/2006/relationships/hyperlink" Target="https://edtechmagazine.com/higher/article/2019/08/how-get-higher-education-it-teams-ready-cloud" TargetMode="External"/><Relationship Id="rId4" Type="http://schemas.openxmlformats.org/officeDocument/2006/relationships/hyperlink" Target="https://edtechmagazine.com/higher/article/2019/04/optimize-campus-it-start-building-better-team-cultur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96525" y="1467666"/>
            <a:ext cx="7772400" cy="153485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Proposal to Establish Senate Ad Hoc Committee: Digitally Enhanced Teaching and Learning</a:t>
            </a:r>
            <a:endParaRPr sz="3600" dirty="0"/>
          </a:p>
        </p:txBody>
      </p:sp>
      <p:sp>
        <p:nvSpPr>
          <p:cNvPr id="55" name="Google Shape;55;p13"/>
          <p:cNvSpPr txBox="1">
            <a:spLocks noGrp="1"/>
          </p:cNvSpPr>
          <p:nvPr>
            <p:ph type="subTitle" idx="1"/>
          </p:nvPr>
        </p:nvSpPr>
        <p:spPr>
          <a:xfrm>
            <a:off x="311700" y="3418705"/>
            <a:ext cx="8520600" cy="111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Caroline Harrison, School of Sustainability</a:t>
            </a:r>
            <a:endParaRPr dirty="0"/>
          </a:p>
          <a:p>
            <a:pPr marL="0" lvl="0" indent="0" algn="ctr" rtl="0">
              <a:spcBef>
                <a:spcPts val="0"/>
              </a:spcBef>
              <a:spcAft>
                <a:spcPts val="0"/>
              </a:spcAft>
              <a:buNone/>
            </a:pPr>
            <a:r>
              <a:rPr lang="en" dirty="0"/>
              <a:t>Simin Levinson, College of Health Solutions</a:t>
            </a:r>
            <a:endParaRPr dirty="0"/>
          </a:p>
        </p:txBody>
      </p:sp>
      <p:sp>
        <p:nvSpPr>
          <p:cNvPr id="56" name="Google Shape;56;p13"/>
          <p:cNvSpPr txBox="1"/>
          <p:nvPr/>
        </p:nvSpPr>
        <p:spPr>
          <a:xfrm>
            <a:off x="505275" y="4302725"/>
            <a:ext cx="8154900" cy="72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t>University Senate Meeting #7</a:t>
            </a:r>
            <a:endParaRPr sz="1800"/>
          </a:p>
          <a:p>
            <a:pPr marL="0" lvl="0" indent="0" algn="ctr" rtl="0">
              <a:spcBef>
                <a:spcPts val="0"/>
              </a:spcBef>
              <a:spcAft>
                <a:spcPts val="0"/>
              </a:spcAft>
              <a:buNone/>
            </a:pPr>
            <a:r>
              <a:rPr lang="en" sz="1800"/>
              <a:t>March 30, 2020</a:t>
            </a:r>
            <a:endParaRPr sz="1800"/>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2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highlight>
                  <a:srgbClr val="FFFFFF"/>
                </a:highlight>
              </a:rPr>
              <a:t>In October 2019, an editor for </a:t>
            </a:r>
            <a:r>
              <a:rPr lang="en" i="1">
                <a:solidFill>
                  <a:schemeClr val="dk1"/>
                </a:solidFill>
                <a:highlight>
                  <a:srgbClr val="FFFFFF"/>
                </a:highlight>
              </a:rPr>
              <a:t>EdTech</a:t>
            </a:r>
            <a:r>
              <a:rPr lang="en">
                <a:solidFill>
                  <a:schemeClr val="dk1"/>
                </a:solidFill>
                <a:highlight>
                  <a:srgbClr val="FFFFFF"/>
                </a:highlight>
              </a:rPr>
              <a:t> magazine spoke with three experts, including Heather Haseley, co-executive director of the Learning Futures Collaboratory (formerly the Innovation Collaboratory) and lead design architect of next-generation learning at ASU, about ways to facilitate a new dynamic in the classroom.</a:t>
            </a:r>
            <a:endParaRPr>
              <a:solidFill>
                <a:schemeClr val="dk1"/>
              </a:solidFill>
              <a:highlight>
                <a:srgbClr val="FFFFFF"/>
              </a:highlight>
            </a:endParaRPr>
          </a:p>
          <a:p>
            <a:pPr marL="0" lvl="0" indent="0" algn="l" rtl="0">
              <a:lnSpc>
                <a:spcPct val="100000"/>
              </a:lnSpc>
              <a:spcBef>
                <a:spcPts val="1600"/>
              </a:spcBef>
              <a:spcAft>
                <a:spcPts val="0"/>
              </a:spcAft>
              <a:buClr>
                <a:schemeClr val="dk1"/>
              </a:buClr>
              <a:buSzPts val="1100"/>
              <a:buFont typeface="Arial"/>
              <a:buNone/>
            </a:pPr>
            <a:r>
              <a:rPr lang="en">
                <a:solidFill>
                  <a:srgbClr val="000000"/>
                </a:solidFill>
                <a:highlight>
                  <a:srgbClr val="FFFFFF"/>
                </a:highlight>
              </a:rPr>
              <a:t>Instructors in every discipline are rethinking both content and delivery, engaging students with new pedagogical strategies in </a:t>
            </a:r>
            <a:r>
              <a:rPr lang="en">
                <a:solidFill>
                  <a:srgbClr val="000000"/>
                </a:solidFill>
                <a:highlight>
                  <a:srgbClr val="FFFFFF"/>
                </a:highlight>
                <a:uFill>
                  <a:noFill/>
                </a:uFill>
                <a:hlinkClick r:id="rId3"/>
              </a:rPr>
              <a:t>modern learning spaces</a:t>
            </a:r>
            <a:r>
              <a:rPr lang="en">
                <a:solidFill>
                  <a:srgbClr val="000000"/>
                </a:solidFill>
                <a:highlight>
                  <a:srgbClr val="FFFFFF"/>
                </a:highlight>
              </a:rPr>
              <a:t>. Yet as institutions invest in classroom technology, adoption doesn’t just happen. It requires</a:t>
            </a:r>
            <a:r>
              <a:rPr lang="en">
                <a:solidFill>
                  <a:srgbClr val="000000"/>
                </a:solidFill>
                <a:highlight>
                  <a:srgbClr val="FFFFFF"/>
                </a:highlight>
                <a:uFill>
                  <a:noFill/>
                </a:uFill>
                <a:hlinkClick r:id="rId4"/>
              </a:rPr>
              <a:t> institutional support</a:t>
            </a:r>
            <a:r>
              <a:rPr lang="en">
                <a:solidFill>
                  <a:srgbClr val="000000"/>
                </a:solidFill>
                <a:highlight>
                  <a:srgbClr val="FFFFFF"/>
                </a:highlight>
              </a:rPr>
              <a:t>, </a:t>
            </a:r>
            <a:r>
              <a:rPr lang="en">
                <a:solidFill>
                  <a:srgbClr val="000000"/>
                </a:solidFill>
                <a:highlight>
                  <a:srgbClr val="FFFFFF"/>
                </a:highlight>
                <a:uFill>
                  <a:noFill/>
                </a:uFill>
                <a:hlinkClick r:id="rId5"/>
              </a:rPr>
              <a:t>professional development</a:t>
            </a:r>
            <a:r>
              <a:rPr lang="en">
                <a:solidFill>
                  <a:srgbClr val="000000"/>
                </a:solidFill>
                <a:highlight>
                  <a:srgbClr val="FFFFFF"/>
                </a:highlight>
              </a:rPr>
              <a:t> and </a:t>
            </a:r>
            <a:r>
              <a:rPr lang="en">
                <a:solidFill>
                  <a:srgbClr val="000000"/>
                </a:solidFill>
                <a:highlight>
                  <a:srgbClr val="FFFFFF"/>
                </a:highlight>
                <a:uFill>
                  <a:noFill/>
                </a:uFill>
                <a:hlinkClick r:id="rId6"/>
              </a:rPr>
              <a:t>cross-campus collaboration</a:t>
            </a:r>
            <a:r>
              <a:rPr lang="en">
                <a:solidFill>
                  <a:srgbClr val="000000"/>
                </a:solidFill>
                <a:highlight>
                  <a:srgbClr val="FFFFFF"/>
                </a:highlight>
              </a:rPr>
              <a:t>. (EdTech, 2019)</a:t>
            </a:r>
            <a:endParaRPr>
              <a:solidFill>
                <a:srgbClr val="000000"/>
              </a:solidFill>
              <a:highlight>
                <a:srgbClr val="FFFFFF"/>
              </a:highlight>
            </a:endParaRPr>
          </a:p>
          <a:p>
            <a:pPr marL="0" lvl="0" indent="0" algn="l" rtl="0">
              <a:spcBef>
                <a:spcPts val="1200"/>
              </a:spcBef>
              <a:spcAft>
                <a:spcPts val="1600"/>
              </a:spcAft>
              <a:buNone/>
            </a:pPr>
            <a:endParaRPr>
              <a:solidFill>
                <a:schemeClr val="dk1"/>
              </a:solidFill>
              <a:highlight>
                <a:srgbClr val="FFFFFF"/>
              </a:highlight>
            </a:endParaRPr>
          </a:p>
        </p:txBody>
      </p:sp>
      <p:sp>
        <p:nvSpPr>
          <p:cNvPr id="113" name="Google Shape;113;p22"/>
          <p:cNvSpPr txBox="1"/>
          <p:nvPr/>
        </p:nvSpPr>
        <p:spPr>
          <a:xfrm>
            <a:off x="311700" y="4568875"/>
            <a:ext cx="8857200" cy="43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33333"/>
                </a:solidFill>
                <a:highlight>
                  <a:srgbClr val="FFFFFF"/>
                </a:highlight>
                <a:latin typeface="Times New Roman"/>
                <a:ea typeface="Times New Roman"/>
                <a:cs typeface="Times New Roman"/>
                <a:sym typeface="Times New Roman"/>
              </a:rPr>
              <a:t>“Modern Classrooms Clear the Way for New Pedagogies in Higher Education.” </a:t>
            </a:r>
            <a:r>
              <a:rPr lang="en" sz="1200" i="1">
                <a:solidFill>
                  <a:srgbClr val="333333"/>
                </a:solidFill>
                <a:latin typeface="Times New Roman"/>
                <a:ea typeface="Times New Roman"/>
                <a:cs typeface="Times New Roman"/>
                <a:sym typeface="Times New Roman"/>
              </a:rPr>
              <a:t>Technology Solutions That Drive Education</a:t>
            </a:r>
            <a:r>
              <a:rPr lang="en" sz="1200">
                <a:solidFill>
                  <a:srgbClr val="333333"/>
                </a:solidFill>
                <a:highlight>
                  <a:srgbClr val="FFFFFF"/>
                </a:highlight>
                <a:latin typeface="Times New Roman"/>
                <a:ea typeface="Times New Roman"/>
                <a:cs typeface="Times New Roman"/>
                <a:sym typeface="Times New Roman"/>
              </a:rPr>
              <a:t>, Ed Tech , 1 May 2019, edtechmagazine.com/higher/article/2019/10/modern-classrooms-clear-way-new-pedagogies-higher-education.</a:t>
            </a:r>
            <a:endParaRPr sz="1200">
              <a:solidFill>
                <a:srgbClr val="333333"/>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333333"/>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333333"/>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23"/>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chemeClr val="dk1"/>
                </a:solidFill>
                <a:highlight>
                  <a:srgbClr val="FFFFFF"/>
                </a:highlight>
              </a:rPr>
              <a:t>When asked what challenges do colleges face related to classroom technology, Haseley responded “One of the largest challenges is resistance to change. People often see it as another thing in their workload. The other challenge is </a:t>
            </a:r>
            <a:r>
              <a:rPr lang="en" b="1">
                <a:solidFill>
                  <a:schemeClr val="dk1"/>
                </a:solidFill>
                <a:highlight>
                  <a:srgbClr val="FFFFFF"/>
                </a:highlight>
              </a:rPr>
              <a:t>faculty and students are often not incorporated in the technology selection process</a:t>
            </a:r>
            <a:r>
              <a:rPr lang="en">
                <a:solidFill>
                  <a:schemeClr val="dk1"/>
                </a:solidFill>
                <a:highlight>
                  <a:srgbClr val="FFFFFF"/>
                </a:highlight>
              </a:rPr>
              <a:t>. Or a particular faculty member is outspoken, and then the technology gets scaled without questioning its applicability to other things.” (EdTech, 2019) </a:t>
            </a:r>
            <a:endParaRPr>
              <a:solidFill>
                <a:schemeClr val="dk1"/>
              </a:solidFill>
              <a:highlight>
                <a:srgbClr val="FFFFFF"/>
              </a:highlight>
            </a:endParaRPr>
          </a:p>
          <a:p>
            <a:pPr marL="0" lvl="0" indent="0" algn="l" rtl="0">
              <a:lnSpc>
                <a:spcPct val="100000"/>
              </a:lnSpc>
              <a:spcBef>
                <a:spcPts val="1600"/>
              </a:spcBef>
              <a:spcAft>
                <a:spcPts val="0"/>
              </a:spcAft>
              <a:buNone/>
            </a:pPr>
            <a:endParaRPr>
              <a:solidFill>
                <a:schemeClr val="dk1"/>
              </a:solidFill>
              <a:highlight>
                <a:srgbClr val="FFFFFF"/>
              </a:highlight>
            </a:endParaRPr>
          </a:p>
          <a:p>
            <a:pPr marL="0" lvl="0" indent="0" algn="l" rtl="0">
              <a:spcBef>
                <a:spcPts val="1600"/>
              </a:spcBef>
              <a:spcAft>
                <a:spcPts val="1600"/>
              </a:spcAft>
              <a:buNone/>
            </a:pPr>
            <a:endParaRPr/>
          </a:p>
        </p:txBody>
      </p:sp>
      <p:sp>
        <p:nvSpPr>
          <p:cNvPr id="120" name="Google Shape;120;p23"/>
          <p:cNvSpPr txBox="1"/>
          <p:nvPr/>
        </p:nvSpPr>
        <p:spPr>
          <a:xfrm>
            <a:off x="311700" y="4568875"/>
            <a:ext cx="8857200" cy="43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33333"/>
                </a:solidFill>
                <a:highlight>
                  <a:srgbClr val="FFFFFF"/>
                </a:highlight>
                <a:latin typeface="Times New Roman"/>
                <a:ea typeface="Times New Roman"/>
                <a:cs typeface="Times New Roman"/>
                <a:sym typeface="Times New Roman"/>
              </a:rPr>
              <a:t>“Modern Classrooms Clear the Way for New Pedagogies in Higher Education.” </a:t>
            </a:r>
            <a:r>
              <a:rPr lang="en" sz="1200" i="1">
                <a:solidFill>
                  <a:srgbClr val="333333"/>
                </a:solidFill>
                <a:latin typeface="Times New Roman"/>
                <a:ea typeface="Times New Roman"/>
                <a:cs typeface="Times New Roman"/>
                <a:sym typeface="Times New Roman"/>
              </a:rPr>
              <a:t>Technology Solutions That Drive Education</a:t>
            </a:r>
            <a:r>
              <a:rPr lang="en" sz="1200">
                <a:solidFill>
                  <a:srgbClr val="333333"/>
                </a:solidFill>
                <a:highlight>
                  <a:srgbClr val="FFFFFF"/>
                </a:highlight>
                <a:latin typeface="Times New Roman"/>
                <a:ea typeface="Times New Roman"/>
                <a:cs typeface="Times New Roman"/>
                <a:sym typeface="Times New Roman"/>
              </a:rPr>
              <a:t>, Ed Tech , 1 May 2019, edtechmagazine.com/higher/article/2019/10/modern-classrooms-clear-way-new-pedagogies-higher-education. .</a:t>
            </a:r>
            <a:endParaRPr sz="1200">
              <a:solidFill>
                <a:srgbClr val="333333"/>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333333"/>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333333"/>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954740" y="431578"/>
            <a:ext cx="8025477"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Perceived Issues</a:t>
            </a:r>
            <a:endParaRPr dirty="0"/>
          </a:p>
        </p:txBody>
      </p:sp>
      <p:sp>
        <p:nvSpPr>
          <p:cNvPr id="62" name="Google Shape;62;p14"/>
          <p:cNvSpPr txBox="1">
            <a:spLocks noGrp="1"/>
          </p:cNvSpPr>
          <p:nvPr>
            <p:ph type="body" idx="1"/>
          </p:nvPr>
        </p:nvSpPr>
        <p:spPr>
          <a:xfrm>
            <a:off x="870962" y="1125581"/>
            <a:ext cx="8273038" cy="3416400"/>
          </a:xfrm>
          <a:prstGeom prst="rect">
            <a:avLst/>
          </a:prstGeom>
        </p:spPr>
        <p:txBody>
          <a:bodyPr spcFirstLastPara="1" wrap="square" lIns="91425" tIns="91425" rIns="91425" bIns="91425" anchor="t" anchorCtr="0">
            <a:noAutofit/>
          </a:bodyPr>
          <a:lstStyle/>
          <a:p>
            <a:pPr>
              <a:lnSpc>
                <a:spcPct val="100000"/>
              </a:lnSpc>
              <a:spcBef>
                <a:spcPts val="1200"/>
              </a:spcBef>
              <a:spcAft>
                <a:spcPts val="600"/>
              </a:spcAft>
              <a:buClr>
                <a:schemeClr val="dk1"/>
              </a:buClr>
            </a:pPr>
            <a:r>
              <a:rPr lang="en" sz="1900" dirty="0">
                <a:solidFill>
                  <a:schemeClr val="dk1"/>
                </a:solidFill>
              </a:rPr>
              <a:t>Need for better faculty input regarding Digitally Enhanced Teaching and Learning</a:t>
            </a:r>
            <a:endParaRPr sz="1900" dirty="0">
              <a:solidFill>
                <a:schemeClr val="dk1"/>
              </a:solidFill>
            </a:endParaRPr>
          </a:p>
          <a:p>
            <a:pPr>
              <a:lnSpc>
                <a:spcPct val="100000"/>
              </a:lnSpc>
              <a:spcAft>
                <a:spcPts val="600"/>
              </a:spcAft>
              <a:buClr>
                <a:schemeClr val="dk1"/>
              </a:buClr>
            </a:pPr>
            <a:r>
              <a:rPr lang="en" sz="1900" dirty="0">
                <a:solidFill>
                  <a:schemeClr val="dk1"/>
                </a:solidFill>
              </a:rPr>
              <a:t>Need for more faculty knowledge regarding Digitally Enhanced Teaching and Learning</a:t>
            </a:r>
            <a:endParaRPr sz="1900" dirty="0">
              <a:solidFill>
                <a:schemeClr val="dk1"/>
              </a:solidFill>
            </a:endParaRPr>
          </a:p>
          <a:p>
            <a:pPr>
              <a:lnSpc>
                <a:spcPct val="100000"/>
              </a:lnSpc>
              <a:spcAft>
                <a:spcPts val="600"/>
              </a:spcAft>
              <a:buClr>
                <a:schemeClr val="dk1"/>
              </a:buClr>
            </a:pPr>
            <a:r>
              <a:rPr lang="en" sz="1900" dirty="0">
                <a:solidFill>
                  <a:schemeClr val="dk1"/>
                </a:solidFill>
              </a:rPr>
              <a:t>Need for improved transparency with fully online education</a:t>
            </a:r>
            <a:endParaRPr sz="1900" dirty="0">
              <a:solidFill>
                <a:schemeClr val="dk1"/>
              </a:solidFill>
            </a:endParaRPr>
          </a:p>
          <a:p>
            <a:pPr>
              <a:lnSpc>
                <a:spcPct val="100000"/>
              </a:lnSpc>
              <a:spcAft>
                <a:spcPts val="600"/>
              </a:spcAft>
              <a:buClr>
                <a:schemeClr val="dk1"/>
              </a:buClr>
            </a:pPr>
            <a:r>
              <a:rPr lang="en" sz="1900" dirty="0">
                <a:solidFill>
                  <a:schemeClr val="dk1"/>
                </a:solidFill>
              </a:rPr>
              <a:t>Need for improved consultation or information on initiatives that could affect courses and programs</a:t>
            </a:r>
            <a:endParaRPr sz="1900" dirty="0">
              <a:solidFill>
                <a:schemeClr val="dk1"/>
              </a:solidFill>
            </a:endParaRPr>
          </a:p>
          <a:p>
            <a:pPr>
              <a:lnSpc>
                <a:spcPct val="100000"/>
              </a:lnSpc>
              <a:spcAft>
                <a:spcPts val="600"/>
              </a:spcAft>
              <a:buClr>
                <a:schemeClr val="dk1"/>
              </a:buClr>
            </a:pPr>
            <a:r>
              <a:rPr lang="en" sz="1900" dirty="0">
                <a:solidFill>
                  <a:schemeClr val="dk1"/>
                </a:solidFill>
              </a:rPr>
              <a:t>Need for a Senate-sponsored group to whom questions and related Requests for Consultation (RFCs) could be directed</a:t>
            </a:r>
            <a:endParaRPr sz="1900" dirty="0">
              <a:solidFill>
                <a:schemeClr val="dk1"/>
              </a:solidFill>
            </a:endParaRPr>
          </a:p>
          <a:p>
            <a:pPr marL="0" lvl="0" indent="0" algn="l" rtl="0">
              <a:spcBef>
                <a:spcPts val="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History and Purpose</a:t>
            </a:r>
            <a:endParaRPr dirty="0"/>
          </a:p>
        </p:txBody>
      </p:sp>
      <p:sp>
        <p:nvSpPr>
          <p:cNvPr id="68" name="Google Shape;68;p15"/>
          <p:cNvSpPr txBox="1">
            <a:spLocks noGrp="1"/>
          </p:cNvSpPr>
          <p:nvPr>
            <p:ph type="body" idx="1"/>
          </p:nvPr>
        </p:nvSpPr>
        <p:spPr>
          <a:xfrm>
            <a:off x="640276" y="1152474"/>
            <a:ext cx="8409595" cy="3876725"/>
          </a:xfrm>
          <a:prstGeom prst="rect">
            <a:avLst/>
          </a:prstGeom>
        </p:spPr>
        <p:txBody>
          <a:bodyPr spcFirstLastPara="1" wrap="square" lIns="91425" tIns="91425" rIns="91425" bIns="91425" anchor="t" anchorCtr="0">
            <a:noAutofit/>
          </a:bodyPr>
          <a:lstStyle/>
          <a:p>
            <a:pPr>
              <a:lnSpc>
                <a:spcPct val="100000"/>
              </a:lnSpc>
              <a:spcAft>
                <a:spcPts val="600"/>
              </a:spcAft>
              <a:buClr>
                <a:srgbClr val="000000"/>
              </a:buClr>
            </a:pPr>
            <a:r>
              <a:rPr lang="en" sz="1900" dirty="0">
                <a:solidFill>
                  <a:schemeClr val="dk1"/>
                </a:solidFill>
              </a:rPr>
              <a:t>Based on 2017 ASU Senate Online Education Task Force</a:t>
            </a:r>
            <a:endParaRPr sz="1900" dirty="0">
              <a:solidFill>
                <a:schemeClr val="dk1"/>
              </a:solidFill>
            </a:endParaRPr>
          </a:p>
          <a:p>
            <a:pPr>
              <a:lnSpc>
                <a:spcPct val="100000"/>
              </a:lnSpc>
              <a:spcAft>
                <a:spcPts val="600"/>
              </a:spcAft>
              <a:buClr>
                <a:srgbClr val="000000"/>
              </a:buClr>
            </a:pPr>
            <a:r>
              <a:rPr lang="en" sz="1900" dirty="0">
                <a:solidFill>
                  <a:schemeClr val="dk1"/>
                </a:solidFill>
              </a:rPr>
              <a:t>Developed in consultation with EdPlus and other Senators since July 2019</a:t>
            </a:r>
            <a:endParaRPr sz="1900" dirty="0">
              <a:solidFill>
                <a:schemeClr val="dk1"/>
              </a:solidFill>
            </a:endParaRPr>
          </a:p>
          <a:p>
            <a:pPr>
              <a:lnSpc>
                <a:spcPct val="100000"/>
              </a:lnSpc>
              <a:spcAft>
                <a:spcPts val="600"/>
              </a:spcAft>
              <a:buClr>
                <a:srgbClr val="000000"/>
              </a:buClr>
            </a:pPr>
            <a:r>
              <a:rPr lang="en" sz="1900" dirty="0">
                <a:solidFill>
                  <a:schemeClr val="dk1"/>
                </a:solidFill>
              </a:rPr>
              <a:t>Approved by UAC in February 2020</a:t>
            </a:r>
            <a:endParaRPr sz="1900" dirty="0">
              <a:solidFill>
                <a:schemeClr val="dk1"/>
              </a:solidFill>
            </a:endParaRPr>
          </a:p>
          <a:p>
            <a:pPr>
              <a:lnSpc>
                <a:spcPct val="100000"/>
              </a:lnSpc>
              <a:spcAft>
                <a:spcPts val="600"/>
              </a:spcAft>
              <a:buClr>
                <a:srgbClr val="000000"/>
              </a:buClr>
            </a:pPr>
            <a:r>
              <a:rPr lang="en" sz="1900" dirty="0">
                <a:solidFill>
                  <a:schemeClr val="dk1"/>
                </a:solidFill>
              </a:rPr>
              <a:t>Ad Hoc Committee </a:t>
            </a:r>
            <a:endParaRPr sz="1900" dirty="0">
              <a:solidFill>
                <a:schemeClr val="dk1"/>
              </a:solidFill>
            </a:endParaRPr>
          </a:p>
          <a:p>
            <a:pPr lvl="1">
              <a:lnSpc>
                <a:spcPct val="100000"/>
              </a:lnSpc>
              <a:spcBef>
                <a:spcPts val="0"/>
              </a:spcBef>
              <a:spcAft>
                <a:spcPts val="600"/>
              </a:spcAft>
              <a:buClr>
                <a:srgbClr val="000000"/>
              </a:buClr>
              <a:buFont typeface="Wingdings" panose="05000000000000000000" pitchFamily="2" charset="2"/>
              <a:buChar char="§"/>
            </a:pPr>
            <a:r>
              <a:rPr lang="en" sz="1600" dirty="0">
                <a:solidFill>
                  <a:schemeClr val="dk1"/>
                </a:solidFill>
              </a:rPr>
              <a:t>Pilot committee to work out procedures and membership </a:t>
            </a:r>
            <a:endParaRPr sz="1600" dirty="0">
              <a:solidFill>
                <a:schemeClr val="dk1"/>
              </a:solidFill>
            </a:endParaRPr>
          </a:p>
          <a:p>
            <a:pPr lvl="1">
              <a:lnSpc>
                <a:spcPct val="100000"/>
              </a:lnSpc>
              <a:spcBef>
                <a:spcPts val="0"/>
              </a:spcBef>
              <a:spcAft>
                <a:spcPts val="600"/>
              </a:spcAft>
              <a:buClr>
                <a:srgbClr val="000000"/>
              </a:buClr>
              <a:buFont typeface="Wingdings" panose="05000000000000000000" pitchFamily="2" charset="2"/>
              <a:buChar char="§"/>
            </a:pPr>
            <a:r>
              <a:rPr lang="en" sz="1600" dirty="0">
                <a:solidFill>
                  <a:schemeClr val="dk1"/>
                </a:solidFill>
              </a:rPr>
              <a:t>Goal to get Ad Hoc committee functioning ASAP</a:t>
            </a:r>
            <a:endParaRPr sz="1600" dirty="0">
              <a:solidFill>
                <a:schemeClr val="dk1"/>
              </a:solidFill>
            </a:endParaRPr>
          </a:p>
          <a:p>
            <a:pPr>
              <a:lnSpc>
                <a:spcPct val="100000"/>
              </a:lnSpc>
              <a:spcAft>
                <a:spcPts val="600"/>
              </a:spcAft>
              <a:buClr>
                <a:srgbClr val="000000"/>
              </a:buClr>
            </a:pPr>
            <a:r>
              <a:rPr lang="en" sz="1900" dirty="0">
                <a:solidFill>
                  <a:schemeClr val="dk1"/>
                </a:solidFill>
              </a:rPr>
              <a:t>Foundation for permanent standing committee </a:t>
            </a:r>
            <a:endParaRPr sz="1900" dirty="0">
              <a:solidFill>
                <a:schemeClr val="dk1"/>
              </a:solidFill>
            </a:endParaRPr>
          </a:p>
          <a:p>
            <a:pPr lvl="1">
              <a:lnSpc>
                <a:spcPct val="100000"/>
              </a:lnSpc>
              <a:spcBef>
                <a:spcPts val="0"/>
              </a:spcBef>
              <a:spcAft>
                <a:spcPts val="600"/>
              </a:spcAft>
              <a:buClr>
                <a:srgbClr val="000000"/>
              </a:buClr>
              <a:buFont typeface="Wingdings" panose="05000000000000000000" pitchFamily="2" charset="2"/>
              <a:buChar char="§"/>
            </a:pPr>
            <a:r>
              <a:rPr lang="en" sz="1600" dirty="0">
                <a:solidFill>
                  <a:schemeClr val="dk1"/>
                </a:solidFill>
              </a:rPr>
              <a:t>Part of 2020/2021 Bylaws revision</a:t>
            </a:r>
            <a:endParaRPr sz="1600" dirty="0">
              <a:solidFill>
                <a:schemeClr val="dk1"/>
              </a:solidFill>
            </a:endParaRPr>
          </a:p>
          <a:p>
            <a:pPr>
              <a:lnSpc>
                <a:spcPct val="100000"/>
              </a:lnSpc>
              <a:spcAft>
                <a:spcPts val="600"/>
              </a:spcAft>
            </a:pPr>
            <a:r>
              <a:rPr lang="en" sz="1900" dirty="0">
                <a:solidFill>
                  <a:schemeClr val="dk1"/>
                </a:solidFill>
              </a:rPr>
              <a:t>More than 50 U.S. universities have senate committees on academic and information technology as indicated by a Google search on 3/29/20</a:t>
            </a:r>
            <a:endParaRPr sz="1900" dirty="0">
              <a:solidFill>
                <a:schemeClr val="dk1"/>
              </a:solidFill>
            </a:endParaRPr>
          </a:p>
          <a:p>
            <a:pPr marL="0" lvl="0" indent="0" algn="l" rtl="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Committee Functions</a:t>
            </a:r>
            <a:endParaRPr/>
          </a:p>
        </p:txBody>
      </p:sp>
      <p:sp>
        <p:nvSpPr>
          <p:cNvPr id="74" name="Google Shape;74;p16"/>
          <p:cNvSpPr txBox="1">
            <a:spLocks noGrp="1"/>
          </p:cNvSpPr>
          <p:nvPr>
            <p:ph type="body" idx="1"/>
          </p:nvPr>
        </p:nvSpPr>
        <p:spPr>
          <a:xfrm>
            <a:off x="311700" y="1152475"/>
            <a:ext cx="8520600" cy="3898500"/>
          </a:xfrm>
          <a:prstGeom prst="rect">
            <a:avLst/>
          </a:prstGeom>
        </p:spPr>
        <p:txBody>
          <a:bodyPr spcFirstLastPara="1" wrap="square" lIns="91425" tIns="91425" rIns="91425" bIns="91425" anchor="t" anchorCtr="0">
            <a:noAutofit/>
          </a:bodyPr>
          <a:lstStyle/>
          <a:p>
            <a:pPr lvl="0" algn="l" rtl="0">
              <a:lnSpc>
                <a:spcPct val="100000"/>
              </a:lnSpc>
              <a:spcAft>
                <a:spcPts val="600"/>
              </a:spcAft>
              <a:buClr>
                <a:schemeClr val="dk1"/>
              </a:buClr>
              <a:buSzPts val="1800"/>
            </a:pPr>
            <a:r>
              <a:rPr lang="en" sz="1900" dirty="0">
                <a:solidFill>
                  <a:schemeClr val="dk1"/>
                </a:solidFill>
              </a:rPr>
              <a:t>Review RFC’s regarding Education and Technology</a:t>
            </a:r>
            <a:endParaRPr sz="1900" dirty="0">
              <a:solidFill>
                <a:schemeClr val="dk1"/>
              </a:solidFill>
            </a:endParaRPr>
          </a:p>
          <a:p>
            <a:pPr lvl="0" algn="l" rtl="0">
              <a:lnSpc>
                <a:spcPct val="100000"/>
              </a:lnSpc>
              <a:spcAft>
                <a:spcPts val="600"/>
              </a:spcAft>
              <a:buClr>
                <a:schemeClr val="dk1"/>
              </a:buClr>
              <a:buSzPts val="1800"/>
            </a:pPr>
            <a:r>
              <a:rPr lang="en" sz="1900" dirty="0">
                <a:solidFill>
                  <a:schemeClr val="dk1"/>
                </a:solidFill>
              </a:rPr>
              <a:t>Review and advise on technology matters that affect faculty and students</a:t>
            </a:r>
            <a:endParaRPr sz="1900" dirty="0">
              <a:solidFill>
                <a:schemeClr val="dk1"/>
              </a:solidFill>
            </a:endParaRPr>
          </a:p>
          <a:p>
            <a:pPr lvl="0" algn="l" rtl="0">
              <a:lnSpc>
                <a:spcPct val="100000"/>
              </a:lnSpc>
              <a:spcAft>
                <a:spcPts val="600"/>
              </a:spcAft>
              <a:buClr>
                <a:schemeClr val="dk1"/>
              </a:buClr>
              <a:buSzPts val="1800"/>
            </a:pPr>
            <a:r>
              <a:rPr lang="en" sz="1900" dirty="0">
                <a:solidFill>
                  <a:schemeClr val="dk1"/>
                </a:solidFill>
              </a:rPr>
              <a:t>Serve as vehicle for ASUOnline and UTO and other working groups and committees to seek faculty consultation and input. Some current working groups include:</a:t>
            </a:r>
            <a:endParaRPr sz="1900" dirty="0">
              <a:solidFill>
                <a:schemeClr val="dk1"/>
              </a:solidFill>
            </a:endParaRPr>
          </a:p>
          <a:p>
            <a:pPr marL="1257300" lvl="0" algn="l" rtl="0">
              <a:lnSpc>
                <a:spcPct val="100000"/>
              </a:lnSpc>
              <a:spcAft>
                <a:spcPts val="600"/>
              </a:spcAft>
              <a:buClr>
                <a:schemeClr val="dk1"/>
              </a:buClr>
              <a:buSzPts val="1100"/>
            </a:pPr>
            <a:r>
              <a:rPr lang="en" sz="1900" dirty="0">
                <a:solidFill>
                  <a:schemeClr val="dk1"/>
                </a:solidFill>
              </a:rPr>
              <a:t>Instructional Technology Advisory Committee (ITAC)</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Cross-Disciplinary Digital Credentialing</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Learning Outcomes Working Group</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Online Directors Group</a:t>
            </a:r>
            <a:endParaRPr sz="1900" dirty="0">
              <a:solidFill>
                <a:schemeClr val="dk1"/>
              </a:solidFill>
            </a:endParaRPr>
          </a:p>
          <a:p>
            <a:pPr marL="0" lvl="0" indent="0" algn="l" rtl="0">
              <a:spcBef>
                <a:spcPts val="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Committee Functions (cont’d)</a:t>
            </a:r>
            <a:endParaRPr/>
          </a:p>
        </p:txBody>
      </p:sp>
      <p:sp>
        <p:nvSpPr>
          <p:cNvPr id="80" name="Google Shape;80;p17"/>
          <p:cNvSpPr txBox="1">
            <a:spLocks noGrp="1"/>
          </p:cNvSpPr>
          <p:nvPr>
            <p:ph type="body" idx="1"/>
          </p:nvPr>
        </p:nvSpPr>
        <p:spPr>
          <a:prstGeom prst="rect">
            <a:avLst/>
          </a:prstGeom>
        </p:spPr>
        <p:txBody>
          <a:bodyPr spcFirstLastPara="1" wrap="square" lIns="91425" tIns="91425" rIns="91425" bIns="91425" anchor="t" anchorCtr="0">
            <a:noAutofit/>
          </a:bodyPr>
          <a:lstStyle/>
          <a:p>
            <a:pPr lvl="0" algn="l" rtl="0">
              <a:lnSpc>
                <a:spcPct val="100000"/>
              </a:lnSpc>
              <a:spcAft>
                <a:spcPts val="600"/>
              </a:spcAft>
              <a:buClr>
                <a:schemeClr val="dk1"/>
              </a:buClr>
              <a:buSzPts val="1800"/>
            </a:pPr>
            <a:r>
              <a:rPr lang="en" sz="1900" dirty="0">
                <a:solidFill>
                  <a:schemeClr val="dk1"/>
                </a:solidFill>
              </a:rPr>
              <a:t>Serve as vehicle for faculty to review and provide input on campus-wide technology matters and initiatives, e.g. hardware and software, multimedia tools and services, learning management systems and platforms, open-education tools, cloud-based learning such as:</a:t>
            </a:r>
            <a:endParaRPr sz="1900" dirty="0">
              <a:solidFill>
                <a:schemeClr val="dk1"/>
              </a:solidFill>
            </a:endParaRPr>
          </a:p>
          <a:p>
            <a:pPr marL="1257300" lvl="0" algn="l" rtl="0">
              <a:lnSpc>
                <a:spcPct val="100000"/>
              </a:lnSpc>
              <a:spcAft>
                <a:spcPts val="600"/>
              </a:spcAft>
              <a:buClr>
                <a:schemeClr val="dk1"/>
              </a:buClr>
              <a:buSzPts val="1100"/>
            </a:pPr>
            <a:r>
              <a:rPr lang="en" sz="1900" dirty="0">
                <a:solidFill>
                  <a:schemeClr val="dk1"/>
                </a:solidFill>
              </a:rPr>
              <a:t>Implementing Canvas Features (Pronouns, New Gradebook,)</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Tools use (Ally, Yellowdig, Zoom, Slack)</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Reporting from Canvas</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Recommending Tools (APARS/Interfolio)</a:t>
            </a:r>
            <a:endParaRPr sz="1900" dirty="0">
              <a:solidFill>
                <a:schemeClr val="dk1"/>
              </a:solidFill>
            </a:endParaRPr>
          </a:p>
          <a:p>
            <a:pPr marL="1200150" lvl="0" indent="-285750" algn="l" rtl="0">
              <a:lnSpc>
                <a:spcPct val="100000"/>
              </a:lnSpc>
              <a:spcAft>
                <a:spcPts val="600"/>
              </a:spcAft>
              <a:buClr>
                <a:schemeClr val="dk1"/>
              </a:buClr>
              <a:buSzPts val="1100"/>
            </a:pPr>
            <a:r>
              <a:rPr lang="en" sz="1900" dirty="0">
                <a:solidFill>
                  <a:schemeClr val="dk1"/>
                </a:solidFill>
              </a:rPr>
              <a:t>Learning Collaboratory</a:t>
            </a:r>
            <a:endParaRPr sz="1900" dirty="0">
              <a:solidFill>
                <a:schemeClr val="dk1"/>
              </a:solidFill>
            </a:endParaRPr>
          </a:p>
          <a:p>
            <a:pPr marL="0" lvl="0" indent="0" algn="l" rtl="0">
              <a:spcBef>
                <a:spcPts val="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Committee Functions (cont’d)</a:t>
            </a:r>
            <a:endParaRPr/>
          </a:p>
        </p:txBody>
      </p:sp>
      <p:sp>
        <p:nvSpPr>
          <p:cNvPr id="86" name="Google Shape;86;p18"/>
          <p:cNvSpPr txBox="1">
            <a:spLocks noGrp="1"/>
          </p:cNvSpPr>
          <p:nvPr>
            <p:ph type="body" idx="1"/>
          </p:nvPr>
        </p:nvSpPr>
        <p:spPr>
          <a:xfrm>
            <a:off x="640276" y="1058133"/>
            <a:ext cx="8228151" cy="3416400"/>
          </a:xfrm>
          <a:prstGeom prst="rect">
            <a:avLst/>
          </a:prstGeom>
        </p:spPr>
        <p:txBody>
          <a:bodyPr spcFirstLastPara="1" wrap="square" lIns="91425" tIns="91425" rIns="91425" bIns="91425" anchor="t" anchorCtr="0">
            <a:noAutofit/>
          </a:bodyPr>
          <a:lstStyle/>
          <a:p>
            <a:pPr lvl="0" algn="l" rtl="0">
              <a:lnSpc>
                <a:spcPct val="100000"/>
              </a:lnSpc>
              <a:spcAft>
                <a:spcPts val="600"/>
              </a:spcAft>
              <a:buClr>
                <a:schemeClr val="dk1"/>
              </a:buClr>
              <a:buSzPts val="1800"/>
            </a:pPr>
            <a:r>
              <a:rPr lang="en" sz="1900" dirty="0">
                <a:solidFill>
                  <a:schemeClr val="dk1"/>
                </a:solidFill>
              </a:rPr>
              <a:t>Advise, consult, and collaborate with other Senate Committees on matters related to academic and faculty professional technology, and digitally enhanced education</a:t>
            </a:r>
            <a:endParaRPr sz="1900" dirty="0">
              <a:solidFill>
                <a:schemeClr val="dk1"/>
              </a:solidFill>
            </a:endParaRPr>
          </a:p>
          <a:p>
            <a:pPr lvl="0" algn="l" rtl="0">
              <a:lnSpc>
                <a:spcPct val="100000"/>
              </a:lnSpc>
              <a:spcAft>
                <a:spcPts val="600"/>
              </a:spcAft>
              <a:buClr>
                <a:schemeClr val="dk1"/>
              </a:buClr>
              <a:buSzPts val="1800"/>
            </a:pPr>
            <a:r>
              <a:rPr lang="en" sz="1900" dirty="0">
                <a:solidFill>
                  <a:schemeClr val="dk1"/>
                </a:solidFill>
              </a:rPr>
              <a:t>Participate in the recommendation of development of policies regarding Digitally Enhanced Teaching and Learning in areas including:</a:t>
            </a:r>
            <a:endParaRPr sz="1900" dirty="0">
              <a:solidFill>
                <a:schemeClr val="dk1"/>
              </a:solidFill>
            </a:endParaRPr>
          </a:p>
          <a:p>
            <a:pPr marL="1257300" lvl="0" algn="l" rtl="0">
              <a:lnSpc>
                <a:spcPct val="100000"/>
              </a:lnSpc>
            </a:pPr>
            <a:r>
              <a:rPr lang="en" sz="1600" dirty="0">
                <a:solidFill>
                  <a:schemeClr val="dk1"/>
                </a:solidFill>
              </a:rPr>
              <a:t>Digital Credentialing</a:t>
            </a:r>
            <a:endParaRPr sz="1600" dirty="0">
              <a:solidFill>
                <a:schemeClr val="dk1"/>
              </a:solidFill>
            </a:endParaRPr>
          </a:p>
          <a:p>
            <a:pPr marL="1200150" lvl="0" indent="-285750" algn="l" rtl="0">
              <a:lnSpc>
                <a:spcPct val="100000"/>
              </a:lnSpc>
            </a:pPr>
            <a:r>
              <a:rPr lang="en" sz="1600" dirty="0">
                <a:solidFill>
                  <a:schemeClr val="dk1"/>
                </a:solidFill>
              </a:rPr>
              <a:t>Location based tracking/information delivery</a:t>
            </a:r>
            <a:endParaRPr sz="1600" dirty="0">
              <a:solidFill>
                <a:schemeClr val="dk1"/>
              </a:solidFill>
            </a:endParaRPr>
          </a:p>
          <a:p>
            <a:pPr marL="1200150" lvl="0" indent="-285750" algn="l" rtl="0">
              <a:lnSpc>
                <a:spcPct val="100000"/>
              </a:lnSpc>
            </a:pPr>
            <a:r>
              <a:rPr lang="en" sz="1600" dirty="0">
                <a:solidFill>
                  <a:schemeClr val="dk1"/>
                </a:solidFill>
              </a:rPr>
              <a:t>AI initiatives</a:t>
            </a:r>
            <a:endParaRPr sz="1600" dirty="0">
              <a:solidFill>
                <a:schemeClr val="dk1"/>
              </a:solidFill>
            </a:endParaRPr>
          </a:p>
          <a:p>
            <a:pPr marL="1200150" marR="0" lvl="1" indent="-330200" algn="l" rtl="0">
              <a:lnSpc>
                <a:spcPct val="100000"/>
              </a:lnSpc>
              <a:spcBef>
                <a:spcPts val="0"/>
              </a:spcBef>
              <a:buClr>
                <a:schemeClr val="dk1"/>
              </a:buClr>
              <a:buSzPts val="1600"/>
              <a:buFont typeface="Wingdings" panose="05000000000000000000" pitchFamily="2" charset="2"/>
              <a:buChar char="§"/>
            </a:pPr>
            <a:r>
              <a:rPr lang="en-US" sz="1600" dirty="0">
                <a:solidFill>
                  <a:schemeClr val="dk1"/>
                </a:solidFill>
              </a:rPr>
              <a:t>Digital Fluency</a:t>
            </a:r>
          </a:p>
          <a:p>
            <a:pPr lvl="0" algn="l" rtl="0">
              <a:lnSpc>
                <a:spcPct val="100000"/>
              </a:lnSpc>
              <a:spcAft>
                <a:spcPts val="600"/>
              </a:spcAft>
              <a:buClr>
                <a:schemeClr val="dk1"/>
              </a:buClr>
              <a:buSzPts val="1800"/>
            </a:pPr>
            <a:r>
              <a:rPr lang="en" sz="1900" dirty="0">
                <a:solidFill>
                  <a:schemeClr val="dk1"/>
                </a:solidFill>
              </a:rPr>
              <a:t>Digital Privacy</a:t>
            </a:r>
            <a:endParaRPr sz="1900" dirty="0">
              <a:solidFill>
                <a:schemeClr val="dk1"/>
              </a:solidFill>
            </a:endParaRPr>
          </a:p>
          <a:p>
            <a:pPr lvl="0" algn="l" rtl="0">
              <a:lnSpc>
                <a:spcPct val="100000"/>
              </a:lnSpc>
              <a:spcAft>
                <a:spcPts val="600"/>
              </a:spcAft>
              <a:buClr>
                <a:schemeClr val="dk1"/>
              </a:buClr>
              <a:buSzPts val="1800"/>
            </a:pPr>
            <a:r>
              <a:rPr lang="en" sz="1900" dirty="0">
                <a:solidFill>
                  <a:schemeClr val="dk1"/>
                </a:solidFill>
              </a:rPr>
              <a:t>Promote faculty digital literacy and technology skills, and digital citizenship</a:t>
            </a:r>
            <a:endParaRPr sz="1900" dirty="0">
              <a:solidFill>
                <a:schemeClr val="dk1"/>
              </a:solidFill>
            </a:endParaRPr>
          </a:p>
          <a:p>
            <a:pPr marL="342900" lvl="0" algn="l" rtl="0">
              <a:lnSpc>
                <a:spcPct val="100000"/>
              </a:lnSpc>
              <a:spcAft>
                <a:spcPts val="600"/>
              </a:spcAft>
              <a:buClr>
                <a:schemeClr val="dk1"/>
              </a:buClr>
              <a:buSzPts val="1100"/>
            </a:pPr>
            <a:endParaRPr sz="1900" dirty="0">
              <a:solidFill>
                <a:schemeClr val="dk1"/>
              </a:solidFill>
            </a:endParaRPr>
          </a:p>
          <a:p>
            <a:pPr marL="0" lvl="0" indent="0" algn="l" rtl="0">
              <a:spcBef>
                <a:spcPts val="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76404" y="485433"/>
            <a:ext cx="8520599"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dirty="0"/>
              <a:t>Membership Guideline Recommendations</a:t>
            </a:r>
            <a:endParaRPr sz="3200" dirty="0"/>
          </a:p>
        </p:txBody>
      </p:sp>
      <p:sp>
        <p:nvSpPr>
          <p:cNvPr id="92" name="Google Shape;92;p19"/>
          <p:cNvSpPr txBox="1">
            <a:spLocks noGrp="1"/>
          </p:cNvSpPr>
          <p:nvPr>
            <p:ph type="body" idx="1"/>
          </p:nvPr>
        </p:nvSpPr>
        <p:spPr>
          <a:xfrm>
            <a:off x="311700" y="1058133"/>
            <a:ext cx="8520600" cy="3786300"/>
          </a:xfrm>
          <a:prstGeom prst="rect">
            <a:avLst/>
          </a:prstGeom>
        </p:spPr>
        <p:txBody>
          <a:bodyPr spcFirstLastPara="1" wrap="square" lIns="91425" tIns="91425" rIns="91425" bIns="91425" anchor="t" anchorCtr="0">
            <a:noAutofit/>
          </a:bodyPr>
          <a:lstStyle/>
          <a:p>
            <a:pPr marL="584200" lvl="0" indent="-457200" algn="l" rtl="0">
              <a:lnSpc>
                <a:spcPct val="100000"/>
              </a:lnSpc>
              <a:spcAft>
                <a:spcPts val="600"/>
              </a:spcAft>
              <a:buClr>
                <a:srgbClr val="2A2A2A"/>
              </a:buClr>
              <a:buSzPts val="1600"/>
            </a:pPr>
            <a:r>
              <a:rPr lang="en" sz="1800" dirty="0">
                <a:solidFill>
                  <a:srgbClr val="2A2A2A"/>
                </a:solidFill>
                <a:highlight>
                  <a:srgbClr val="FFFFFF"/>
                </a:highlight>
              </a:rPr>
              <a:t>The committee shall be composed of at least four members of the Academic Assembly appointed by the Chair of the UAC</a:t>
            </a:r>
            <a:r>
              <a:rPr lang="en" sz="1800" dirty="0">
                <a:solidFill>
                  <a:srgbClr val="2A2A2A"/>
                </a:solidFill>
              </a:rPr>
              <a:t>.</a:t>
            </a:r>
            <a:r>
              <a:rPr lang="en" sz="1800" dirty="0">
                <a:solidFill>
                  <a:srgbClr val="2A2A2A"/>
                </a:solidFill>
                <a:highlight>
                  <a:srgbClr val="FFFFFF"/>
                </a:highlight>
              </a:rPr>
              <a:t> Committee selection will be based on representation from all campuses and a variety of units and disciplines.  </a:t>
            </a:r>
            <a:endParaRPr sz="1800" dirty="0">
              <a:solidFill>
                <a:srgbClr val="2A2A2A"/>
              </a:solidFill>
              <a:highlight>
                <a:srgbClr val="FFFFFF"/>
              </a:highlight>
            </a:endParaRPr>
          </a:p>
          <a:p>
            <a:pPr marL="584200" lvl="0" indent="-457200" algn="l" rtl="0">
              <a:lnSpc>
                <a:spcPct val="100000"/>
              </a:lnSpc>
              <a:spcAft>
                <a:spcPts val="600"/>
              </a:spcAft>
              <a:buClr>
                <a:srgbClr val="2A2A2A"/>
              </a:buClr>
              <a:buSzPts val="1600"/>
            </a:pPr>
            <a:r>
              <a:rPr lang="en" sz="1800" dirty="0">
                <a:solidFill>
                  <a:srgbClr val="2A2A2A"/>
                </a:solidFill>
                <a:highlight>
                  <a:srgbClr val="FFFFFF"/>
                </a:highlight>
              </a:rPr>
              <a:t>Committee Chair: appointed by Chair of the UAC</a:t>
            </a:r>
            <a:endParaRPr sz="1800" dirty="0">
              <a:solidFill>
                <a:srgbClr val="2A2A2A"/>
              </a:solidFill>
              <a:highlight>
                <a:srgbClr val="FFFFFF"/>
              </a:highlight>
            </a:endParaRPr>
          </a:p>
          <a:p>
            <a:pPr marL="584200" lvl="0" indent="-457200" algn="l" rtl="0">
              <a:lnSpc>
                <a:spcPct val="100000"/>
              </a:lnSpc>
              <a:spcAft>
                <a:spcPts val="600"/>
              </a:spcAft>
              <a:buClr>
                <a:schemeClr val="dk1"/>
              </a:buClr>
              <a:buSzPts val="1600"/>
            </a:pPr>
            <a:r>
              <a:rPr lang="en" sz="1800" dirty="0">
                <a:solidFill>
                  <a:schemeClr val="dk1"/>
                </a:solidFill>
              </a:rPr>
              <a:t>Committee members should have some experience/understanding of Digitally Enhanced Teaching and Learning</a:t>
            </a:r>
            <a:endParaRPr sz="1800" dirty="0">
              <a:solidFill>
                <a:schemeClr val="dk1"/>
              </a:solidFill>
            </a:endParaRPr>
          </a:p>
          <a:p>
            <a:pPr marL="584200" lvl="0" indent="-457200" algn="l" rtl="0">
              <a:lnSpc>
                <a:spcPct val="100000"/>
              </a:lnSpc>
              <a:spcAft>
                <a:spcPts val="600"/>
              </a:spcAft>
              <a:buClr>
                <a:schemeClr val="dk1"/>
              </a:buClr>
              <a:buSzPts val="1600"/>
            </a:pPr>
            <a:r>
              <a:rPr lang="en" sz="1800" dirty="0">
                <a:solidFill>
                  <a:schemeClr val="dk1"/>
                </a:solidFill>
              </a:rPr>
              <a:t>Some members should have knowledge of curriculum design and development process and/or online instructional design</a:t>
            </a:r>
            <a:endParaRPr sz="1800" dirty="0">
              <a:solidFill>
                <a:schemeClr val="dk1"/>
              </a:solidFill>
            </a:endParaRPr>
          </a:p>
          <a:p>
            <a:pPr marL="584200" lvl="0" indent="-457200" algn="l" rtl="0">
              <a:lnSpc>
                <a:spcPct val="100000"/>
              </a:lnSpc>
              <a:spcAft>
                <a:spcPts val="600"/>
              </a:spcAft>
              <a:buClr>
                <a:schemeClr val="dk1"/>
              </a:buClr>
              <a:buSzPts val="1600"/>
            </a:pPr>
            <a:r>
              <a:rPr lang="en" sz="1800" dirty="0">
                <a:solidFill>
                  <a:schemeClr val="dk1"/>
                </a:solidFill>
              </a:rPr>
              <a:t>Ex officio: two nonvoting members appointed by directors in UTO and ASUOnline/EdPlus</a:t>
            </a:r>
            <a:endParaRPr sz="1800" dirty="0">
              <a:solidFill>
                <a:schemeClr val="dk1"/>
              </a:solidFill>
            </a:endParaRPr>
          </a:p>
          <a:p>
            <a:pPr marL="584200" lvl="0" indent="-457200" algn="l" rtl="0">
              <a:lnSpc>
                <a:spcPct val="100000"/>
              </a:lnSpc>
              <a:spcAft>
                <a:spcPts val="600"/>
              </a:spcAft>
              <a:buClr>
                <a:srgbClr val="2A2A2A"/>
              </a:buClr>
              <a:buSzPts val="1600"/>
            </a:pPr>
            <a:r>
              <a:rPr lang="en" sz="1800" dirty="0">
                <a:solidFill>
                  <a:srgbClr val="2A2A2A"/>
                </a:solidFill>
                <a:highlight>
                  <a:srgbClr val="FFFFFF"/>
                </a:highlight>
              </a:rPr>
              <a:t>Membership shall be staggered in two-year terms. One-half of the elected members shall be replaced each year.</a:t>
            </a:r>
            <a:endParaRPr sz="1800" dirty="0">
              <a:solidFill>
                <a:srgbClr val="2A2A2A"/>
              </a:solidFill>
              <a:highlight>
                <a:srgbClr val="FFFFFF"/>
              </a:highlight>
            </a:endParaRPr>
          </a:p>
          <a:p>
            <a:pPr marL="0" lvl="0" indent="0" algn="l" rtl="0">
              <a:spcBef>
                <a:spcPts val="1200"/>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Digital Teaching and Learning at ASU</a:t>
            </a:r>
            <a:endParaRPr/>
          </a:p>
        </p:txBody>
      </p:sp>
      <p:sp>
        <p:nvSpPr>
          <p:cNvPr id="98" name="Google Shape;98;p2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Digitally enhanced teaching and learning at ASU has changed considerably since the  2017 Task Force and continues to change</a:t>
            </a:r>
            <a:endParaRPr>
              <a:solidFill>
                <a:srgbClr val="000000"/>
              </a:solidFill>
            </a:endParaRPr>
          </a:p>
          <a:p>
            <a:pPr marL="0" lvl="0" indent="0" algn="l" rtl="0">
              <a:spcBef>
                <a:spcPts val="1600"/>
              </a:spcBef>
              <a:spcAft>
                <a:spcPts val="0"/>
              </a:spcAft>
              <a:buNone/>
            </a:pPr>
            <a:r>
              <a:rPr lang="en">
                <a:solidFill>
                  <a:srgbClr val="000000"/>
                </a:solidFill>
              </a:rPr>
              <a:t>A 2019 survey of 500 U.S. university professors by Censuswide commissioned by Desire2Learn reveals faculty aren’t ready for technologically savvy students who have never known a world without the internet or smartphones (Desire2Learn, 2019).</a:t>
            </a:r>
            <a:endParaRPr>
              <a:solidFill>
                <a:srgbClr val="000000"/>
              </a:solidFill>
            </a:endParaRPr>
          </a:p>
          <a:p>
            <a:pPr marL="0" lvl="0" indent="0" algn="l" rtl="0">
              <a:spcBef>
                <a:spcPts val="1600"/>
              </a:spcBef>
              <a:spcAft>
                <a:spcPts val="1600"/>
              </a:spcAft>
              <a:buNone/>
            </a:pPr>
            <a:r>
              <a:rPr lang="en">
                <a:solidFill>
                  <a:srgbClr val="000000"/>
                </a:solidFill>
              </a:rPr>
              <a:t>52% of instructors said additional support and training would help them embrace tech in the classroom (Desire2Learn, 2019).</a:t>
            </a:r>
            <a:endParaRPr>
              <a:solidFill>
                <a:srgbClr val="000000"/>
              </a:solidFill>
            </a:endParaRPr>
          </a:p>
        </p:txBody>
      </p:sp>
      <p:sp>
        <p:nvSpPr>
          <p:cNvPr id="99" name="Google Shape;99;p20"/>
          <p:cNvSpPr txBox="1"/>
          <p:nvPr/>
        </p:nvSpPr>
        <p:spPr>
          <a:xfrm>
            <a:off x="286950" y="4568875"/>
            <a:ext cx="85701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33333"/>
                </a:solidFill>
                <a:latin typeface="Times New Roman"/>
                <a:ea typeface="Times New Roman"/>
                <a:cs typeface="Times New Roman"/>
                <a:sym typeface="Times New Roman"/>
              </a:rPr>
              <a:t>“Survey: Male Professors Lag Behind Women in Adopting Technology to Engage Students: Press Release.” </a:t>
            </a:r>
            <a:r>
              <a:rPr lang="en" sz="1200" i="1">
                <a:solidFill>
                  <a:srgbClr val="333333"/>
                </a:solidFill>
                <a:latin typeface="Times New Roman"/>
                <a:ea typeface="Times New Roman"/>
                <a:cs typeface="Times New Roman"/>
                <a:sym typeface="Times New Roman"/>
              </a:rPr>
              <a:t>D2L</a:t>
            </a:r>
            <a:r>
              <a:rPr lang="en" sz="1200">
                <a:solidFill>
                  <a:srgbClr val="333333"/>
                </a:solidFill>
                <a:latin typeface="Times New Roman"/>
                <a:ea typeface="Times New Roman"/>
                <a:cs typeface="Times New Roman"/>
                <a:sym typeface="Times New Roman"/>
              </a:rPr>
              <a:t>, Desire2Learn, 17 June 2019, www.d2l.com/newsroom/releases/survey-male-professors-lag-behind-women-in-adopting-technology-to-engage-students/.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Digital Teaching and Learning at ASU</a:t>
            </a:r>
            <a:endParaRPr/>
          </a:p>
        </p:txBody>
      </p:sp>
      <p:sp>
        <p:nvSpPr>
          <p:cNvPr id="105" name="Google Shape;105;p2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According to </a:t>
            </a:r>
            <a:r>
              <a:rPr lang="en" i="1">
                <a:solidFill>
                  <a:srgbClr val="000000"/>
                </a:solidFill>
              </a:rPr>
              <a:t>Inside Higher Ed’s </a:t>
            </a:r>
            <a:r>
              <a:rPr lang="en">
                <a:solidFill>
                  <a:srgbClr val="000000"/>
                </a:solidFill>
              </a:rPr>
              <a:t>2018 Survey of Faculty Attitudes on Technology (2,219 instructors surveyed), the proportion of college instructors who are teaching online and blended courses is growing, and so is their support for using technology to deliver instruction (Inside Higher Ed, 2018).</a:t>
            </a:r>
            <a:endParaRPr>
              <a:solidFill>
                <a:srgbClr val="000000"/>
              </a:solidFill>
            </a:endParaRPr>
          </a:p>
          <a:p>
            <a:pPr marL="0" lvl="0" indent="0" algn="l" rtl="0">
              <a:spcBef>
                <a:spcPts val="1600"/>
              </a:spcBef>
              <a:spcAft>
                <a:spcPts val="0"/>
              </a:spcAft>
              <a:buNone/>
            </a:pPr>
            <a:r>
              <a:rPr lang="en">
                <a:solidFill>
                  <a:srgbClr val="000000"/>
                </a:solidFill>
                <a:highlight>
                  <a:srgbClr val="FFFFFF"/>
                </a:highlight>
              </a:rPr>
              <a:t>Professors who have taught online overwhelmingly say the experience improved their teaching and made them more likely to experiment with new approaches (Inside Higher Ed, 2018).</a:t>
            </a:r>
            <a:endParaRPr>
              <a:solidFill>
                <a:srgbClr val="000000"/>
              </a:solidFill>
              <a:highlight>
                <a:srgbClr val="FFFFFF"/>
              </a:highlight>
            </a:endParaRPr>
          </a:p>
          <a:p>
            <a:pPr marL="0" lvl="0" indent="0" algn="l" rtl="0">
              <a:spcBef>
                <a:spcPts val="1600"/>
              </a:spcBef>
              <a:spcAft>
                <a:spcPts val="1600"/>
              </a:spcAft>
              <a:buNone/>
            </a:pPr>
            <a:endParaRPr/>
          </a:p>
        </p:txBody>
      </p:sp>
      <p:sp>
        <p:nvSpPr>
          <p:cNvPr id="106" name="Google Shape;106;p21"/>
          <p:cNvSpPr txBox="1"/>
          <p:nvPr/>
        </p:nvSpPr>
        <p:spPr>
          <a:xfrm>
            <a:off x="286950" y="4568875"/>
            <a:ext cx="85701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33333"/>
                </a:solidFill>
                <a:highlight>
                  <a:srgbClr val="FFFFFF"/>
                </a:highlight>
                <a:latin typeface="Times New Roman"/>
                <a:ea typeface="Times New Roman"/>
                <a:cs typeface="Times New Roman"/>
                <a:sym typeface="Times New Roman"/>
              </a:rPr>
              <a:t>“Conflicted Views of Technology: A Survey of Faculty Attitudes.” </a:t>
            </a:r>
            <a:r>
              <a:rPr lang="en" sz="1200" i="1">
                <a:solidFill>
                  <a:srgbClr val="333333"/>
                </a:solidFill>
                <a:latin typeface="Times New Roman"/>
                <a:ea typeface="Times New Roman"/>
                <a:cs typeface="Times New Roman"/>
                <a:sym typeface="Times New Roman"/>
              </a:rPr>
              <a:t>Inside Higher Ed</a:t>
            </a:r>
            <a:r>
              <a:rPr lang="en" sz="1200">
                <a:solidFill>
                  <a:srgbClr val="333333"/>
                </a:solidFill>
                <a:highlight>
                  <a:srgbClr val="FFFFFF"/>
                </a:highlight>
                <a:latin typeface="Times New Roman"/>
                <a:ea typeface="Times New Roman"/>
                <a:cs typeface="Times New Roman"/>
                <a:sym typeface="Times New Roman"/>
              </a:rPr>
              <a:t>, Inside Higher Ed, 31 Oct. 2018, www.insidehighered.com/news/survey/conflicted-views-technology-survey-faculty-attitudes.</a:t>
            </a:r>
            <a:endParaRPr/>
          </a:p>
          <a:p>
            <a:pPr marL="0" lvl="0" indent="0" algn="l" rtl="0">
              <a:spcBef>
                <a:spcPts val="0"/>
              </a:spcBef>
              <a:spcAft>
                <a:spcPts val="0"/>
              </a:spcAft>
              <a:buNone/>
            </a:pPr>
            <a:endParaRPr sz="1200">
              <a:solidFill>
                <a:srgbClr val="333333"/>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Office Theme">
  <a:themeElements>
    <a:clrScheme name="ASU 1">
      <a:dk1>
        <a:srgbClr val="000000"/>
      </a:dk1>
      <a:lt1>
        <a:srgbClr val="FFFFFF"/>
      </a:lt1>
      <a:dk2>
        <a:srgbClr val="4E5456"/>
      </a:dk2>
      <a:lt2>
        <a:srgbClr val="FFC725"/>
      </a:lt2>
      <a:accent1>
        <a:srgbClr val="FCC523"/>
      </a:accent1>
      <a:accent2>
        <a:srgbClr val="8C293F"/>
      </a:accent2>
      <a:accent3>
        <a:srgbClr val="4E5456"/>
      </a:accent3>
      <a:accent4>
        <a:srgbClr val="FEFFFF"/>
      </a:accent4>
      <a:accent5>
        <a:srgbClr val="000000"/>
      </a:accent5>
      <a:accent6>
        <a:srgbClr val="FFC725"/>
      </a:accent6>
      <a:hlink>
        <a:srgbClr val="8C293F"/>
      </a:hlink>
      <a:folHlink>
        <a:srgbClr val="8C293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7_Open_TEMPLATE_05-17-17" id="{034389DD-6B59-1749-9B2D-9B1024DF6864}" vid="{94C03DE0-0748-FF44-8B6B-BC6C22CFEE6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1021</Words>
  <Application>Microsoft Office PowerPoint</Application>
  <PresentationFormat>On-screen Show (16:9)</PresentationFormat>
  <Paragraphs>66</Paragraphs>
  <Slides>11</Slides>
  <Notes>11</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Office Theme</vt:lpstr>
      <vt:lpstr>Proposal to Establish Senate Ad Hoc Committee: Digitally Enhanced Teaching and Learning</vt:lpstr>
      <vt:lpstr>Perceived Issues</vt:lpstr>
      <vt:lpstr>History and Purpose</vt:lpstr>
      <vt:lpstr>Committee Functions</vt:lpstr>
      <vt:lpstr>Committee Functions (cont’d)</vt:lpstr>
      <vt:lpstr>Committee Functions (cont’d)</vt:lpstr>
      <vt:lpstr>Membership Guideline Recommendations</vt:lpstr>
      <vt:lpstr>Digital Teaching and Learning at ASU</vt:lpstr>
      <vt:lpstr>Digital Teaching and Learning at ASU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Establish Senate Ad Hoc Committee: Digitally Enhanced Teaching and Learning</dc:title>
  <cp:lastModifiedBy>Caroline Harrison</cp:lastModifiedBy>
  <cp:revision>2</cp:revision>
  <dcterms:modified xsi:type="dcterms:W3CDTF">2020-03-29T22:52:15Z</dcterms:modified>
</cp:coreProperties>
</file>