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32" r:id="rId2"/>
    <p:sldId id="265" r:id="rId3"/>
    <p:sldId id="266" r:id="rId4"/>
    <p:sldId id="335" r:id="rId5"/>
    <p:sldId id="339" r:id="rId6"/>
    <p:sldId id="34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1600"/>
              </a:spcBef>
            </a:pPr>
            <a:r>
              <a:t>What is the impact of an interdisciplinary academic structure on the academic life course with a focus on equity? </a:t>
            </a:r>
          </a:p>
          <a:p>
            <a:pPr>
              <a:lnSpc>
                <a:spcPct val="115000"/>
              </a:lnSpc>
              <a:spcBef>
                <a:spcPts val="1600"/>
              </a:spcBef>
            </a:pPr>
            <a:r>
              <a:t>A mixed-method approach to answer how intersectionality and interdisciplinarity work together to structure the academic life course at ASU and beyond.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6616" y="6460480"/>
            <a:ext cx="167184" cy="156865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dvance.asu.edu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A9C39-C586-8E46-A741-8B5085DB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3" y="150824"/>
            <a:ext cx="5664200" cy="128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87BAF-C9F0-1D44-902E-5DDEA527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01" y="1597755"/>
            <a:ext cx="8255000" cy="101600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249C2-E220-7044-9396-E0B78C830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" y="2777986"/>
            <a:ext cx="3063357" cy="264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72228-E235-7245-9E59-574DB7CF8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88" y="3906334"/>
            <a:ext cx="2967183" cy="2729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10EAF-4700-6B4B-923B-010015EE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93" y="3025789"/>
            <a:ext cx="2839575" cy="2398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24417-80AC-E543-8F14-BFD1FD3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16" y="4029471"/>
            <a:ext cx="2839575" cy="26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00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1067295" y="504222"/>
            <a:ext cx="4452635" cy="960182"/>
          </a:xfrm>
          <a:prstGeom prst="rect">
            <a:avLst/>
          </a:prstGeom>
          <a:solidFill>
            <a:srgbClr val="FFC6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1114133" y="590795"/>
            <a:ext cx="4358959" cy="787036"/>
          </a:xfrm>
          <a:prstGeom prst="rect">
            <a:avLst/>
          </a:prstGeom>
        </p:spPr>
        <p:txBody>
          <a:bodyPr anchor="t"/>
          <a:lstStyle>
            <a:lvl1pPr>
              <a:defRPr sz="4800" b="1"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Three Initiatives</a:t>
            </a:r>
          </a:p>
        </p:txBody>
      </p:sp>
      <p:sp>
        <p:nvSpPr>
          <p:cNvPr id="192" name="Rectangle 1"/>
          <p:cNvSpPr txBox="1"/>
          <p:nvPr/>
        </p:nvSpPr>
        <p:spPr>
          <a:xfrm>
            <a:off x="1140995" y="2750730"/>
            <a:ext cx="2953025" cy="3703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t>Public values; </a:t>
            </a:r>
          </a:p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t>P&amp;T guidelines</a:t>
            </a:r>
          </a:p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b="1" spc="-72">
                <a:latin typeface="Arial"/>
                <a:ea typeface="Arial"/>
                <a:cs typeface="Arial"/>
                <a:sym typeface="Arial"/>
              </a:defRPr>
            </a:pPr>
            <a:r>
              <a:t>Ensure that faculty and administrator procedures on recruiting, promotion, evaluation, and retention explicitly address how to improve equity and diversity in an interdisciplinary structure.</a:t>
            </a:r>
          </a:p>
        </p:txBody>
      </p:sp>
      <p:sp>
        <p:nvSpPr>
          <p:cNvPr id="193" name="Rectangle 1"/>
          <p:cNvSpPr txBox="1"/>
          <p:nvPr/>
        </p:nvSpPr>
        <p:spPr>
          <a:xfrm>
            <a:off x="4590833" y="2728232"/>
            <a:ext cx="3250838" cy="34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t>Digitally Enhanced Professoriate</a:t>
            </a:r>
            <a:r>
              <a:rPr b="0"/>
              <a:t> </a:t>
            </a:r>
          </a:p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defRPr b="1" spc="-72">
                <a:latin typeface="Arial"/>
                <a:ea typeface="Arial"/>
                <a:cs typeface="Arial"/>
                <a:sym typeface="Arial"/>
              </a:defRPr>
            </a:pPr>
            <a:r>
              <a:t>Provide appropriate and accessible professional development and mentoring opportunities for STEM women and members of underrepresented groups across the entirety of the academic life course. </a:t>
            </a:r>
          </a:p>
        </p:txBody>
      </p:sp>
      <p:sp>
        <p:nvSpPr>
          <p:cNvPr id="194" name="Rectangle 1"/>
          <p:cNvSpPr txBox="1"/>
          <p:nvPr/>
        </p:nvSpPr>
        <p:spPr>
          <a:xfrm>
            <a:off x="8338485" y="2750730"/>
            <a:ext cx="3250838" cy="339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t>Digital Dashboard </a:t>
            </a:r>
          </a:p>
          <a:p>
            <a:pPr>
              <a:spcBef>
                <a:spcPts val="1400"/>
              </a:spcBef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rPr sz="1200" spc="-48"/>
              <a:t>(tracking faculty through P&amp;T and workload)</a:t>
            </a:r>
            <a:r>
              <a:rPr sz="1200" b="0" spc="-48">
                <a:latin typeface="Times"/>
                <a:ea typeface="Times"/>
                <a:cs typeface="Times"/>
                <a:sym typeface="Times"/>
              </a:rPr>
              <a:t> </a:t>
            </a:r>
          </a:p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endParaRPr sz="1200" b="0" spc="-48">
              <a:latin typeface="Times"/>
              <a:ea typeface="Times"/>
              <a:cs typeface="Times"/>
              <a:sym typeface="Times"/>
            </a:endParaRPr>
          </a:p>
          <a:p>
            <a:pPr>
              <a:defRPr b="1" spc="-72">
                <a:latin typeface="Arial"/>
                <a:ea typeface="Arial"/>
                <a:cs typeface="Arial"/>
                <a:sym typeface="Arial"/>
              </a:defRPr>
            </a:pPr>
            <a:r>
              <a:t>Design, implement, and evaluate digital administrative systems to monitor equity-related processes, and empower administrators to intervene to ensure equitable opportunities and outcomes. </a:t>
            </a:r>
          </a:p>
        </p:txBody>
      </p:sp>
      <p:sp>
        <p:nvSpPr>
          <p:cNvPr id="195" name="1"/>
          <p:cNvSpPr txBox="1"/>
          <p:nvPr/>
        </p:nvSpPr>
        <p:spPr>
          <a:xfrm>
            <a:off x="1112947" y="1936023"/>
            <a:ext cx="41777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800" b="1" spc="-200">
                <a:solidFill>
                  <a:srgbClr val="FFC6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196" name="2"/>
          <p:cNvSpPr txBox="1"/>
          <p:nvPr/>
        </p:nvSpPr>
        <p:spPr>
          <a:xfrm>
            <a:off x="4563880" y="1936023"/>
            <a:ext cx="41777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800" b="1" spc="-200">
                <a:solidFill>
                  <a:srgbClr val="FFC6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197" name="3"/>
          <p:cNvSpPr txBox="1"/>
          <p:nvPr/>
        </p:nvSpPr>
        <p:spPr>
          <a:xfrm>
            <a:off x="8310911" y="1936023"/>
            <a:ext cx="41777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800" b="1" spc="-200">
                <a:solidFill>
                  <a:srgbClr val="FFC6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"/>
          <p:cNvSpPr/>
          <p:nvPr/>
        </p:nvSpPr>
        <p:spPr>
          <a:xfrm>
            <a:off x="7915743" y="261264"/>
            <a:ext cx="4675085" cy="1270001"/>
          </a:xfrm>
          <a:prstGeom prst="rect">
            <a:avLst/>
          </a:prstGeom>
          <a:solidFill>
            <a:srgbClr val="FFC6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xfrm>
            <a:off x="8182266" y="360623"/>
            <a:ext cx="3620171" cy="1071283"/>
          </a:xfrm>
          <a:prstGeom prst="rect">
            <a:avLst/>
          </a:prstGeom>
        </p:spPr>
        <p:txBody>
          <a:bodyPr anchor="t"/>
          <a:lstStyle/>
          <a:p>
            <a:pPr defTabSz="676655">
              <a:defRPr sz="3552" b="1" spc="-148">
                <a:latin typeface="Arial"/>
                <a:ea typeface="Arial"/>
                <a:cs typeface="Arial"/>
                <a:sym typeface="Arial"/>
              </a:defRPr>
            </a:pPr>
            <a:r>
              <a:t>Social Science </a:t>
            </a:r>
            <a:br/>
            <a:r>
              <a:t>Research Project</a:t>
            </a:r>
          </a:p>
        </p:txBody>
      </p:sp>
      <p:sp>
        <p:nvSpPr>
          <p:cNvPr id="202" name="Rectangle 1"/>
          <p:cNvSpPr txBox="1"/>
          <p:nvPr/>
        </p:nvSpPr>
        <p:spPr>
          <a:xfrm>
            <a:off x="529697" y="286434"/>
            <a:ext cx="6023171" cy="302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r>
              <a:t>What is the impact of an interdisciplinary academic structure on the academic life course with a focus on equity? </a:t>
            </a:r>
          </a:p>
          <a:p>
            <a:pPr>
              <a:defRPr sz="2800" b="1" spc="-112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b="1" spc="-72">
                <a:latin typeface="Arial"/>
                <a:ea typeface="Arial"/>
                <a:cs typeface="Arial"/>
                <a:sym typeface="Arial"/>
              </a:defRPr>
            </a:pPr>
            <a:r>
              <a:t>A mixed-method approach to answer how intersectionality and interdisciplinarity work together to structure the academic life course at ASU and beyond.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A49D5-66AA-E549-A175-CEBFD2C2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841"/>
            <a:ext cx="17673612" cy="58788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F9D7-3128-2E40-9076-FD1AA926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Transformation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3FFF4-09EB-944C-901C-ADB141240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Promotion to Associate Professor Guidelines</a:t>
            </a:r>
          </a:p>
          <a:p>
            <a:r>
              <a:rPr lang="en-US" dirty="0"/>
              <a:t>Academic Program Review (APR)</a:t>
            </a:r>
          </a:p>
          <a:p>
            <a:r>
              <a:rPr lang="en-US" dirty="0"/>
              <a:t>Annual Reviews for faculty, directors, deans focused on DEI</a:t>
            </a:r>
          </a:p>
          <a:p>
            <a:r>
              <a:rPr lang="en-US" dirty="0"/>
              <a:t>Processes for hiring including composition of search committees , bias training, rubric, and job application content (diversity statement)</a:t>
            </a:r>
          </a:p>
          <a:p>
            <a:r>
              <a:rPr lang="en-US" dirty="0"/>
              <a:t>Mentoring plans – especially needed for associate professors</a:t>
            </a:r>
          </a:p>
          <a:p>
            <a:r>
              <a:rPr lang="en-US" dirty="0"/>
              <a:t>Assessment of bias in student evaluations of teaching (Senate led)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760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DF8920-7EA3-2C43-B2CD-E83D14E55E89}"/>
              </a:ext>
            </a:extLst>
          </p:cNvPr>
          <p:cNvSpPr txBox="1"/>
          <p:nvPr/>
        </p:nvSpPr>
        <p:spPr>
          <a:xfrm>
            <a:off x="8328559" y="1659578"/>
            <a:ext cx="3309259" cy="224676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Miki </a:t>
            </a: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Kittilson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</a:rPr>
              <a:t>Stefanie </a:t>
            </a:r>
            <a:r>
              <a:rPr lang="en-US" sz="2800" b="1" dirty="0" err="1">
                <a:solidFill>
                  <a:schemeClr val="bg1"/>
                </a:solidFill>
              </a:rPr>
              <a:t>Pfirman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Deb Clarke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Kim Scott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</a:rPr>
              <a:t>Joan Brett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C9F9E-077B-484F-A971-70305B63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67" y="816351"/>
            <a:ext cx="6828312" cy="35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677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38CAA-0A84-2A42-9C55-2BEC8F565C5E}"/>
              </a:ext>
            </a:extLst>
          </p:cNvPr>
          <p:cNvSpPr txBox="1"/>
          <p:nvPr/>
        </p:nvSpPr>
        <p:spPr>
          <a:xfrm>
            <a:off x="2284020" y="2813862"/>
            <a:ext cx="7623959" cy="372409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Get Involved!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1" dirty="0">
              <a:solidFill>
                <a:schemeClr val="tx1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Website: 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http://advance.asu.edu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1" dirty="0">
              <a:solidFill>
                <a:schemeClr val="tx1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Email: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 Light"/>
              </a:rPr>
              <a:t>wentz@asu.edu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</p:txBody>
      </p:sp>
      <p:pic>
        <p:nvPicPr>
          <p:cNvPr id="3" name="Picture 1" descr="Picture 1">
            <a:extLst>
              <a:ext uri="{FF2B5EF4-FFF2-40B4-BE49-F238E27FC236}">
                <a16:creationId xmlns:a16="http://schemas.microsoft.com/office/drawing/2014/main" id="{2F2BB05D-8780-7F41-AB1C-1337EC3B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8" y="459793"/>
            <a:ext cx="5741512" cy="21409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80903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292</Words>
  <Application>Microsoft Macintosh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Times</vt:lpstr>
      <vt:lpstr>Office Theme</vt:lpstr>
      <vt:lpstr>PowerPoint Presentation</vt:lpstr>
      <vt:lpstr>Three Initiatives</vt:lpstr>
      <vt:lpstr>Social Science  Research Project</vt:lpstr>
      <vt:lpstr>Institutional Transformation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 Ruelas</dc:creator>
  <cp:lastModifiedBy>Elizabeth Wentz (Dean)</cp:lastModifiedBy>
  <cp:revision>16</cp:revision>
  <dcterms:modified xsi:type="dcterms:W3CDTF">2020-04-27T20:53:42Z</dcterms:modified>
</cp:coreProperties>
</file>