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58" r:id="rId4"/>
  </p:sldIdLst>
  <p:sldSz cx="12192000" cy="6858000"/>
  <p:notesSz cx="6950075" cy="9236075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424">
          <p15:clr>
            <a:srgbClr val="A4A3A4"/>
          </p15:clr>
        </p15:guide>
        <p15:guide id="11" orient="horz" pos="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576"/>
      </p:cViewPr>
      <p:guideLst>
        <p:guide pos="2424"/>
        <p:guide orient="horz" pos="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5951" y="1442419"/>
            <a:ext cx="10363200" cy="1763879"/>
          </a:xfrm>
          <a:noFill/>
        </p:spPr>
        <p:txBody>
          <a:bodyPr/>
          <a:lstStyle>
            <a:lvl1pPr marL="0" algn="l">
              <a:lnSpc>
                <a:spcPts val="6500"/>
              </a:lnSpc>
              <a:defRPr sz="6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your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5951" y="1041431"/>
            <a:ext cx="5676695" cy="366228"/>
          </a:xfrm>
          <a:solidFill>
            <a:schemeClr val="accent2"/>
          </a:solidFill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any text here, size box to fit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5952" y="3206295"/>
            <a:ext cx="8945493" cy="14716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Type information such as: presenter name, location, date, . .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645E5-5810-4525-900B-C669531F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9" y="5164719"/>
            <a:ext cx="3416760" cy="1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6" y="1408176"/>
            <a:ext cx="9633643" cy="476402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546712"/>
            <a:ext cx="8941340" cy="4572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to edit title, size as necessary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8968" y="6360923"/>
            <a:ext cx="177615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E6AF2F-0C25-4323-A7AA-8ED2AD135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568" y="6360923"/>
            <a:ext cx="451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D796DD-659E-42F1-86E8-E94AA42AB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9456"/>
            <a:ext cx="4371429" cy="40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86" y="6129446"/>
            <a:ext cx="1075256" cy="6310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6712"/>
            <a:ext cx="10515600" cy="457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0158" y="1408176"/>
            <a:ext cx="9633642" cy="474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704" y="6360923"/>
            <a:ext cx="2673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E22C23-C3AA-42D5-AB3C-A880DCBC7E19}"/>
              </a:ext>
            </a:extLst>
          </p:cNvPr>
          <p:cNvSpPr txBox="1">
            <a:spLocks/>
          </p:cNvSpPr>
          <p:nvPr/>
        </p:nvSpPr>
        <p:spPr>
          <a:xfrm>
            <a:off x="762000" y="6360923"/>
            <a:ext cx="46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585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</a:rPr>
              <a:t>|</a:t>
            </a:r>
            <a:r>
              <a:rPr lang="en-US" b="0" dirty="0">
                <a:solidFill>
                  <a:schemeClr val="tx2"/>
                </a:solidFill>
              </a:rPr>
              <a:t>  University Senate  </a:t>
            </a:r>
            <a:r>
              <a:rPr lang="en-US" b="1" dirty="0">
                <a:solidFill>
                  <a:schemeClr val="accent2"/>
                </a:solidFill>
              </a:rPr>
              <a:t>|</a:t>
            </a:r>
            <a:r>
              <a:rPr lang="en-US" b="0" dirty="0">
                <a:solidFill>
                  <a:schemeClr val="tx2"/>
                </a:solidFill>
              </a:rPr>
              <a:t>  2022–2023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EBCD22-C56D-43FF-9917-1B7B2FDDD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568" y="6360923"/>
            <a:ext cx="451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989AC5-B38D-4A3D-8050-C70C3C297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9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377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914377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6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20000"/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7013" algn="l" defTabSz="914377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SzPct val="10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227013" algn="l" defTabSz="914377" rtl="0" eaLnBrk="1" latinLnBrk="0" hangingPunct="1">
        <a:lnSpc>
          <a:spcPts val="23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788" indent="-230188" algn="l" defTabSz="914377" rtl="0" eaLnBrk="1" latinLnBrk="0" hangingPunct="1">
        <a:lnSpc>
          <a:spcPts val="23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72">
          <p15:clr>
            <a:srgbClr val="F26B43"/>
          </p15:clr>
        </p15:guide>
        <p15:guide id="4" pos="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8D11-E49E-417E-95DF-07786F2FC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RFC 261: </a:t>
            </a:r>
            <a:r>
              <a:rPr lang="en-US" dirty="0" err="1"/>
              <a:t>Cintana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6B7BF-2AFC-4817-AB87-C678E1B70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Student Faculty Policy update – February 26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76D2-A639-4475-9A6E-CE9AD3B2B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Whitney Hansen (Whitney.Hansen@asu.edu)</a:t>
            </a:r>
          </a:p>
          <a:p>
            <a:r>
              <a:rPr lang="en-US" dirty="0"/>
              <a:t>Student Faculty Policy Committee</a:t>
            </a:r>
          </a:p>
        </p:txBody>
      </p:sp>
    </p:spTree>
    <p:extLst>
      <p:ext uri="{BB962C8B-B14F-4D97-AF65-F5344CB8AC3E}">
        <p14:creationId xmlns:p14="http://schemas.microsoft.com/office/powerpoint/2010/main" val="39727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03F51-F435-48D1-B8B2-B1EA77B1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46" y="1066981"/>
            <a:ext cx="4589658" cy="5293941"/>
          </a:xfrm>
        </p:spPr>
        <p:txBody>
          <a:bodyPr>
            <a:normAutofit/>
          </a:bodyPr>
          <a:lstStyle/>
          <a:p>
            <a:r>
              <a:rPr lang="en-US" sz="1800" dirty="0"/>
              <a:t>Many units have received notices that their o-courses are being added to </a:t>
            </a:r>
            <a:r>
              <a:rPr lang="en-US" sz="1800" dirty="0" err="1"/>
              <a:t>Cintana’s</a:t>
            </a:r>
            <a:r>
              <a:rPr lang="en-US" sz="1800" dirty="0"/>
              <a:t> Content Repository (CR). </a:t>
            </a:r>
          </a:p>
          <a:p>
            <a:pPr lvl="1"/>
            <a:r>
              <a:rPr lang="en-US" sz="1800" dirty="0"/>
              <a:t>Units &amp; faculty cannot decline to participate</a:t>
            </a:r>
          </a:p>
          <a:p>
            <a:pPr lvl="1"/>
            <a:r>
              <a:rPr lang="en-US" sz="1800" dirty="0"/>
              <a:t>Units &amp; faculty are not compensated for the work that is submitted to the C.R. </a:t>
            </a:r>
          </a:p>
          <a:p>
            <a:r>
              <a:rPr lang="en-US" sz="1800" dirty="0" err="1"/>
              <a:t>Cintana</a:t>
            </a:r>
            <a:r>
              <a:rPr lang="en-US" sz="1800" dirty="0"/>
              <a:t> is a for-profit company that is “powered by ASU”. </a:t>
            </a:r>
          </a:p>
          <a:p>
            <a:pPr lvl="1"/>
            <a:r>
              <a:rPr lang="en-US" sz="1800" dirty="0"/>
              <a:t>A representative from the Provost’s office said that ASU does not receive compensation for courses that are added into the CR.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19602-11F7-4088-A0C3-6D741F18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56" y="459297"/>
            <a:ext cx="8941340" cy="457200"/>
          </a:xfrm>
        </p:spPr>
        <p:txBody>
          <a:bodyPr/>
          <a:lstStyle/>
          <a:p>
            <a:r>
              <a:rPr lang="en-US" dirty="0"/>
              <a:t>RFC 261: </a:t>
            </a:r>
            <a:r>
              <a:rPr lang="en-US" dirty="0" err="1"/>
              <a:t>Cintana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24117-73E6-4B0E-80EE-5B2B7CF57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5E807-952C-8A8C-A260-D39833CCC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22"/>
          <a:stretch/>
        </p:blipFill>
        <p:spPr>
          <a:xfrm>
            <a:off x="5994980" y="1992572"/>
            <a:ext cx="5882859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865EC-7063-17CF-133E-4BAEADA9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978" y="1189665"/>
            <a:ext cx="4703390" cy="2299466"/>
          </a:xfrm>
        </p:spPr>
        <p:txBody>
          <a:bodyPr/>
          <a:lstStyle/>
          <a:p>
            <a:r>
              <a:rPr lang="en-US" sz="1800" dirty="0"/>
              <a:t>Goals for RFC:  </a:t>
            </a:r>
          </a:p>
          <a:p>
            <a:pPr lvl="1"/>
            <a:r>
              <a:rPr lang="en-US" sz="1800" dirty="0"/>
              <a:t>Increase transparency about the relationship between </a:t>
            </a:r>
            <a:r>
              <a:rPr lang="en-US" sz="1800" dirty="0" err="1"/>
              <a:t>Cintana</a:t>
            </a:r>
            <a:r>
              <a:rPr lang="en-US" sz="1800" dirty="0"/>
              <a:t> &amp; ASU</a:t>
            </a:r>
          </a:p>
          <a:p>
            <a:pPr lvl="1"/>
            <a:r>
              <a:rPr lang="en-US" sz="1800" dirty="0"/>
              <a:t>Advocate for fair policies related to courses in the CR.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CC21A8-BCAF-E097-824D-2854549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 261: </a:t>
            </a:r>
            <a:r>
              <a:rPr lang="en-US" dirty="0" err="1"/>
              <a:t>Cintana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0F6A2-09B4-D6CC-D540-ADFD31647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989AC5-B38D-4A3D-8050-C70C3C2977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018018B-C47E-5E4E-947E-A7C784C21AE8}"/>
              </a:ext>
            </a:extLst>
          </p:cNvPr>
          <p:cNvSpPr txBox="1">
            <a:spLocks/>
          </p:cNvSpPr>
          <p:nvPr/>
        </p:nvSpPr>
        <p:spPr>
          <a:xfrm>
            <a:off x="1625330" y="5712903"/>
            <a:ext cx="8941340" cy="457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Whitney.Hansen@asu.edu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8DFE-7D6D-BED2-9228-EDAD75F4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1" y="1223388"/>
            <a:ext cx="6976011" cy="320414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DB8D88A-8FE0-3250-9414-F4B6A8DD2694}"/>
              </a:ext>
            </a:extLst>
          </p:cNvPr>
          <p:cNvSpPr txBox="1">
            <a:spLocks/>
          </p:cNvSpPr>
          <p:nvPr/>
        </p:nvSpPr>
        <p:spPr>
          <a:xfrm>
            <a:off x="632346" y="4647012"/>
            <a:ext cx="11091081" cy="1049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indent="-227013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ct val="16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15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ct val="120000"/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7013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7300" indent="-227013" algn="l" defTabSz="914377" rtl="0" eaLnBrk="1" latinLnBrk="0" hangingPunct="1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1788" indent="-230188" algn="l" defTabSz="914377" rtl="0" eaLnBrk="1" latinLnBrk="0" hangingPunct="1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Gemma Garcia from the Provost’s office will speak about </a:t>
            </a:r>
            <a:r>
              <a:rPr lang="en-US" sz="1800" dirty="0" err="1"/>
              <a:t>Cintana</a:t>
            </a:r>
            <a:r>
              <a:rPr lang="en-US" sz="1800" dirty="0"/>
              <a:t> at our March Senate meeting. </a:t>
            </a:r>
          </a:p>
          <a:p>
            <a:r>
              <a:rPr lang="en-US" sz="1800" dirty="0"/>
              <a:t>If you have questions, concerns, experiences with </a:t>
            </a:r>
            <a:r>
              <a:rPr lang="en-US" sz="1800" dirty="0" err="1"/>
              <a:t>Cintana</a:t>
            </a:r>
            <a:r>
              <a:rPr lang="en-US" sz="1800" dirty="0"/>
              <a:t>, etc. feel free to reach out to me: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ASU-University-Senate-Speaker-tempate">
  <a:themeElements>
    <a:clrScheme name="ASU Brand colo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8C1D40"/>
      </a:accent1>
      <a:accent2>
        <a:srgbClr val="FFC627"/>
      </a:accent2>
      <a:accent3>
        <a:srgbClr val="78BE20"/>
      </a:accent3>
      <a:accent4>
        <a:srgbClr val="00A3E0"/>
      </a:accent4>
      <a:accent5>
        <a:srgbClr val="FF7F32"/>
      </a:accent5>
      <a:accent6>
        <a:srgbClr val="5C6670"/>
      </a:accent6>
      <a:hlink>
        <a:srgbClr val="8C1D40"/>
      </a:hlink>
      <a:folHlink>
        <a:srgbClr val="FFC627"/>
      </a:folHlink>
    </a:clrScheme>
    <a:fontScheme name="ASU Brand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U-University-Senate-Speaker-tempate" id="{BC4776B8-6FEF-40DB-A67D-B206394F4305}" vid="{11E96184-9BA0-4B4E-8D31-C5CA7D995E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ASU-University-Senate-Speaker-tempate</Template>
  <TotalTime>130</TotalTime>
  <Words>181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Courier New</vt:lpstr>
      <vt:lpstr>ASU-University-Senate-Speaker-tempate</vt:lpstr>
      <vt:lpstr>RFC 261: Cintana</vt:lpstr>
      <vt:lpstr>RFC 261: Cintana </vt:lpstr>
      <vt:lpstr>RFC 261: Cintana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Alzira Lopes</dc:creator>
  <cp:lastModifiedBy>Ashly Contreras</cp:lastModifiedBy>
  <cp:revision>9</cp:revision>
  <dcterms:created xsi:type="dcterms:W3CDTF">2022-01-27T19:50:10Z</dcterms:created>
  <dcterms:modified xsi:type="dcterms:W3CDTF">2024-02-26T15:30:55Z</dcterms:modified>
</cp:coreProperties>
</file>