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84" r:id="rId3"/>
    <p:sldId id="283" r:id="rId4"/>
    <p:sldId id="281" r:id="rId5"/>
    <p:sldId id="277" r:id="rId6"/>
    <p:sldId id="285" r:id="rId7"/>
    <p:sldId id="286" r:id="rId8"/>
    <p:sldId id="280" r:id="rId9"/>
    <p:sldId id="262" r:id="rId10"/>
    <p:sldId id="263" r:id="rId11"/>
    <p:sldId id="266" r:id="rId12"/>
    <p:sldId id="267" r:id="rId13"/>
    <p:sldId id="268" r:id="rId14"/>
    <p:sldId id="269" r:id="rId15"/>
    <p:sldId id="270" r:id="rId16"/>
    <p:sldId id="271" r:id="rId17"/>
    <p:sldId id="272" r:id="rId18"/>
    <p:sldId id="264" r:id="rId19"/>
    <p:sldId id="274" r:id="rId20"/>
    <p:sldId id="256" r:id="rId21"/>
    <p:sldId id="257" r:id="rId22"/>
    <p:sldId id="258" r:id="rId23"/>
    <p:sldId id="259" r:id="rId24"/>
    <p:sldId id="260" r:id="rId25"/>
    <p:sldId id="26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2" d="100"/>
          <a:sy n="42" d="100"/>
        </p:scale>
        <p:origin x="64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8E52D-E0F2-5AF0-E411-523169062E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F87BA8-6004-5681-3536-E6B18E05DD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C7A6B-D2E7-E70C-A3F2-DDE1D7A9A09E}"/>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5" name="Footer Placeholder 4">
            <a:extLst>
              <a:ext uri="{FF2B5EF4-FFF2-40B4-BE49-F238E27FC236}">
                <a16:creationId xmlns:a16="http://schemas.microsoft.com/office/drawing/2014/main" id="{C984F44F-70ED-FD43-B1E5-BFB396AA2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1F7EE-770C-4077-B479-2814980BE7B0}"/>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60234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8358C-338B-0F30-A72C-3550EE60BD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661C45-3B90-4DE9-276A-F7636A8AF1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D2523-9FC5-2D71-CB4C-088CDCC25EB5}"/>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5" name="Footer Placeholder 4">
            <a:extLst>
              <a:ext uri="{FF2B5EF4-FFF2-40B4-BE49-F238E27FC236}">
                <a16:creationId xmlns:a16="http://schemas.microsoft.com/office/drawing/2014/main" id="{563394CD-D8EB-6219-A596-944E015BE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5FF360-80FD-4B91-059E-1B0E75F6FA32}"/>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65449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2ED81E-7C6D-07BF-2818-26CFC0A456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EB6207-9F6A-0E0E-B38F-875F2892CF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CD3255-7F85-5E99-6126-1FE289439B5C}"/>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5" name="Footer Placeholder 4">
            <a:extLst>
              <a:ext uri="{FF2B5EF4-FFF2-40B4-BE49-F238E27FC236}">
                <a16:creationId xmlns:a16="http://schemas.microsoft.com/office/drawing/2014/main" id="{8FB92288-E7C1-45CD-B5B7-E2141CAC0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0E769D-EAC5-7F28-EF95-1AB8F061FDBF}"/>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385219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BBDE6-254D-FD66-4F06-4A2C6EEE7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F432A-3AC0-DC65-F2C2-24C548DFAF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FBD8A-D5EC-8A26-25DD-2CFB6167F1A7}"/>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5" name="Footer Placeholder 4">
            <a:extLst>
              <a:ext uri="{FF2B5EF4-FFF2-40B4-BE49-F238E27FC236}">
                <a16:creationId xmlns:a16="http://schemas.microsoft.com/office/drawing/2014/main" id="{9A114586-3E89-1BD7-FF74-F710BAAAF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C2774-0697-235F-B2FC-4A0874C0F5E3}"/>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311799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1B09-7B59-26C0-9999-56049CCE20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DE87FA-0AE7-37CD-B937-6F6455450C2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B94AC3-8FBA-71C1-C4C4-072D9F06FB67}"/>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5" name="Footer Placeholder 4">
            <a:extLst>
              <a:ext uri="{FF2B5EF4-FFF2-40B4-BE49-F238E27FC236}">
                <a16:creationId xmlns:a16="http://schemas.microsoft.com/office/drawing/2014/main" id="{7AAEAF4E-6B17-5DB7-3870-4782202FB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1FD41-B80A-7B26-3517-09EBF12AA004}"/>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151300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9D4B-D821-CD6C-BF5B-97D164AB64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C8E0FA-D89A-510F-44C5-0755136CCF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AD92C7-42F9-D2D0-935E-CF697CE79F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2766BF-D5A4-4D31-E12C-47A54D6C399C}"/>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6" name="Footer Placeholder 5">
            <a:extLst>
              <a:ext uri="{FF2B5EF4-FFF2-40B4-BE49-F238E27FC236}">
                <a16:creationId xmlns:a16="http://schemas.microsoft.com/office/drawing/2014/main" id="{D090D551-337D-25F0-FCC9-E00B066A0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C0F0F6-4252-35DD-421B-503844F81C01}"/>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139180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2033-2023-EC78-7C4C-FEEB857024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6993D6-A871-4E8F-99BD-105551DECA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E35406-A609-2C37-716C-EAA0C8C8C8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FE3781-0FEC-6245-79F4-28B2A919DC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C71C82-8053-9A03-48C1-DF972F04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D9F85F-D158-7CF9-2069-C3C5F1C9CD7D}"/>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8" name="Footer Placeholder 7">
            <a:extLst>
              <a:ext uri="{FF2B5EF4-FFF2-40B4-BE49-F238E27FC236}">
                <a16:creationId xmlns:a16="http://schemas.microsoft.com/office/drawing/2014/main" id="{26B8D6EC-C8A9-6CA9-E461-E1D5947739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BDEEEC-1425-D7E8-0030-29DA7296D54A}"/>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420835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2B29-A1B4-1BC7-8092-E759F19C05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C38524-3B5F-81BE-2374-DFECC63E4004}"/>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4" name="Footer Placeholder 3">
            <a:extLst>
              <a:ext uri="{FF2B5EF4-FFF2-40B4-BE49-F238E27FC236}">
                <a16:creationId xmlns:a16="http://schemas.microsoft.com/office/drawing/2014/main" id="{4C1620F9-CD57-1293-162E-DC4981CAC6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C308FA-D197-FAA4-6810-7C83C93D9379}"/>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352352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DAD908-72F3-8A49-0804-6951F3C868D9}"/>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3" name="Footer Placeholder 2">
            <a:extLst>
              <a:ext uri="{FF2B5EF4-FFF2-40B4-BE49-F238E27FC236}">
                <a16:creationId xmlns:a16="http://schemas.microsoft.com/office/drawing/2014/main" id="{081BD72D-7D05-F3CE-864A-3CA8A9DC81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C8BA95-CD3A-02A1-5765-B1E61B34810C}"/>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59872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0B4D1-2569-B4B4-8A2B-DCA413A46A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373AD5-0DCD-EE3D-097B-154441602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727D01-B9C3-0DC4-138A-37AFCB7DA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55158A-5011-C1A5-58D4-5157A1944B81}"/>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6" name="Footer Placeholder 5">
            <a:extLst>
              <a:ext uri="{FF2B5EF4-FFF2-40B4-BE49-F238E27FC236}">
                <a16:creationId xmlns:a16="http://schemas.microsoft.com/office/drawing/2014/main" id="{ADAEBF84-4080-0DDB-2606-4D330B84D2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3569B-AB37-45A6-3722-B2368851D829}"/>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81033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53B8-3C36-159A-B6D0-9ED8C1DDFE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F2CFFC-FA29-3C8C-6E2F-856243B3C1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6B97B1-4792-9B31-F531-E06DEAB7B7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5777E4-4B6D-9484-5E53-8EFF6C5FBCD7}"/>
              </a:ext>
            </a:extLst>
          </p:cNvPr>
          <p:cNvSpPr>
            <a:spLocks noGrp="1"/>
          </p:cNvSpPr>
          <p:nvPr>
            <p:ph type="dt" sz="half" idx="10"/>
          </p:nvPr>
        </p:nvSpPr>
        <p:spPr/>
        <p:txBody>
          <a:bodyPr/>
          <a:lstStyle/>
          <a:p>
            <a:fld id="{AEC29BEF-C760-45E6-A21D-42DF249803F9}" type="datetimeFigureOut">
              <a:rPr lang="en-US" smtClean="0"/>
              <a:t>3/22/2024</a:t>
            </a:fld>
            <a:endParaRPr lang="en-US"/>
          </a:p>
        </p:txBody>
      </p:sp>
      <p:sp>
        <p:nvSpPr>
          <p:cNvPr id="6" name="Footer Placeholder 5">
            <a:extLst>
              <a:ext uri="{FF2B5EF4-FFF2-40B4-BE49-F238E27FC236}">
                <a16:creationId xmlns:a16="http://schemas.microsoft.com/office/drawing/2014/main" id="{14DAA83A-8213-3C78-43C1-D317F3A574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85546F-F86C-CF00-716C-CE14528DA636}"/>
              </a:ext>
            </a:extLst>
          </p:cNvPr>
          <p:cNvSpPr>
            <a:spLocks noGrp="1"/>
          </p:cNvSpPr>
          <p:nvPr>
            <p:ph type="sldNum" sz="quarter" idx="12"/>
          </p:nvPr>
        </p:nvSpPr>
        <p:spPr/>
        <p:txBody>
          <a:bodyPr/>
          <a:lstStyle/>
          <a:p>
            <a:fld id="{A1B6D94D-A09D-46D0-8159-9F8D3BD6B1DB}" type="slidenum">
              <a:rPr lang="en-US" smtClean="0"/>
              <a:t>‹#›</a:t>
            </a:fld>
            <a:endParaRPr lang="en-US"/>
          </a:p>
        </p:txBody>
      </p:sp>
    </p:spTree>
    <p:extLst>
      <p:ext uri="{BB962C8B-B14F-4D97-AF65-F5344CB8AC3E}">
        <p14:creationId xmlns:p14="http://schemas.microsoft.com/office/powerpoint/2010/main" val="188659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896F8-4886-D337-2795-5AF56381A8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C4A6F0-2620-FB51-BA67-DA7A60C2A7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78543-F498-2EA4-A9B1-AB07512F33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C29BEF-C760-45E6-A21D-42DF249803F9}" type="datetimeFigureOut">
              <a:rPr lang="en-US" smtClean="0"/>
              <a:t>3/22/2024</a:t>
            </a:fld>
            <a:endParaRPr lang="en-US"/>
          </a:p>
        </p:txBody>
      </p:sp>
      <p:sp>
        <p:nvSpPr>
          <p:cNvPr id="5" name="Footer Placeholder 4">
            <a:extLst>
              <a:ext uri="{FF2B5EF4-FFF2-40B4-BE49-F238E27FC236}">
                <a16:creationId xmlns:a16="http://schemas.microsoft.com/office/drawing/2014/main" id="{1601FE57-DC6F-35EE-0608-2089379B82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49575F8-0BD0-D8D2-CB36-E46EA4AE76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B6D94D-A09D-46D0-8159-9F8D3BD6B1DB}" type="slidenum">
              <a:rPr lang="en-US" smtClean="0"/>
              <a:t>‹#›</a:t>
            </a:fld>
            <a:endParaRPr lang="en-US"/>
          </a:p>
        </p:txBody>
      </p:sp>
    </p:spTree>
    <p:extLst>
      <p:ext uri="{BB962C8B-B14F-4D97-AF65-F5344CB8AC3E}">
        <p14:creationId xmlns:p14="http://schemas.microsoft.com/office/powerpoint/2010/main" val="2730247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F9B0C8D-77D3-B3A1-C133-705E60C742C0}"/>
              </a:ext>
            </a:extLst>
          </p:cNvPr>
          <p:cNvPicPr>
            <a:picLocks noChangeAspect="1"/>
          </p:cNvPicPr>
          <p:nvPr/>
        </p:nvPicPr>
        <p:blipFill rotWithShape="1">
          <a:blip r:embed="rId2"/>
          <a:srcRect l="5884" r="-1" b="-1"/>
          <a:stretch/>
        </p:blipFill>
        <p:spPr>
          <a:xfrm>
            <a:off x="2522358" y="10"/>
            <a:ext cx="9669642" cy="6857990"/>
          </a:xfrm>
          <a:prstGeom prst="rect">
            <a:avLst/>
          </a:prstGeom>
        </p:spPr>
      </p:pic>
      <p:sp>
        <p:nvSpPr>
          <p:cNvPr id="18" name="Rectangle 17">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EFDEEE-0809-6367-BEEB-DD0856F03D7F}"/>
              </a:ext>
            </a:extLst>
          </p:cNvPr>
          <p:cNvSpPr>
            <a:spLocks noGrp="1"/>
          </p:cNvSpPr>
          <p:nvPr>
            <p:ph type="title"/>
          </p:nvPr>
        </p:nvSpPr>
        <p:spPr>
          <a:xfrm>
            <a:off x="952228" y="743447"/>
            <a:ext cx="3973385" cy="3692028"/>
          </a:xfrm>
          <a:noFill/>
        </p:spPr>
        <p:txBody>
          <a:bodyPr vert="horz" lIns="91440" tIns="45720" rIns="91440" bIns="45720" rtlCol="0" anchor="b">
            <a:normAutofit/>
          </a:bodyPr>
          <a:lstStyle/>
          <a:p>
            <a:r>
              <a:rPr lang="en-US" sz="5200"/>
              <a:t>Perfecting Amendments</a:t>
            </a:r>
          </a:p>
        </p:txBody>
      </p:sp>
      <p:sp>
        <p:nvSpPr>
          <p:cNvPr id="3" name="Text Placeholder 2">
            <a:extLst>
              <a:ext uri="{FF2B5EF4-FFF2-40B4-BE49-F238E27FC236}">
                <a16:creationId xmlns:a16="http://schemas.microsoft.com/office/drawing/2014/main" id="{709B5150-F6B5-723B-7F56-24FEF1F2D2B0}"/>
              </a:ext>
            </a:extLst>
          </p:cNvPr>
          <p:cNvSpPr>
            <a:spLocks noGrp="1"/>
          </p:cNvSpPr>
          <p:nvPr>
            <p:ph type="body" idx="1"/>
          </p:nvPr>
        </p:nvSpPr>
        <p:spPr>
          <a:xfrm>
            <a:off x="952229" y="4629234"/>
            <a:ext cx="3973386" cy="1485319"/>
          </a:xfrm>
          <a:noFill/>
        </p:spPr>
        <p:txBody>
          <a:bodyPr vert="horz" lIns="91440" tIns="45720" rIns="91440" bIns="45720" rtlCol="0">
            <a:normAutofit/>
          </a:bodyPr>
          <a:lstStyle/>
          <a:p>
            <a:endParaRPr lang="en-US">
              <a:solidFill>
                <a:schemeClr val="tx1"/>
              </a:solidFill>
            </a:endParaRPr>
          </a:p>
        </p:txBody>
      </p:sp>
    </p:spTree>
    <p:extLst>
      <p:ext uri="{BB962C8B-B14F-4D97-AF65-F5344CB8AC3E}">
        <p14:creationId xmlns:p14="http://schemas.microsoft.com/office/powerpoint/2010/main" val="1426314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1487730374"/>
              </p:ext>
            </p:extLst>
          </p:nvPr>
        </p:nvGraphicFramePr>
        <p:xfrm>
          <a:off x="250723" y="225826"/>
          <a:ext cx="11474245" cy="6187250"/>
        </p:xfrm>
        <a:graphic>
          <a:graphicData uri="http://schemas.openxmlformats.org/drawingml/2006/table">
            <a:tbl>
              <a:tblPr firstRow="1" firstCol="1" bandRow="1">
                <a:tableStyleId>{5C22544A-7EE6-4342-B048-85BDC9FD1C3A}</a:tableStyleId>
              </a:tblPr>
              <a:tblGrid>
                <a:gridCol w="6666271">
                  <a:extLst>
                    <a:ext uri="{9D8B030D-6E8A-4147-A177-3AD203B41FA5}">
                      <a16:colId xmlns:a16="http://schemas.microsoft.com/office/drawing/2014/main" val="2308223286"/>
                    </a:ext>
                  </a:extLst>
                </a:gridCol>
                <a:gridCol w="4807974">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I.A.1, 2, 4 </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I.A.1, 2, 4</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457200" marR="0" indent="-457200">
                        <a:lnSpc>
                          <a:spcPct val="107000"/>
                        </a:lnSpc>
                        <a:spcBef>
                          <a:spcPts val="0"/>
                        </a:spcBef>
                        <a:spcAft>
                          <a:spcPts val="0"/>
                        </a:spcAft>
                        <a:buAutoNum type="alphaUcPeriod"/>
                      </a:pPr>
                      <a:r>
                        <a:rPr lang="en-US" sz="2100" b="0" kern="100" dirty="0">
                          <a:solidFill>
                            <a:schemeClr val="tx1"/>
                          </a:solidFill>
                          <a:effectLst/>
                        </a:rPr>
                        <a:t>Membership </a:t>
                      </a:r>
                    </a:p>
                    <a:p>
                      <a:pPr marL="457200" marR="0" indent="-457200">
                        <a:lnSpc>
                          <a:spcPct val="107000"/>
                        </a:lnSpc>
                        <a:spcBef>
                          <a:spcPts val="0"/>
                        </a:spcBef>
                        <a:spcAft>
                          <a:spcPts val="0"/>
                        </a:spcAft>
                        <a:buAutoNum type="arabicPeriod"/>
                      </a:pPr>
                      <a:r>
                        <a:rPr lang="en-US" sz="2100" b="0" kern="100" dirty="0">
                          <a:solidFill>
                            <a:schemeClr val="tx1"/>
                          </a:solidFill>
                          <a:effectLst/>
                        </a:rPr>
                        <a:t>all faculty in a tenure-eligible or tenured position </a:t>
                      </a:r>
                      <a:r>
                        <a:rPr lang="en-US" sz="2100" b="0" kern="100" dirty="0">
                          <a:solidFill>
                            <a:srgbClr val="C00000"/>
                          </a:solidFill>
                          <a:effectLst/>
                        </a:rPr>
                        <a:t>who are at least 50% FTE </a:t>
                      </a:r>
                    </a:p>
                    <a:p>
                      <a:pPr marL="457200" marR="0" indent="-457200">
                        <a:lnSpc>
                          <a:spcPct val="107000"/>
                        </a:lnSpc>
                        <a:spcBef>
                          <a:spcPts val="0"/>
                        </a:spcBef>
                        <a:spcAft>
                          <a:spcPts val="0"/>
                        </a:spcAft>
                        <a:buAutoNum type="arabicPeriod"/>
                      </a:pPr>
                      <a:r>
                        <a:rPr lang="en-US" sz="2100" b="0" kern="100" dirty="0">
                          <a:solidFill>
                            <a:schemeClr val="tx1"/>
                          </a:solidFill>
                          <a:effectLst/>
                        </a:rPr>
                        <a:t>all academic professionals with </a:t>
                      </a:r>
                      <a:r>
                        <a:rPr lang="en-US" sz="2100" b="0" strike="sngStrike" kern="100" dirty="0">
                          <a:solidFill>
                            <a:schemeClr val="tx1"/>
                          </a:solidFill>
                          <a:effectLst/>
                        </a:rPr>
                        <a:t>full-time</a:t>
                      </a:r>
                      <a:r>
                        <a:rPr lang="en-US" sz="2100" b="0" kern="100" dirty="0">
                          <a:solidFill>
                            <a:schemeClr val="tx1"/>
                          </a:solidFill>
                          <a:effectLst/>
                        </a:rPr>
                        <a:t> multi-year, probationary, or continuing appointment positions </a:t>
                      </a:r>
                      <a:r>
                        <a:rPr lang="en-US" sz="2100" b="0" kern="100" dirty="0">
                          <a:solidFill>
                            <a:srgbClr val="C00000"/>
                          </a:solidFill>
                          <a:effectLst/>
                        </a:rPr>
                        <a:t>who are at least 50% FTE </a:t>
                      </a:r>
                      <a:endParaRPr lang="en-US" sz="2100" b="0" kern="100" dirty="0">
                        <a:solidFill>
                          <a:schemeClr val="tx1"/>
                        </a:solidFill>
                        <a:effectLst/>
                      </a:endParaRPr>
                    </a:p>
                    <a:p>
                      <a:pPr marL="457200" marR="0" indent="-457200">
                        <a:lnSpc>
                          <a:spcPct val="107000"/>
                        </a:lnSpc>
                        <a:spcBef>
                          <a:spcPts val="0"/>
                        </a:spcBef>
                        <a:spcAft>
                          <a:spcPts val="0"/>
                        </a:spcAft>
                        <a:buAutoNum type="arabicPeriod"/>
                      </a:pPr>
                      <a:r>
                        <a:rPr lang="en-US" sz="2100" b="0" kern="100" dirty="0">
                          <a:solidFill>
                            <a:schemeClr val="tx1"/>
                          </a:solidFill>
                          <a:effectLst/>
                        </a:rPr>
                        <a:t>the president of the university and the provost of the university </a:t>
                      </a:r>
                    </a:p>
                    <a:p>
                      <a:pPr marL="457200" marR="0" indent="-457200">
                        <a:lnSpc>
                          <a:spcPct val="107000"/>
                        </a:lnSpc>
                        <a:spcBef>
                          <a:spcPts val="0"/>
                        </a:spcBef>
                        <a:spcAft>
                          <a:spcPts val="0"/>
                        </a:spcAft>
                        <a:buAutoNum type="arabicPeriod"/>
                      </a:pPr>
                      <a:r>
                        <a:rPr lang="en-US" sz="2100" b="0" kern="100" dirty="0">
                          <a:solidFill>
                            <a:schemeClr val="tx1"/>
                          </a:solidFill>
                          <a:effectLst/>
                        </a:rPr>
                        <a:t>all</a:t>
                      </a:r>
                      <a:r>
                        <a:rPr lang="en-US" sz="2100" b="0" kern="100" dirty="0">
                          <a:solidFill>
                            <a:schemeClr val="tx1"/>
                          </a:solidFill>
                          <a:effectLst/>
                          <a:highlight>
                            <a:srgbClr val="C0C0C0"/>
                          </a:highlight>
                        </a:rPr>
                        <a:t> </a:t>
                      </a:r>
                      <a:r>
                        <a:rPr lang="en-US" sz="2100" b="0" strike="sngStrike" kern="100" dirty="0">
                          <a:solidFill>
                            <a:schemeClr val="tx1"/>
                          </a:solidFill>
                          <a:effectLst/>
                          <a:highlight>
                            <a:srgbClr val="C0C0C0"/>
                          </a:highlight>
                        </a:rPr>
                        <a:t>full-time </a:t>
                      </a:r>
                      <a:r>
                        <a:rPr lang="en-US" sz="2100" b="0" kern="100" dirty="0">
                          <a:solidFill>
                            <a:schemeClr val="tx1"/>
                          </a:solidFill>
                          <a:effectLst/>
                        </a:rPr>
                        <a:t>faculty with fixed appointments (i.e., instructors, </a:t>
                      </a:r>
                      <a:r>
                        <a:rPr lang="en-US" sz="2100" b="0" strike="sngStrike" kern="100" dirty="0">
                          <a:solidFill>
                            <a:schemeClr val="tx1"/>
                          </a:solidFill>
                          <a:effectLst/>
                          <a:highlight>
                            <a:srgbClr val="C0C0C0"/>
                          </a:highlight>
                        </a:rPr>
                        <a:t>lecturers, senior lecturers, principal lecturers</a:t>
                      </a:r>
                      <a:r>
                        <a:rPr lang="en-US" sz="2100" b="0" kern="100" dirty="0">
                          <a:solidFill>
                            <a:schemeClr val="tx1"/>
                          </a:solidFill>
                          <a:effectLst/>
                          <a:highlight>
                            <a:srgbClr val="C0C0C0"/>
                          </a:highlight>
                        </a:rPr>
                        <a:t>,</a:t>
                      </a:r>
                      <a:r>
                        <a:rPr lang="en-US" sz="2100" b="0" kern="100" dirty="0">
                          <a:solidFill>
                            <a:schemeClr val="tx1"/>
                          </a:solidFill>
                          <a:effectLst/>
                        </a:rPr>
                        <a:t> </a:t>
                      </a:r>
                      <a:r>
                        <a:rPr lang="en-US" sz="2100" b="0" kern="100" dirty="0">
                          <a:solidFill>
                            <a:srgbClr val="C00000"/>
                          </a:solidFill>
                          <a:effectLst/>
                        </a:rPr>
                        <a:t>teaching professors,</a:t>
                      </a:r>
                      <a:r>
                        <a:rPr lang="en-US" sz="2100" b="0" kern="100" dirty="0">
                          <a:solidFill>
                            <a:schemeClr val="tx1"/>
                          </a:solidFill>
                          <a:effectLst/>
                        </a:rPr>
                        <a:t> clinical faculty, research faculty, and professors of practice) </a:t>
                      </a:r>
                      <a:r>
                        <a:rPr lang="en-US" sz="2100" b="0" kern="100" dirty="0">
                          <a:solidFill>
                            <a:srgbClr val="C00000"/>
                          </a:solidFill>
                          <a:effectLst/>
                        </a:rPr>
                        <a:t>who are at least 50% FTE </a:t>
                      </a:r>
                      <a:endParaRPr lang="en-US" sz="2100" b="0" kern="100" dirty="0">
                        <a:solidFill>
                          <a:schemeClr val="tx1"/>
                        </a:solidFill>
                        <a:effectLst/>
                      </a:endParaRPr>
                    </a:p>
                    <a:p>
                      <a:pPr marL="457200" marR="0" indent="-457200">
                        <a:lnSpc>
                          <a:spcPct val="107000"/>
                        </a:lnSpc>
                        <a:spcBef>
                          <a:spcPts val="0"/>
                        </a:spcBef>
                        <a:spcAft>
                          <a:spcPts val="0"/>
                        </a:spcAft>
                        <a:buAutoNum type="arabicPeriod"/>
                      </a:pPr>
                      <a:r>
                        <a:rPr lang="en-US" sz="2100" b="0" kern="100" dirty="0">
                          <a:solidFill>
                            <a:schemeClr val="tx1"/>
                          </a:solidFill>
                          <a:effectLst/>
                        </a:rPr>
                        <a:t>members of the Emeritus College 6. the membership of the Academic Assembly may be changed through amendment of this constitution</a:t>
                      </a:r>
                      <a:r>
                        <a:rPr lang="en-US" sz="2100" kern="100" dirty="0">
                          <a:solidFill>
                            <a:schemeClr val="tx1"/>
                          </a:solidFill>
                          <a:effectLst/>
                        </a:rPr>
                        <a:t>. </a:t>
                      </a:r>
                      <a:endParaRPr lang="en-US" sz="2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457200" marR="0" indent="-457200">
                        <a:lnSpc>
                          <a:spcPct val="107000"/>
                        </a:lnSpc>
                        <a:spcBef>
                          <a:spcPts val="0"/>
                        </a:spcBef>
                        <a:spcAft>
                          <a:spcPts val="0"/>
                        </a:spcAft>
                        <a:buAutoNum type="arabicPeriod"/>
                      </a:pPr>
                      <a:r>
                        <a:rPr lang="en-US" sz="2200" b="0" kern="100" dirty="0">
                          <a:solidFill>
                            <a:schemeClr val="tx1"/>
                          </a:solidFill>
                          <a:effectLst/>
                        </a:rPr>
                        <a:t>all faculty in a tenure-eligible or tenured position who are at least 50% FTE </a:t>
                      </a:r>
                    </a:p>
                    <a:p>
                      <a:pPr marL="457200" marR="0" lvl="0" indent="-457200" algn="l" defTabSz="914400" rtl="0" eaLnBrk="1" fontAlgn="auto" latinLnBrk="0" hangingPunct="1">
                        <a:lnSpc>
                          <a:spcPct val="107000"/>
                        </a:lnSpc>
                        <a:spcBef>
                          <a:spcPts val="0"/>
                        </a:spcBef>
                        <a:spcAft>
                          <a:spcPts val="0"/>
                        </a:spcAft>
                        <a:buClrTx/>
                        <a:buSzTx/>
                        <a:buFontTx/>
                        <a:buAutoNum type="arabicPeriod"/>
                        <a:tabLst/>
                        <a:defRPr/>
                      </a:pPr>
                      <a:r>
                        <a:rPr lang="en-US" sz="2200" b="0" kern="100" dirty="0">
                          <a:solidFill>
                            <a:schemeClr val="tx1"/>
                          </a:solidFill>
                          <a:effectLst/>
                        </a:rPr>
                        <a:t>all academic professionals with multi-year, probationary, or continuing appointment positions who are at least 50% FTE </a:t>
                      </a:r>
                    </a:p>
                    <a:p>
                      <a:pPr marL="457200" marR="0" lvl="0" indent="-457200" algn="l" defTabSz="914400" rtl="0" eaLnBrk="1" fontAlgn="auto" latinLnBrk="0" hangingPunct="1">
                        <a:lnSpc>
                          <a:spcPct val="107000"/>
                        </a:lnSpc>
                        <a:spcBef>
                          <a:spcPts val="0"/>
                        </a:spcBef>
                        <a:spcAft>
                          <a:spcPts val="0"/>
                        </a:spcAft>
                        <a:buClrTx/>
                        <a:buSzTx/>
                        <a:buFontTx/>
                        <a:buNone/>
                        <a:tabLst/>
                        <a:defRPr/>
                      </a:pPr>
                      <a:r>
                        <a:rPr lang="en-US" sz="2200" b="0" kern="100" dirty="0">
                          <a:solidFill>
                            <a:schemeClr val="tx1"/>
                          </a:solidFill>
                          <a:effectLst/>
                        </a:rPr>
                        <a:t>4.   all faculty with fixed appointments (i.e., instructors, teaching professors, clinical faculty, research faculty, and professors of practice) who are at least 50% FTE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00" dirty="0">
                          <a:solidFill>
                            <a:schemeClr val="tx1"/>
                          </a:solidFill>
                          <a:effectLst/>
                        </a:rPr>
                        <a:t> </a:t>
                      </a:r>
                    </a:p>
                    <a:p>
                      <a:pPr marL="457200" marR="0" indent="-457200">
                        <a:lnSpc>
                          <a:spcPct val="107000"/>
                        </a:lnSpc>
                        <a:spcBef>
                          <a:spcPts val="0"/>
                        </a:spcBef>
                        <a:spcAft>
                          <a:spcPts val="0"/>
                        </a:spcAft>
                        <a:buAutoNum type="arabicPeriod"/>
                      </a:pPr>
                      <a:endParaRPr lang="en-US" sz="2400" b="0" kern="100" dirty="0">
                        <a:solidFill>
                          <a:schemeClr val="tx1"/>
                        </a:solidFill>
                        <a:effectLst/>
                      </a:endParaRPr>
                    </a:p>
                    <a:p>
                      <a:pPr marL="457200" marR="0" indent="-457200">
                        <a:lnSpc>
                          <a:spcPct val="107000"/>
                        </a:lnSpc>
                        <a:spcBef>
                          <a:spcPts val="0"/>
                        </a:spcBef>
                        <a:spcAft>
                          <a:spcPts val="0"/>
                        </a:spcAft>
                        <a:buAutoNum type="arabicPeriod"/>
                      </a:pPr>
                      <a:endParaRPr lang="en-US" sz="2400" b="0" kern="100" dirty="0">
                        <a:solidFill>
                          <a:schemeClr val="tx1"/>
                        </a:solidFill>
                        <a:effectLst/>
                      </a:endParaRPr>
                    </a:p>
                    <a:p>
                      <a:pPr marL="457200" marR="0" indent="-457200">
                        <a:lnSpc>
                          <a:spcPct val="107000"/>
                        </a:lnSpc>
                        <a:spcBef>
                          <a:spcPts val="0"/>
                        </a:spcBef>
                        <a:spcAft>
                          <a:spcPts val="0"/>
                        </a:spcAft>
                        <a:buAutoNum type="arabicPeriod"/>
                      </a:pPr>
                      <a:endParaRPr lang="en-US" sz="2400" b="0" kern="100" dirty="0">
                        <a:solidFill>
                          <a:srgbClr val="C00000"/>
                        </a:solidFill>
                        <a:effectLst/>
                      </a:endParaRP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406920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4064276576"/>
              </p:ext>
            </p:extLst>
          </p:nvPr>
        </p:nvGraphicFramePr>
        <p:xfrm>
          <a:off x="250723" y="225826"/>
          <a:ext cx="11474245" cy="4878896"/>
        </p:xfrm>
        <a:graphic>
          <a:graphicData uri="http://schemas.openxmlformats.org/drawingml/2006/table">
            <a:tbl>
              <a:tblPr firstRow="1" firstCol="1" bandRow="1">
                <a:tableStyleId>{5C22544A-7EE6-4342-B048-85BDC9FD1C3A}</a:tableStyleId>
              </a:tblPr>
              <a:tblGrid>
                <a:gridCol w="6666271">
                  <a:extLst>
                    <a:ext uri="{9D8B030D-6E8A-4147-A177-3AD203B41FA5}">
                      <a16:colId xmlns:a16="http://schemas.microsoft.com/office/drawing/2014/main" val="2308223286"/>
                    </a:ext>
                  </a:extLst>
                </a:gridCol>
                <a:gridCol w="4807974">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II.A.2.d</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II.A.2.d</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457200" marR="0" indent="-457200">
                        <a:lnSpc>
                          <a:spcPct val="107000"/>
                        </a:lnSpc>
                        <a:spcBef>
                          <a:spcPts val="0"/>
                        </a:spcBef>
                        <a:spcAft>
                          <a:spcPts val="0"/>
                        </a:spcAft>
                        <a:buAutoNum type="alphaUcPeriod"/>
                      </a:pPr>
                      <a:r>
                        <a:rPr lang="en-US" sz="2800" b="0" kern="100" dirty="0">
                          <a:solidFill>
                            <a:schemeClr val="tx1"/>
                          </a:solidFill>
                          <a:effectLst/>
                        </a:rPr>
                        <a:t>Ex officio voting members: </a:t>
                      </a:r>
                    </a:p>
                    <a:p>
                      <a:pPr marL="855663" marR="0" indent="-457200">
                        <a:lnSpc>
                          <a:spcPct val="107000"/>
                        </a:lnSpc>
                        <a:spcBef>
                          <a:spcPts val="0"/>
                        </a:spcBef>
                        <a:spcAft>
                          <a:spcPts val="0"/>
                        </a:spcAft>
                        <a:buAutoNum type="alphaLcPeriod"/>
                      </a:pPr>
                      <a:r>
                        <a:rPr lang="en-US" sz="2800" b="0" kern="100" dirty="0">
                          <a:solidFill>
                            <a:schemeClr val="tx1"/>
                          </a:solidFill>
                          <a:effectLst/>
                        </a:rPr>
                        <a:t>the members of the UAC </a:t>
                      </a:r>
                    </a:p>
                    <a:p>
                      <a:pPr marL="855663" marR="0" indent="-457200">
                        <a:lnSpc>
                          <a:spcPct val="107000"/>
                        </a:lnSpc>
                        <a:spcBef>
                          <a:spcPts val="0"/>
                        </a:spcBef>
                        <a:spcAft>
                          <a:spcPts val="0"/>
                        </a:spcAft>
                        <a:buAutoNum type="alphaLcPeriod"/>
                      </a:pPr>
                      <a:r>
                        <a:rPr lang="en-US" sz="2800" b="0" kern="100" dirty="0">
                          <a:solidFill>
                            <a:schemeClr val="tx1"/>
                          </a:solidFill>
                          <a:effectLst/>
                        </a:rPr>
                        <a:t>the secretary of the Academic Assembly </a:t>
                      </a:r>
                    </a:p>
                    <a:p>
                      <a:pPr marL="855663" marR="0" indent="-457200">
                        <a:lnSpc>
                          <a:spcPct val="107000"/>
                        </a:lnSpc>
                        <a:spcBef>
                          <a:spcPts val="0"/>
                        </a:spcBef>
                        <a:spcAft>
                          <a:spcPts val="0"/>
                        </a:spcAft>
                        <a:buAutoNum type="alphaLcPeriod"/>
                      </a:pPr>
                      <a:r>
                        <a:rPr lang="en-US" sz="2800" b="0" kern="100" dirty="0">
                          <a:solidFill>
                            <a:schemeClr val="tx1"/>
                          </a:solidFill>
                          <a:effectLst/>
                        </a:rPr>
                        <a:t>the parliamentarian of the University Senate, consistent with Robert’s Rules of Order regarding voting by the parliamentarian. </a:t>
                      </a:r>
                    </a:p>
                    <a:p>
                      <a:pPr marL="855663" marR="0" indent="-457200">
                        <a:lnSpc>
                          <a:spcPct val="107000"/>
                        </a:lnSpc>
                        <a:spcBef>
                          <a:spcPts val="0"/>
                        </a:spcBef>
                        <a:spcAft>
                          <a:spcPts val="0"/>
                        </a:spcAft>
                        <a:buAutoNum type="alphaLcPeriod"/>
                      </a:pPr>
                      <a:r>
                        <a:rPr lang="en-US" sz="2800" b="0" strike="sngStrike" kern="100" dirty="0">
                          <a:solidFill>
                            <a:schemeClr val="tx1"/>
                          </a:solidFill>
                          <a:effectLst/>
                          <a:highlight>
                            <a:srgbClr val="C0C0C0"/>
                          </a:highlight>
                        </a:rPr>
                        <a:t>The chairs of the Senate standing committees </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indent="0">
                        <a:lnSpc>
                          <a:spcPct val="107000"/>
                        </a:lnSpc>
                        <a:spcBef>
                          <a:spcPts val="0"/>
                        </a:spcBef>
                        <a:spcAft>
                          <a:spcPts val="0"/>
                        </a:spcAft>
                        <a:buNone/>
                      </a:pPr>
                      <a:r>
                        <a:rPr lang="en-US" sz="2800" b="0" kern="100" dirty="0">
                          <a:solidFill>
                            <a:schemeClr val="tx1"/>
                          </a:solidFill>
                          <a:effectLst/>
                        </a:rPr>
                        <a:t>Omitted</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00" dirty="0">
                          <a:solidFill>
                            <a:schemeClr val="tx1"/>
                          </a:solidFill>
                          <a:effectLst/>
                        </a:rPr>
                        <a:t> </a:t>
                      </a:r>
                    </a:p>
                    <a:p>
                      <a:pPr marL="457200" marR="0" indent="-457200">
                        <a:lnSpc>
                          <a:spcPct val="107000"/>
                        </a:lnSpc>
                        <a:spcBef>
                          <a:spcPts val="0"/>
                        </a:spcBef>
                        <a:spcAft>
                          <a:spcPts val="0"/>
                        </a:spcAft>
                        <a:buAutoNum type="arabicPeriod"/>
                      </a:pPr>
                      <a:endParaRPr lang="en-US" sz="2400" b="0" kern="100" dirty="0">
                        <a:solidFill>
                          <a:schemeClr val="tx1"/>
                        </a:solidFill>
                        <a:effectLst/>
                      </a:endParaRPr>
                    </a:p>
                    <a:p>
                      <a:pPr marL="457200" marR="0" indent="-457200">
                        <a:lnSpc>
                          <a:spcPct val="107000"/>
                        </a:lnSpc>
                        <a:spcBef>
                          <a:spcPts val="0"/>
                        </a:spcBef>
                        <a:spcAft>
                          <a:spcPts val="0"/>
                        </a:spcAft>
                        <a:buAutoNum type="arabicPeriod"/>
                      </a:pPr>
                      <a:endParaRPr lang="en-US" sz="2400" b="0" kern="100" dirty="0">
                        <a:solidFill>
                          <a:schemeClr val="tx1"/>
                        </a:solidFill>
                        <a:effectLst/>
                      </a:endParaRPr>
                    </a:p>
                    <a:p>
                      <a:pPr marL="457200" marR="0" indent="-457200">
                        <a:lnSpc>
                          <a:spcPct val="107000"/>
                        </a:lnSpc>
                        <a:spcBef>
                          <a:spcPts val="0"/>
                        </a:spcBef>
                        <a:spcAft>
                          <a:spcPts val="0"/>
                        </a:spcAft>
                        <a:buAutoNum type="arabicPeriod"/>
                      </a:pPr>
                      <a:endParaRPr lang="en-US" sz="2400" b="0" kern="100" dirty="0">
                        <a:solidFill>
                          <a:srgbClr val="C00000"/>
                        </a:solidFill>
                        <a:effectLst/>
                      </a:endParaRP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116342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3257614465"/>
              </p:ext>
            </p:extLst>
          </p:nvPr>
        </p:nvGraphicFramePr>
        <p:xfrm>
          <a:off x="250723" y="225826"/>
          <a:ext cx="11474245" cy="6512814"/>
        </p:xfrm>
        <a:graphic>
          <a:graphicData uri="http://schemas.openxmlformats.org/drawingml/2006/table">
            <a:tbl>
              <a:tblPr firstRow="1" firstCol="1" bandRow="1">
                <a:tableStyleId>{5C22544A-7EE6-4342-B048-85BDC9FD1C3A}</a:tableStyleId>
              </a:tblPr>
              <a:tblGrid>
                <a:gridCol w="5825612">
                  <a:extLst>
                    <a:ext uri="{9D8B030D-6E8A-4147-A177-3AD203B41FA5}">
                      <a16:colId xmlns:a16="http://schemas.microsoft.com/office/drawing/2014/main" val="2308223286"/>
                    </a:ext>
                  </a:extLst>
                </a:gridCol>
                <a:gridCol w="5648633">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II.B.1.b</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II.B.1.b</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0" marR="0" indent="0">
                        <a:lnSpc>
                          <a:spcPct val="107000"/>
                        </a:lnSpc>
                        <a:spcBef>
                          <a:spcPts val="0"/>
                        </a:spcBef>
                        <a:spcAft>
                          <a:spcPts val="0"/>
                        </a:spcAft>
                        <a:buNone/>
                      </a:pPr>
                      <a:r>
                        <a:rPr lang="en-US" sz="2800" b="0" kern="100" dirty="0">
                          <a:solidFill>
                            <a:schemeClr val="tx1"/>
                          </a:solidFill>
                          <a:effectLst/>
                        </a:rPr>
                        <a:t>The </a:t>
                      </a:r>
                      <a:r>
                        <a:rPr lang="en-US" sz="2800" b="0" kern="100" dirty="0">
                          <a:solidFill>
                            <a:srgbClr val="C00000"/>
                          </a:solidFill>
                          <a:effectLst/>
                        </a:rPr>
                        <a:t>Senate president, the past Senate president, and the four campus presidents </a:t>
                      </a:r>
                      <a:r>
                        <a:rPr lang="en-US" sz="2800" b="0" strike="sngStrike" kern="100" dirty="0">
                          <a:solidFill>
                            <a:schemeClr val="tx1"/>
                          </a:solidFill>
                          <a:effectLst/>
                          <a:highlight>
                            <a:srgbClr val="C0C0C0"/>
                          </a:highlight>
                        </a:rPr>
                        <a:t>members of the UAC </a:t>
                      </a:r>
                      <a:r>
                        <a:rPr lang="en-US" sz="2800" b="0" kern="100" dirty="0">
                          <a:solidFill>
                            <a:schemeClr val="tx1"/>
                          </a:solidFill>
                          <a:effectLst/>
                        </a:rPr>
                        <a:t>shall serve as representatives to the Arizona Faculties Council and adopt policies and procedures as may be needed for ASU’s participation in the Faculties Council. </a:t>
                      </a:r>
                      <a:r>
                        <a:rPr lang="en-US" sz="2800" b="0" kern="100" dirty="0">
                          <a:solidFill>
                            <a:srgbClr val="C00000"/>
                          </a:solidFill>
                          <a:effectLst/>
                        </a:rPr>
                        <a:t>When appropriate</a:t>
                      </a:r>
                      <a:r>
                        <a:rPr lang="en-US" sz="2800" b="0" kern="100" dirty="0">
                          <a:solidFill>
                            <a:schemeClr val="tx1"/>
                          </a:solidFill>
                          <a:effectLst/>
                        </a:rPr>
                        <a:t>, </a:t>
                      </a:r>
                      <a:r>
                        <a:rPr lang="en-US" sz="2800" b="0" kern="100" dirty="0">
                          <a:solidFill>
                            <a:srgbClr val="C00000"/>
                          </a:solidFill>
                          <a:effectLst/>
                        </a:rPr>
                        <a:t>t</a:t>
                      </a:r>
                      <a:r>
                        <a:rPr lang="en-US" sz="2800" b="0" kern="100" dirty="0">
                          <a:solidFill>
                            <a:schemeClr val="tx1"/>
                          </a:solidFill>
                          <a:effectLst/>
                        </a:rPr>
                        <a:t>he UAC shall designate</a:t>
                      </a:r>
                      <a:r>
                        <a:rPr lang="en-US" sz="2800" b="0" strike="sngStrike" kern="100" dirty="0">
                          <a:solidFill>
                            <a:schemeClr val="tx1"/>
                          </a:solidFill>
                          <a:effectLst/>
                          <a:highlight>
                            <a:srgbClr val="C0C0C0"/>
                          </a:highlight>
                        </a:rPr>
                        <a:t>, when appropriate</a:t>
                      </a:r>
                      <a:r>
                        <a:rPr lang="en-US" sz="2800" b="0" strike="noStrike" kern="100" dirty="0">
                          <a:solidFill>
                            <a:schemeClr val="tx1"/>
                          </a:solidFill>
                          <a:effectLst/>
                          <a:highlight>
                            <a:srgbClr val="C0C0C0"/>
                          </a:highlight>
                        </a:rPr>
                        <a:t>,  </a:t>
                      </a:r>
                      <a:r>
                        <a:rPr lang="en-US" sz="2800" b="0" strike="noStrike" kern="100" dirty="0">
                          <a:solidFill>
                            <a:srgbClr val="C00000"/>
                          </a:solidFill>
                          <a:effectLst/>
                        </a:rPr>
                        <a:t>one of its members as </a:t>
                      </a:r>
                      <a:r>
                        <a:rPr lang="en-US" sz="2800" b="0" kern="100" dirty="0">
                          <a:solidFill>
                            <a:schemeClr val="tx1"/>
                          </a:solidFill>
                          <a:effectLst/>
                        </a:rPr>
                        <a:t>the chair for </a:t>
                      </a:r>
                      <a:r>
                        <a:rPr lang="en-US" sz="2800" b="0" kern="100" dirty="0">
                          <a:solidFill>
                            <a:srgbClr val="C00000"/>
                          </a:solidFill>
                          <a:effectLst/>
                        </a:rPr>
                        <a:t>that organization </a:t>
                      </a:r>
                      <a:r>
                        <a:rPr lang="en-US" sz="2800" b="0" strike="sngStrike" kern="100" dirty="0">
                          <a:solidFill>
                            <a:schemeClr val="tx1"/>
                          </a:solidFill>
                          <a:effectLst/>
                          <a:highlight>
                            <a:srgbClr val="C0C0C0"/>
                          </a:highlight>
                        </a:rPr>
                        <a:t>the Arizona Faculties Council</a:t>
                      </a:r>
                      <a:r>
                        <a:rPr lang="en-US" sz="2800" b="0" kern="100" dirty="0">
                          <a:solidFill>
                            <a:schemeClr val="tx1"/>
                          </a:solidFill>
                          <a:effectLst/>
                          <a:highlight>
                            <a:srgbClr val="C0C0C0"/>
                          </a:highlight>
                        </a:rPr>
                        <a:t>.</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indent="0">
                        <a:lnSpc>
                          <a:spcPct val="107000"/>
                        </a:lnSpc>
                        <a:spcBef>
                          <a:spcPts val="0"/>
                        </a:spcBef>
                        <a:spcAft>
                          <a:spcPts val="0"/>
                        </a:spcAft>
                        <a:buNone/>
                      </a:pPr>
                      <a:r>
                        <a:rPr lang="en-US" sz="2800" b="0" kern="100" dirty="0">
                          <a:solidFill>
                            <a:schemeClr val="tx1"/>
                          </a:solidFill>
                          <a:effectLst/>
                        </a:rPr>
                        <a:t>The Senate president, the past Senate president, and the four campus presidents shall serve as representatives to the Arizona Faculties Council and adopt policies and procedures as may be needed for ASU’s participation in the Faculties Council. When appropriate, the UAC shall designate</a:t>
                      </a:r>
                      <a:r>
                        <a:rPr lang="en-US" sz="2800" b="0" strike="noStrike" kern="100" dirty="0">
                          <a:solidFill>
                            <a:schemeClr val="tx1"/>
                          </a:solidFill>
                          <a:effectLst/>
                        </a:rPr>
                        <a:t> one of its members as </a:t>
                      </a:r>
                      <a:r>
                        <a:rPr lang="en-US" sz="2800" b="0" kern="100" dirty="0">
                          <a:solidFill>
                            <a:schemeClr val="tx1"/>
                          </a:solidFill>
                          <a:effectLst/>
                        </a:rPr>
                        <a:t>the chair for that organization.</a:t>
                      </a:r>
                      <a:endParaRPr lang="en-US" sz="280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00" dirty="0">
                          <a:solidFill>
                            <a:schemeClr val="tx1"/>
                          </a:solidFill>
                          <a:effectLst/>
                        </a:rPr>
                        <a:t> </a:t>
                      </a:r>
                    </a:p>
                    <a:p>
                      <a:pPr marL="0" marR="0" indent="0">
                        <a:lnSpc>
                          <a:spcPct val="107000"/>
                        </a:lnSpc>
                        <a:spcBef>
                          <a:spcPts val="0"/>
                        </a:spcBef>
                        <a:spcAft>
                          <a:spcPts val="0"/>
                        </a:spcAft>
                        <a:buNone/>
                      </a:pPr>
                      <a:endParaRPr lang="en-US" sz="2400" b="0" kern="100" dirty="0">
                        <a:solidFill>
                          <a:schemeClr val="tx1"/>
                        </a:solidFill>
                        <a:effectLst/>
                      </a:endParaRPr>
                    </a:p>
                    <a:p>
                      <a:pPr marL="457200" marR="0" indent="-457200">
                        <a:lnSpc>
                          <a:spcPct val="107000"/>
                        </a:lnSpc>
                        <a:spcBef>
                          <a:spcPts val="0"/>
                        </a:spcBef>
                        <a:spcAft>
                          <a:spcPts val="0"/>
                        </a:spcAft>
                        <a:buAutoNum type="arabicPeriod"/>
                      </a:pPr>
                      <a:endParaRPr lang="en-US" sz="2400" b="0" kern="100" dirty="0">
                        <a:solidFill>
                          <a:srgbClr val="C00000"/>
                        </a:solidFill>
                        <a:effectLst/>
                      </a:endParaRP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391070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3282546492"/>
              </p:ext>
            </p:extLst>
          </p:nvPr>
        </p:nvGraphicFramePr>
        <p:xfrm>
          <a:off x="250723" y="225826"/>
          <a:ext cx="11474245" cy="6431915"/>
        </p:xfrm>
        <a:graphic>
          <a:graphicData uri="http://schemas.openxmlformats.org/drawingml/2006/table">
            <a:tbl>
              <a:tblPr firstRow="1" firstCol="1" bandRow="1">
                <a:tableStyleId>{5C22544A-7EE6-4342-B048-85BDC9FD1C3A}</a:tableStyleId>
              </a:tblPr>
              <a:tblGrid>
                <a:gridCol w="5943600">
                  <a:extLst>
                    <a:ext uri="{9D8B030D-6E8A-4147-A177-3AD203B41FA5}">
                      <a16:colId xmlns:a16="http://schemas.microsoft.com/office/drawing/2014/main" val="2308223286"/>
                    </a:ext>
                  </a:extLst>
                </a:gridCol>
                <a:gridCol w="5530645">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II.D.1.a</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II.D.1.a</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398463" marR="0" indent="-398463">
                        <a:lnSpc>
                          <a:spcPct val="107000"/>
                        </a:lnSpc>
                        <a:spcBef>
                          <a:spcPts val="0"/>
                        </a:spcBef>
                        <a:spcAft>
                          <a:spcPts val="0"/>
                        </a:spcAft>
                        <a:buNone/>
                      </a:pPr>
                      <a:r>
                        <a:rPr lang="en-US" sz="2800" b="0" kern="100" dirty="0">
                          <a:solidFill>
                            <a:schemeClr val="tx1"/>
                          </a:solidFill>
                          <a:effectLst/>
                        </a:rPr>
                        <a:t>a. academic affairs, which shall include: honorary degrees, establishment and disestablishment of colleges and schools, laboratories, classified research/contracts, centers and institutes, academic programs including general studies, curricula, research, </a:t>
                      </a:r>
                      <a:r>
                        <a:rPr lang="en-US" sz="2800" b="0" strike="sngStrike" kern="100" dirty="0">
                          <a:solidFill>
                            <a:schemeClr val="tx1"/>
                          </a:solidFill>
                          <a:effectLst/>
                          <a:highlight>
                            <a:srgbClr val="C0C0C0"/>
                          </a:highlight>
                        </a:rPr>
                        <a:t>and</a:t>
                      </a:r>
                      <a:r>
                        <a:rPr lang="en-US" sz="2800" b="0" strike="sngStrike" kern="100" dirty="0">
                          <a:solidFill>
                            <a:schemeClr val="tx1"/>
                          </a:solidFill>
                          <a:effectLst/>
                        </a:rPr>
                        <a:t> </a:t>
                      </a:r>
                      <a:r>
                        <a:rPr lang="en-US" sz="2800" b="0" kern="100" dirty="0">
                          <a:solidFill>
                            <a:schemeClr val="tx1"/>
                          </a:solidFill>
                          <a:effectLst/>
                        </a:rPr>
                        <a:t>extended education, </a:t>
                      </a:r>
                      <a:r>
                        <a:rPr lang="en-US" sz="2800" b="0" kern="100" dirty="0">
                          <a:solidFill>
                            <a:srgbClr val="C00000"/>
                          </a:solidFill>
                          <a:effectLst/>
                          <a:highlight>
                            <a:srgbClr val="C0C0C0"/>
                          </a:highlight>
                        </a:rPr>
                        <a:t>online degree programs, academic partnerships, and courses offered through the Learning Enterprise</a:t>
                      </a:r>
                      <a:r>
                        <a:rPr lang="en-US" sz="2800" b="0" kern="100" dirty="0">
                          <a:solidFill>
                            <a:schemeClr val="tx1"/>
                          </a:solidFill>
                          <a:effectLst/>
                          <a:highlight>
                            <a:srgbClr val="C0C0C0"/>
                          </a:highlight>
                        </a:rPr>
                        <a:t>. </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98463" marR="0" indent="-398463">
                        <a:lnSpc>
                          <a:spcPct val="107000"/>
                        </a:lnSpc>
                        <a:spcBef>
                          <a:spcPts val="0"/>
                        </a:spcBef>
                        <a:spcAft>
                          <a:spcPts val="0"/>
                        </a:spcAft>
                        <a:buNone/>
                      </a:pPr>
                      <a:r>
                        <a:rPr lang="en-US" sz="2700" b="0" kern="100" dirty="0">
                          <a:solidFill>
                            <a:schemeClr val="tx1"/>
                          </a:solidFill>
                          <a:effectLst/>
                        </a:rPr>
                        <a:t>a. academic affairs, which shall include: honorary degrees, establishment and disestablishment of colleges and schools, laboratories, classified research/contracts, centers and institutes, academic programs including general studies, curricula, research, extended education, online degree programs, academic partnerships, and courses offered through the Learning Enterprise. </a:t>
                      </a:r>
                      <a:endParaRPr lang="en-US" sz="270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00" dirty="0">
                          <a:solidFill>
                            <a:schemeClr val="tx1"/>
                          </a:solidFill>
                          <a:effectLst/>
                        </a:rPr>
                        <a:t> </a:t>
                      </a: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22442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2271198147"/>
              </p:ext>
            </p:extLst>
          </p:nvPr>
        </p:nvGraphicFramePr>
        <p:xfrm>
          <a:off x="250723" y="225826"/>
          <a:ext cx="11474245" cy="5730113"/>
        </p:xfrm>
        <a:graphic>
          <a:graphicData uri="http://schemas.openxmlformats.org/drawingml/2006/table">
            <a:tbl>
              <a:tblPr firstRow="1" firstCol="1" bandRow="1">
                <a:tableStyleId>{5C22544A-7EE6-4342-B048-85BDC9FD1C3A}</a:tableStyleId>
              </a:tblPr>
              <a:tblGrid>
                <a:gridCol w="5678129">
                  <a:extLst>
                    <a:ext uri="{9D8B030D-6E8A-4147-A177-3AD203B41FA5}">
                      <a16:colId xmlns:a16="http://schemas.microsoft.com/office/drawing/2014/main" val="2308223286"/>
                    </a:ext>
                  </a:extLst>
                </a:gridCol>
                <a:gridCol w="5796116">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II.D.1.b</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II.D.1.b</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398463" marR="0" indent="-398463">
                        <a:lnSpc>
                          <a:spcPct val="107000"/>
                        </a:lnSpc>
                        <a:spcBef>
                          <a:spcPts val="0"/>
                        </a:spcBef>
                        <a:spcAft>
                          <a:spcPts val="0"/>
                        </a:spcAft>
                        <a:buNone/>
                      </a:pPr>
                      <a:r>
                        <a:rPr lang="en-US" sz="2800" b="0" kern="100" dirty="0">
                          <a:solidFill>
                            <a:schemeClr val="tx1"/>
                          </a:solidFill>
                          <a:effectLst/>
                        </a:rPr>
                        <a:t>b. personnel affairs, which shall include: governance, hiring, affirmative action, academic freedom, </a:t>
                      </a:r>
                      <a:r>
                        <a:rPr lang="en-US" sz="2800" b="0" kern="100" dirty="0">
                          <a:solidFill>
                            <a:srgbClr val="C00000"/>
                          </a:solidFill>
                          <a:effectLst/>
                        </a:rPr>
                        <a:t>threats to faculty</a:t>
                      </a:r>
                      <a:r>
                        <a:rPr lang="en-US" sz="2800" b="0" kern="100" dirty="0">
                          <a:solidFill>
                            <a:schemeClr val="tx1"/>
                          </a:solidFill>
                          <a:effectLst/>
                        </a:rPr>
                        <a:t>, grievance, tenure, promotion, sabbatical and other leaves of absence, retirement, faculty and academic professional development, faculty and academic professional perquisites, and job descriptions </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98463" marR="0" indent="-398463">
                        <a:lnSpc>
                          <a:spcPct val="107000"/>
                        </a:lnSpc>
                        <a:spcBef>
                          <a:spcPts val="0"/>
                        </a:spcBef>
                        <a:spcAft>
                          <a:spcPts val="0"/>
                        </a:spcAft>
                        <a:buNone/>
                      </a:pPr>
                      <a:r>
                        <a:rPr lang="en-US" sz="2400" b="0" kern="100" dirty="0">
                          <a:solidFill>
                            <a:schemeClr val="tx1"/>
                          </a:solidFill>
                          <a:effectLst/>
                        </a:rPr>
                        <a:t>b</a:t>
                      </a:r>
                      <a:r>
                        <a:rPr lang="en-US" sz="2800" b="0" kern="100" dirty="0">
                          <a:solidFill>
                            <a:schemeClr val="tx1"/>
                          </a:solidFill>
                          <a:effectLst/>
                        </a:rPr>
                        <a:t>. personnel affairs, which shall include: governance, hiring, affirmative action, academic freedom, threats to faculty, grievance, tenure, promotion, sabbatical and other leaves of absence, retirement, faculty and academic professional development, faculty and academic professional perquisites, and job descriptions </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00" dirty="0">
                          <a:solidFill>
                            <a:schemeClr val="tx1"/>
                          </a:solidFill>
                          <a:effectLst/>
                        </a:rPr>
                        <a:t> </a:t>
                      </a: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2037944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366757868"/>
              </p:ext>
            </p:extLst>
          </p:nvPr>
        </p:nvGraphicFramePr>
        <p:xfrm>
          <a:off x="250723" y="225826"/>
          <a:ext cx="11474245" cy="6186678"/>
        </p:xfrm>
        <a:graphic>
          <a:graphicData uri="http://schemas.openxmlformats.org/drawingml/2006/table">
            <a:tbl>
              <a:tblPr firstRow="1" firstCol="1" bandRow="1">
                <a:tableStyleId>{5C22544A-7EE6-4342-B048-85BDC9FD1C3A}</a:tableStyleId>
              </a:tblPr>
              <a:tblGrid>
                <a:gridCol w="5781367">
                  <a:extLst>
                    <a:ext uri="{9D8B030D-6E8A-4147-A177-3AD203B41FA5}">
                      <a16:colId xmlns:a16="http://schemas.microsoft.com/office/drawing/2014/main" val="2308223286"/>
                    </a:ext>
                  </a:extLst>
                </a:gridCol>
                <a:gridCol w="5692878">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II.D.1.d</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II.D.1.d</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398463" marR="0" indent="-398463">
                        <a:lnSpc>
                          <a:spcPct val="107000"/>
                        </a:lnSpc>
                        <a:spcBef>
                          <a:spcPts val="0"/>
                        </a:spcBef>
                        <a:spcAft>
                          <a:spcPts val="0"/>
                        </a:spcAft>
                        <a:buNone/>
                      </a:pPr>
                      <a:r>
                        <a:rPr lang="en-US" sz="2800" b="0" kern="100" dirty="0">
                          <a:solidFill>
                            <a:schemeClr val="tx1"/>
                          </a:solidFill>
                          <a:effectLst/>
                        </a:rPr>
                        <a:t>d. financial affairs, which shall include: strategic planning, annual budget planning, allocation of university resources, insurance, </a:t>
                      </a:r>
                      <a:r>
                        <a:rPr lang="en-US" sz="2800" b="0" kern="100" dirty="0">
                          <a:solidFill>
                            <a:srgbClr val="C00000"/>
                          </a:solidFill>
                          <a:effectLst/>
                        </a:rPr>
                        <a:t>retirement systems, </a:t>
                      </a:r>
                      <a:r>
                        <a:rPr lang="en-US" sz="2800" b="0" kern="100" dirty="0">
                          <a:solidFill>
                            <a:schemeClr val="tx1"/>
                          </a:solidFill>
                          <a:effectLst/>
                        </a:rPr>
                        <a:t>salary schedules, </a:t>
                      </a:r>
                      <a:r>
                        <a:rPr lang="en-US" sz="2800" b="0" kern="100" dirty="0">
                          <a:solidFill>
                            <a:srgbClr val="C00000"/>
                          </a:solidFill>
                          <a:effectLst/>
                        </a:rPr>
                        <a:t>merit raise policies,</a:t>
                      </a:r>
                      <a:r>
                        <a:rPr lang="en-US" sz="2800" b="0" kern="100" dirty="0">
                          <a:solidFill>
                            <a:schemeClr val="tx1"/>
                          </a:solidFill>
                          <a:effectLst/>
                        </a:rPr>
                        <a:t> patents and copyrights, compensation review, acceptance of endowments/ donations affecting the university’s reputation, and legislative action </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98463" marR="0" indent="-398463">
                        <a:lnSpc>
                          <a:spcPct val="107000"/>
                        </a:lnSpc>
                        <a:spcBef>
                          <a:spcPts val="0"/>
                        </a:spcBef>
                        <a:spcAft>
                          <a:spcPts val="0"/>
                        </a:spcAft>
                        <a:buNone/>
                      </a:pPr>
                      <a:r>
                        <a:rPr lang="en-US" sz="2800" b="0" kern="100" dirty="0">
                          <a:solidFill>
                            <a:schemeClr val="tx1"/>
                          </a:solidFill>
                          <a:effectLst/>
                        </a:rPr>
                        <a:t>d. financial affairs, which shall include: strategic planning, annual budget planning, allocation of university resources, insurance, retirement systems, salary schedules, merit raise policies, patents and copyrights, compensation review, acceptance of endowments/ donations affecting the university’s reputation, and legislative action </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00" dirty="0">
                          <a:solidFill>
                            <a:schemeClr val="tx1"/>
                          </a:solidFill>
                          <a:effectLst/>
                        </a:rPr>
                        <a:t> </a:t>
                      </a: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147145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679472731"/>
              </p:ext>
            </p:extLst>
          </p:nvPr>
        </p:nvGraphicFramePr>
        <p:xfrm>
          <a:off x="250723" y="225826"/>
          <a:ext cx="11474245" cy="6643243"/>
        </p:xfrm>
        <a:graphic>
          <a:graphicData uri="http://schemas.openxmlformats.org/drawingml/2006/table">
            <a:tbl>
              <a:tblPr firstRow="1" firstCol="1" bandRow="1">
                <a:tableStyleId>{5C22544A-7EE6-4342-B048-85BDC9FD1C3A}</a:tableStyleId>
              </a:tblPr>
              <a:tblGrid>
                <a:gridCol w="5781367">
                  <a:extLst>
                    <a:ext uri="{9D8B030D-6E8A-4147-A177-3AD203B41FA5}">
                      <a16:colId xmlns:a16="http://schemas.microsoft.com/office/drawing/2014/main" val="2308223286"/>
                    </a:ext>
                  </a:extLst>
                </a:gridCol>
                <a:gridCol w="5692878">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II.D.8</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II.D.8</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339725" marR="0" indent="-339725">
                        <a:lnSpc>
                          <a:spcPct val="107000"/>
                        </a:lnSpc>
                        <a:spcBef>
                          <a:spcPts val="0"/>
                        </a:spcBef>
                        <a:spcAft>
                          <a:spcPts val="0"/>
                        </a:spcAft>
                        <a:buNone/>
                      </a:pPr>
                      <a:r>
                        <a:rPr lang="en-US" sz="2600" b="0" kern="100" dirty="0">
                          <a:solidFill>
                            <a:schemeClr val="tx1"/>
                          </a:solidFill>
                          <a:effectLst/>
                        </a:rPr>
                        <a:t>9. The </a:t>
                      </a:r>
                      <a:r>
                        <a:rPr lang="en-US" sz="2600" b="0" kern="100" dirty="0">
                          <a:solidFill>
                            <a:srgbClr val="C00000"/>
                          </a:solidFill>
                          <a:effectLst/>
                        </a:rPr>
                        <a:t>Executive Director </a:t>
                      </a:r>
                      <a:r>
                        <a:rPr lang="en-US" sz="2600" b="0" strike="sngStrike" kern="100" dirty="0">
                          <a:solidFill>
                            <a:schemeClr val="tx1"/>
                          </a:solidFill>
                          <a:effectLst/>
                          <a:highlight>
                            <a:srgbClr val="C0C0C0"/>
                          </a:highlight>
                        </a:rPr>
                        <a:t>records</a:t>
                      </a:r>
                      <a:r>
                        <a:rPr lang="en-US" sz="2600" b="0" kern="100" dirty="0">
                          <a:solidFill>
                            <a:schemeClr val="tx1"/>
                          </a:solidFill>
                          <a:effectLst/>
                        </a:rPr>
                        <a:t> of the University Senate, </a:t>
                      </a:r>
                      <a:r>
                        <a:rPr lang="en-US" sz="2600" b="0" kern="100" dirty="0">
                          <a:solidFill>
                            <a:srgbClr val="C00000"/>
                          </a:solidFill>
                          <a:effectLst/>
                        </a:rPr>
                        <a:t>as directed by the Secretary</a:t>
                      </a:r>
                      <a:r>
                        <a:rPr lang="en-US" sz="2600" b="0" kern="100" dirty="0">
                          <a:solidFill>
                            <a:schemeClr val="tx1"/>
                          </a:solidFill>
                          <a:effectLst/>
                        </a:rPr>
                        <a:t>, shall keep the University Senate’s records, which shall be available for examination by </a:t>
                      </a:r>
                      <a:r>
                        <a:rPr lang="en-US" sz="2600" b="0" strike="sngStrike" kern="100" dirty="0">
                          <a:solidFill>
                            <a:schemeClr val="tx1"/>
                          </a:solidFill>
                          <a:effectLst/>
                          <a:highlight>
                            <a:srgbClr val="C0C0C0"/>
                          </a:highlight>
                        </a:rPr>
                        <a:t>be kept by the secretary for use of</a:t>
                      </a:r>
                      <a:r>
                        <a:rPr lang="en-US" sz="2600" b="0" kern="100" dirty="0">
                          <a:solidFill>
                            <a:schemeClr val="tx1"/>
                          </a:solidFill>
                          <a:effectLst/>
                        </a:rPr>
                        <a:t> the UAC, the members of the Academic Assembly, the university administration, the Board of Regents, and the general public.  </a:t>
                      </a:r>
                      <a:r>
                        <a:rPr lang="en-US" sz="2600" b="0" kern="100" dirty="0">
                          <a:solidFill>
                            <a:srgbClr val="C00000"/>
                          </a:solidFill>
                          <a:effectLst/>
                        </a:rPr>
                        <a:t>After two years, an electronic copy </a:t>
                      </a:r>
                      <a:r>
                        <a:rPr lang="en-US" sz="2600" b="0" strike="sngStrike" kern="100" dirty="0">
                          <a:solidFill>
                            <a:schemeClr val="tx1"/>
                          </a:solidFill>
                          <a:effectLst/>
                          <a:highlight>
                            <a:srgbClr val="C0C0C0"/>
                          </a:highlight>
                        </a:rPr>
                        <a:t>They</a:t>
                      </a:r>
                      <a:r>
                        <a:rPr lang="en-US" sz="2600" b="0" kern="100" dirty="0">
                          <a:solidFill>
                            <a:schemeClr val="tx1"/>
                          </a:solidFill>
                          <a:effectLst/>
                        </a:rPr>
                        <a:t> shall be </a:t>
                      </a:r>
                      <a:r>
                        <a:rPr lang="en-US" sz="2600" b="0" strike="sngStrike" kern="100" dirty="0">
                          <a:solidFill>
                            <a:schemeClr val="tx1"/>
                          </a:solidFill>
                          <a:effectLst/>
                          <a:highlight>
                            <a:srgbClr val="C0C0C0"/>
                          </a:highlight>
                        </a:rPr>
                        <a:t>retained</a:t>
                      </a:r>
                      <a:r>
                        <a:rPr lang="en-US" sz="2600" b="0" kern="100" dirty="0">
                          <a:solidFill>
                            <a:schemeClr val="tx1"/>
                          </a:solidFill>
                          <a:effectLst/>
                          <a:highlight>
                            <a:srgbClr val="C0C0C0"/>
                          </a:highlight>
                        </a:rPr>
                        <a:t> </a:t>
                      </a:r>
                      <a:r>
                        <a:rPr lang="en-US" sz="2600" b="0" strike="sngStrike" kern="100" dirty="0">
                          <a:solidFill>
                            <a:schemeClr val="tx1"/>
                          </a:solidFill>
                          <a:effectLst/>
                          <a:highlight>
                            <a:srgbClr val="C0C0C0"/>
                          </a:highlight>
                        </a:rPr>
                        <a:t>by the secretary for two years and then </a:t>
                      </a:r>
                      <a:r>
                        <a:rPr lang="en-US" sz="2600" b="0" kern="100" dirty="0">
                          <a:solidFill>
                            <a:schemeClr val="tx1"/>
                          </a:solidFill>
                          <a:effectLst/>
                        </a:rPr>
                        <a:t>placed in the University Archives. </a:t>
                      </a:r>
                      <a:endParaRPr lang="en-US" sz="26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39725" marR="0" indent="-339725">
                        <a:lnSpc>
                          <a:spcPct val="107000"/>
                        </a:lnSpc>
                        <a:spcBef>
                          <a:spcPts val="0"/>
                        </a:spcBef>
                        <a:spcAft>
                          <a:spcPts val="0"/>
                        </a:spcAft>
                        <a:buNone/>
                      </a:pPr>
                      <a:r>
                        <a:rPr lang="en-US" sz="2800" b="0" kern="100" dirty="0">
                          <a:solidFill>
                            <a:schemeClr val="tx1"/>
                          </a:solidFill>
                          <a:effectLst/>
                        </a:rPr>
                        <a:t>9. The Executive Director of the University Senate, as directed by the Secretary, shall keep the University Senate’s records, which shall be available for examination by the UAC, the members of the Academic Assembly, the university administration, the Board of Regents, and the general public.  After two years, an electronic copy shall be placed in the University Archives. </a:t>
                      </a:r>
                      <a:endParaRPr lang="en-US" sz="28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00" dirty="0">
                          <a:solidFill>
                            <a:schemeClr val="tx1"/>
                          </a:solidFill>
                          <a:effectLst/>
                        </a:rPr>
                        <a:t> </a:t>
                      </a: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3261034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2647387495"/>
              </p:ext>
            </p:extLst>
          </p:nvPr>
        </p:nvGraphicFramePr>
        <p:xfrm>
          <a:off x="250723" y="225826"/>
          <a:ext cx="11474245" cy="6430074"/>
        </p:xfrm>
        <a:graphic>
          <a:graphicData uri="http://schemas.openxmlformats.org/drawingml/2006/table">
            <a:tbl>
              <a:tblPr firstRow="1" firstCol="1" bandRow="1">
                <a:tableStyleId>{5C22544A-7EE6-4342-B048-85BDC9FD1C3A}</a:tableStyleId>
              </a:tblPr>
              <a:tblGrid>
                <a:gridCol w="5781367">
                  <a:extLst>
                    <a:ext uri="{9D8B030D-6E8A-4147-A177-3AD203B41FA5}">
                      <a16:colId xmlns:a16="http://schemas.microsoft.com/office/drawing/2014/main" val="2308223286"/>
                    </a:ext>
                  </a:extLst>
                </a:gridCol>
                <a:gridCol w="5692878">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Article  III.B.5.a</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Article III.B.5.a</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339725" marR="0" indent="-339725">
                        <a:lnSpc>
                          <a:spcPct val="107000"/>
                        </a:lnSpc>
                        <a:spcBef>
                          <a:spcPts val="0"/>
                        </a:spcBef>
                        <a:spcAft>
                          <a:spcPts val="0"/>
                        </a:spcAft>
                        <a:buNone/>
                      </a:pPr>
                      <a:r>
                        <a:rPr lang="en-US" sz="2500" b="0" kern="100" dirty="0">
                          <a:solidFill>
                            <a:schemeClr val="tx1"/>
                          </a:solidFill>
                          <a:effectLst/>
                        </a:rPr>
                        <a:t>5. Amendments to the constitution shall be ratified by the Academic Assembly as follows: </a:t>
                      </a:r>
                    </a:p>
                    <a:p>
                      <a:pPr marL="633413" marR="0" indent="-293688">
                        <a:lnSpc>
                          <a:spcPct val="107000"/>
                        </a:lnSpc>
                        <a:spcBef>
                          <a:spcPts val="0"/>
                        </a:spcBef>
                        <a:spcAft>
                          <a:spcPts val="0"/>
                        </a:spcAft>
                        <a:buNone/>
                      </a:pPr>
                      <a:r>
                        <a:rPr lang="en-US" sz="2500" b="0" kern="100" dirty="0">
                          <a:solidFill>
                            <a:schemeClr val="tx1"/>
                          </a:solidFill>
                          <a:effectLst/>
                        </a:rPr>
                        <a:t>a. the secretary shall send a copy of each amendment to all members of the Academic Assembly at Arizona State University at least two weeks before scheduled forums or </a:t>
                      </a:r>
                      <a:r>
                        <a:rPr lang="en-US" sz="2500" b="0" kern="100" dirty="0">
                          <a:solidFill>
                            <a:srgbClr val="C00000"/>
                          </a:solidFill>
                          <a:effectLst/>
                        </a:rPr>
                        <a:t>electronic</a:t>
                      </a:r>
                      <a:r>
                        <a:rPr lang="en-US" sz="2500" b="0" kern="100" dirty="0">
                          <a:solidFill>
                            <a:schemeClr val="tx1"/>
                          </a:solidFill>
                          <a:effectLst/>
                        </a:rPr>
                        <a:t> meetings of the Academic Assembly called by the UAC for the purpose of discussing the amendment(s). Forums to discuss the amendment(s) shall be </a:t>
                      </a:r>
                      <a:r>
                        <a:rPr lang="en-US" sz="2500" b="0" strike="sngStrike" kern="100" dirty="0">
                          <a:solidFill>
                            <a:schemeClr val="tx1"/>
                          </a:solidFill>
                          <a:effectLst/>
                          <a:highlight>
                            <a:srgbClr val="C0C0C0"/>
                          </a:highlight>
                        </a:rPr>
                        <a:t>held on each campus or </a:t>
                      </a:r>
                      <a:r>
                        <a:rPr lang="en-US" sz="2500" b="0" kern="100" dirty="0">
                          <a:solidFill>
                            <a:schemeClr val="tx1"/>
                          </a:solidFill>
                          <a:effectLst/>
                        </a:rPr>
                        <a:t>available to all Academic Assembly members </a:t>
                      </a:r>
                      <a:endParaRPr lang="en-US" sz="25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39725" marR="0" indent="-339725">
                        <a:lnSpc>
                          <a:spcPct val="107000"/>
                        </a:lnSpc>
                        <a:spcBef>
                          <a:spcPts val="0"/>
                        </a:spcBef>
                        <a:spcAft>
                          <a:spcPts val="0"/>
                        </a:spcAft>
                        <a:buNone/>
                      </a:pPr>
                      <a:r>
                        <a:rPr lang="en-US" sz="2500" b="0" kern="100" dirty="0">
                          <a:solidFill>
                            <a:schemeClr val="tx1"/>
                          </a:solidFill>
                          <a:effectLst/>
                        </a:rPr>
                        <a:t>5. Amendments to the constitution shall be ratified by the Academic Assembly as follows: </a:t>
                      </a:r>
                    </a:p>
                    <a:p>
                      <a:pPr marL="633413" marR="0" indent="-293688">
                        <a:lnSpc>
                          <a:spcPct val="107000"/>
                        </a:lnSpc>
                        <a:spcBef>
                          <a:spcPts val="0"/>
                        </a:spcBef>
                        <a:spcAft>
                          <a:spcPts val="0"/>
                        </a:spcAft>
                        <a:buNone/>
                      </a:pPr>
                      <a:r>
                        <a:rPr lang="en-US" sz="2500" b="0" kern="100" dirty="0">
                          <a:solidFill>
                            <a:schemeClr val="tx1"/>
                          </a:solidFill>
                          <a:effectLst/>
                        </a:rPr>
                        <a:t>a. the secretary shall send a copy of each amendment to all members of the Academic Assembly at Arizona State University at least two weeks before scheduled forums or electronic meetings of the Academic Assembly called by the UAC for the purpose of discussing the amendment(s). Forums to discuss the amendment(s) shall be available to all Academic Assembly members </a:t>
                      </a:r>
                      <a:endParaRPr lang="en-US" sz="250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3649208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scaliers de devant et colonnes sur un bâtiment de ville majestueux">
            <a:extLst>
              <a:ext uri="{FF2B5EF4-FFF2-40B4-BE49-F238E27FC236}">
                <a16:creationId xmlns:a16="http://schemas.microsoft.com/office/drawing/2014/main" id="{6E7988B2-446D-6A1C-8D84-F95C2113A7B1}"/>
              </a:ext>
            </a:extLst>
          </p:cNvPr>
          <p:cNvPicPr>
            <a:picLocks noChangeAspect="1"/>
          </p:cNvPicPr>
          <p:nvPr/>
        </p:nvPicPr>
        <p:blipFill rotWithShape="1">
          <a:blip r:embed="rId2"/>
          <a:srcRect l="1767" r="4116" b="-1"/>
          <a:stretch/>
        </p:blipFill>
        <p:spPr>
          <a:xfrm>
            <a:off x="1" y="10"/>
            <a:ext cx="9669642" cy="6857990"/>
          </a:xfrm>
          <a:prstGeom prst="rect">
            <a:avLst/>
          </a:prstGeom>
        </p:spPr>
      </p:pic>
      <p:sp>
        <p:nvSpPr>
          <p:cNvPr id="10" name="Rectangle 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86F7BA8-3BB1-B483-694A-A88339E5F798}"/>
              </a:ext>
            </a:extLst>
          </p:cNvPr>
          <p:cNvSpPr txBox="1"/>
          <p:nvPr/>
        </p:nvSpPr>
        <p:spPr>
          <a:xfrm>
            <a:off x="7531610" y="1032120"/>
            <a:ext cx="3822189" cy="4271399"/>
          </a:xfrm>
          <a:prstGeom prst="rect">
            <a:avLst/>
          </a:prstGeom>
        </p:spPr>
        <p:txBody>
          <a:bodyPr vert="horz" lIns="91440" tIns="45720" rIns="91440" bIns="45720" rtlCol="0">
            <a:normAutofit fontScale="92500" lnSpcReduction="10000"/>
          </a:bodyPr>
          <a:lstStyle/>
          <a:p>
            <a:pPr>
              <a:lnSpc>
                <a:spcPct val="90000"/>
              </a:lnSpc>
              <a:spcAft>
                <a:spcPts val="600"/>
              </a:spcAft>
            </a:pPr>
            <a:r>
              <a:rPr lang="en-US" sz="4800" dirty="0"/>
              <a:t>Vote on Substantive Constitution Amendments</a:t>
            </a:r>
          </a:p>
          <a:p>
            <a:pPr>
              <a:lnSpc>
                <a:spcPct val="90000"/>
              </a:lnSpc>
              <a:spcAft>
                <a:spcPts val="600"/>
              </a:spcAft>
            </a:pPr>
            <a:r>
              <a:rPr lang="en-US" sz="4800" dirty="0"/>
              <a:t>Motion</a:t>
            </a:r>
          </a:p>
          <a:p>
            <a:pPr>
              <a:lnSpc>
                <a:spcPct val="90000"/>
              </a:lnSpc>
              <a:spcAft>
                <a:spcPts val="600"/>
              </a:spcAft>
            </a:pPr>
            <a:endParaRPr lang="en-US" sz="4800" dirty="0"/>
          </a:p>
          <a:p>
            <a:pPr>
              <a:lnSpc>
                <a:spcPct val="90000"/>
              </a:lnSpc>
              <a:spcAft>
                <a:spcPts val="600"/>
              </a:spcAft>
            </a:pPr>
            <a:r>
              <a:rPr lang="en-US" sz="4800" dirty="0"/>
              <a:t> #2024-66</a:t>
            </a:r>
          </a:p>
        </p:txBody>
      </p:sp>
    </p:spTree>
    <p:extLst>
      <p:ext uri="{BB962C8B-B14F-4D97-AF65-F5344CB8AC3E}">
        <p14:creationId xmlns:p14="http://schemas.microsoft.com/office/powerpoint/2010/main" val="874511"/>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67151ED-996C-1C5F-822E-EF0230F13FC0}"/>
              </a:ext>
            </a:extLst>
          </p:cNvPr>
          <p:cNvSpPr>
            <a:spLocks noGrp="1"/>
          </p:cNvSpPr>
          <p:nvPr>
            <p:ph type="title"/>
          </p:nvPr>
        </p:nvSpPr>
        <p:spPr>
          <a:xfrm>
            <a:off x="5354955" y="552182"/>
            <a:ext cx="5998840" cy="3343135"/>
          </a:xfrm>
          <a:noFill/>
        </p:spPr>
        <p:txBody>
          <a:bodyPr vert="horz" lIns="91440" tIns="45720" rIns="91440" bIns="45720" rtlCol="0" anchor="b">
            <a:normAutofit/>
          </a:bodyPr>
          <a:lstStyle/>
          <a:p>
            <a:r>
              <a:rPr lang="en-US" sz="5200" dirty="0"/>
              <a:t>Substantive Bylaws Amendments</a:t>
            </a:r>
          </a:p>
        </p:txBody>
      </p:sp>
      <p:sp>
        <p:nvSpPr>
          <p:cNvPr id="3" name="Text Placeholder 2">
            <a:extLst>
              <a:ext uri="{FF2B5EF4-FFF2-40B4-BE49-F238E27FC236}">
                <a16:creationId xmlns:a16="http://schemas.microsoft.com/office/drawing/2014/main" id="{392E6013-394F-9DBB-BDB1-7D288F1A4E38}"/>
              </a:ext>
            </a:extLst>
          </p:cNvPr>
          <p:cNvSpPr>
            <a:spLocks noGrp="1"/>
          </p:cNvSpPr>
          <p:nvPr>
            <p:ph type="body" idx="1"/>
          </p:nvPr>
        </p:nvSpPr>
        <p:spPr>
          <a:xfrm>
            <a:off x="5354955" y="4067032"/>
            <a:ext cx="5998840" cy="2067068"/>
          </a:xfrm>
          <a:noFill/>
        </p:spPr>
        <p:txBody>
          <a:bodyPr vert="horz" lIns="91440" tIns="45720" rIns="91440" bIns="45720" rtlCol="0">
            <a:normAutofit/>
          </a:bodyPr>
          <a:lstStyle/>
          <a:p>
            <a:r>
              <a:rPr lang="en-US" sz="3600" dirty="0">
                <a:solidFill>
                  <a:schemeClr val="tx1"/>
                </a:solidFill>
              </a:rPr>
              <a:t>Motion #2024-68</a:t>
            </a:r>
          </a:p>
        </p:txBody>
      </p:sp>
      <p:pic>
        <p:nvPicPr>
          <p:cNvPr id="5" name="Picture 4">
            <a:extLst>
              <a:ext uri="{FF2B5EF4-FFF2-40B4-BE49-F238E27FC236}">
                <a16:creationId xmlns:a16="http://schemas.microsoft.com/office/drawing/2014/main" id="{E4C977BD-7514-5C71-735C-DF0B471889A8}"/>
              </a:ext>
            </a:extLst>
          </p:cNvPr>
          <p:cNvPicPr>
            <a:picLocks noChangeAspect="1"/>
          </p:cNvPicPr>
          <p:nvPr/>
        </p:nvPicPr>
        <p:blipFill rotWithShape="1">
          <a:blip r:embed="rId2"/>
          <a:srcRect l="31255" r="32342"/>
          <a:stretch/>
        </p:blipFill>
        <p:spPr>
          <a:xfrm>
            <a:off x="20" y="10"/>
            <a:ext cx="4992985" cy="6857990"/>
          </a:xfrm>
          <a:prstGeom prst="rect">
            <a:avLst/>
          </a:prstGeom>
        </p:spPr>
      </p:pic>
    </p:spTree>
    <p:extLst>
      <p:ext uri="{BB962C8B-B14F-4D97-AF65-F5344CB8AC3E}">
        <p14:creationId xmlns:p14="http://schemas.microsoft.com/office/powerpoint/2010/main" val="115942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26E02C3-B71F-90B7-91E5-476A0DE1A2F9}"/>
              </a:ext>
            </a:extLst>
          </p:cNvPr>
          <p:cNvGraphicFramePr>
            <a:graphicFrameLocks noGrp="1"/>
          </p:cNvGraphicFramePr>
          <p:nvPr>
            <p:extLst>
              <p:ext uri="{D42A27DB-BD31-4B8C-83A1-F6EECF244321}">
                <p14:modId xmlns:p14="http://schemas.microsoft.com/office/powerpoint/2010/main" val="748821505"/>
              </p:ext>
            </p:extLst>
          </p:nvPr>
        </p:nvGraphicFramePr>
        <p:xfrm>
          <a:off x="762000" y="800100"/>
          <a:ext cx="10401300" cy="5524500"/>
        </p:xfrm>
        <a:graphic>
          <a:graphicData uri="http://schemas.openxmlformats.org/drawingml/2006/table">
            <a:tbl>
              <a:tblPr/>
              <a:tblGrid>
                <a:gridCol w="934141">
                  <a:extLst>
                    <a:ext uri="{9D8B030D-6E8A-4147-A177-3AD203B41FA5}">
                      <a16:colId xmlns:a16="http://schemas.microsoft.com/office/drawing/2014/main" val="3867820613"/>
                    </a:ext>
                  </a:extLst>
                </a:gridCol>
                <a:gridCol w="6880307">
                  <a:extLst>
                    <a:ext uri="{9D8B030D-6E8A-4147-A177-3AD203B41FA5}">
                      <a16:colId xmlns:a16="http://schemas.microsoft.com/office/drawing/2014/main" val="2487052618"/>
                    </a:ext>
                  </a:extLst>
                </a:gridCol>
                <a:gridCol w="2586852">
                  <a:extLst>
                    <a:ext uri="{9D8B030D-6E8A-4147-A177-3AD203B41FA5}">
                      <a16:colId xmlns:a16="http://schemas.microsoft.com/office/drawing/2014/main" val="2817367106"/>
                    </a:ext>
                  </a:extLst>
                </a:gridCol>
              </a:tblGrid>
              <a:tr h="820452">
                <a:tc>
                  <a:txBody>
                    <a:bodyPr/>
                    <a:lstStyle/>
                    <a:p>
                      <a:pPr algn="l" fontAlgn="b"/>
                      <a:r>
                        <a:rPr lang="en-US" sz="2000" b="0" i="0" u="none" strike="noStrike">
                          <a:solidFill>
                            <a:srgbClr val="000000"/>
                          </a:solidFill>
                          <a:effectLst/>
                          <a:latin typeface="Calibri" panose="020F0502020204030204" pitchFamily="34" charset="0"/>
                        </a:rPr>
                        <a:t>I.C.4.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sng" strike="noStrike">
                          <a:solidFill>
                            <a:srgbClr val="0000FF"/>
                          </a:solidFill>
                          <a:effectLst/>
                          <a:latin typeface="Arial" panose="020B0604020202020204" pitchFamily="34" charset="0"/>
                        </a:rPr>
                        <a:t>presidents and senators from that </a:t>
                      </a:r>
                      <a:r>
                        <a:rPr lang="en-US" sz="2000" b="0" i="0" u="none" strike="noStrike">
                          <a:solidFill>
                            <a:srgbClr val="000000"/>
                          </a:solidFill>
                          <a:effectLst/>
                          <a:latin typeface="Arial" panose="020B0604020202020204" pitchFamily="34" charset="0"/>
                        </a:rPr>
                        <a:t>campus </a:t>
                      </a:r>
                      <a:r>
                        <a:rPr lang="en-US" sz="2000" b="0" i="0" u="none" strike="sngStrike">
                          <a:solidFill>
                            <a:srgbClr val="FF0000"/>
                          </a:solidFill>
                          <a:effectLst/>
                          <a:latin typeface="Arial" panose="020B0604020202020204" pitchFamily="34" charset="0"/>
                        </a:rPr>
                        <a:t>representative body</a:t>
                      </a:r>
                      <a:r>
                        <a:rPr lang="en-US" sz="2000" b="0" i="0" u="none" strike="noStrike">
                          <a:solidFill>
                            <a:srgbClr val="000000"/>
                          </a:solidFill>
                          <a:effectLst/>
                          <a:latin typeface="Arial" panose="020B0604020202020204" pitchFamily="34" charset="0"/>
                        </a:rPr>
                        <a:t>;</a:t>
                      </a:r>
                      <a:endParaRPr lang="en-US" sz="2000" b="0" i="0" u="sng" strike="noStrike">
                        <a:solidFill>
                          <a:srgbClr val="0000FF"/>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specify composition of body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59584480"/>
                  </a:ext>
                </a:extLst>
              </a:tr>
              <a:tr h="1653985">
                <a:tc>
                  <a:txBody>
                    <a:bodyPr/>
                    <a:lstStyle/>
                    <a:p>
                      <a:pPr algn="l" fontAlgn="b"/>
                      <a:r>
                        <a:rPr lang="pt-BR" sz="2000" b="0" i="0" u="none" strike="noStrike">
                          <a:solidFill>
                            <a:srgbClr val="000000"/>
                          </a:solidFill>
                          <a:effectLst/>
                          <a:latin typeface="Calibri" panose="020F0502020204030204" pitchFamily="34" charset="0"/>
                        </a:rPr>
                        <a:t>II.B.1.a.3)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sng" strike="noStrike">
                          <a:solidFill>
                            <a:srgbClr val="0000FF"/>
                          </a:solidFill>
                          <a:effectLst/>
                          <a:latin typeface="Arial" panose="020B0604020202020204" pitchFamily="34" charset="0"/>
                        </a:rPr>
                        <a:t>a campus </a:t>
                      </a:r>
                      <a:r>
                        <a:rPr lang="en-US" sz="2000" b="0" i="0" u="none" strike="sngStrike">
                          <a:solidFill>
                            <a:srgbClr val="FF0000"/>
                          </a:solidFill>
                          <a:effectLst/>
                          <a:latin typeface="Arial" panose="020B0604020202020204" pitchFamily="34" charset="0"/>
                        </a:rPr>
                        <a:t>immediate </a:t>
                      </a:r>
                      <a:r>
                        <a:rPr lang="en-US" sz="2000" b="0" i="0" u="none" strike="noStrike">
                          <a:solidFill>
                            <a:srgbClr val="000000"/>
                          </a:solidFill>
                          <a:effectLst/>
                          <a:latin typeface="Arial" panose="020B0604020202020204" pitchFamily="34" charset="0"/>
                        </a:rPr>
                        <a:t>past president </a:t>
                      </a:r>
                      <a:r>
                        <a:rPr lang="en-US" sz="2000" b="0" i="0" u="sng" strike="noStrike">
                          <a:solidFill>
                            <a:srgbClr val="0000FF"/>
                          </a:solidFill>
                          <a:effectLst/>
                          <a:latin typeface="Arial" panose="020B0604020202020204" pitchFamily="34" charset="0"/>
                        </a:rPr>
                        <a:t> . . . </a:t>
                      </a:r>
                      <a:r>
                        <a:rPr lang="en-US" sz="2000" b="0" i="0" u="none" strike="noStrike">
                          <a:solidFill>
                            <a:srgbClr val="0000FF"/>
                          </a:solidFill>
                          <a:effectLst/>
                          <a:latin typeface="Arial" panose="020B0604020202020204" pitchFamily="34" charset="0"/>
                        </a:rPr>
                        <a:t>[decided by vote] of </a:t>
                      </a:r>
                      <a:r>
                        <a:rPr lang="en-US" sz="2000" b="0" i="0" u="sng" strike="noStrike">
                          <a:solidFill>
                            <a:srgbClr val="0000FF"/>
                          </a:solidFill>
                          <a:effectLst/>
                          <a:latin typeface="Arial" panose="020B0604020202020204" pitchFamily="34" charset="0"/>
                        </a:rPr>
                        <a:t>the senators </a:t>
                      </a:r>
                      <a:r>
                        <a:rPr lang="en-US" sz="2000" b="0" i="0" u="none" strike="sngStrike">
                          <a:solidFill>
                            <a:srgbClr val="FF0000"/>
                          </a:solidFill>
                          <a:effectLst/>
                          <a:latin typeface="Arial" panose="020B0604020202020204" pitchFamily="34" charset="0"/>
                        </a:rPr>
                        <a:t>University Senate membershi</a:t>
                      </a:r>
                      <a:r>
                        <a:rPr lang="en-US" sz="2000" b="0" i="0" u="none" strike="noStrike">
                          <a:solidFill>
                            <a:srgbClr val="0000FF"/>
                          </a:solidFill>
                          <a:effectLst/>
                          <a:latin typeface="Arial" panose="020B0604020202020204" pitchFamily="34" charset="0"/>
                        </a:rPr>
                        <a:t>p from that campus</a:t>
                      </a:r>
                      <a:endParaRPr lang="en-US" sz="2000" b="0" i="0" u="sng" strike="noStrike">
                        <a:solidFill>
                          <a:srgbClr val="0000FF"/>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specify the actors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1442305"/>
                  </a:ext>
                </a:extLst>
              </a:tr>
              <a:tr h="588707">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8739016"/>
                  </a:ext>
                </a:extLst>
              </a:tr>
              <a:tr h="820452">
                <a:tc gridSpan="2">
                  <a:txBody>
                    <a:bodyPr/>
                    <a:lstStyle/>
                    <a:p>
                      <a:pPr algn="l" fontAlgn="b"/>
                      <a:r>
                        <a:rPr lang="en-US" sz="2000" b="1" i="0" u="none" strike="noStrike">
                          <a:solidFill>
                            <a:srgbClr val="000000"/>
                          </a:solidFill>
                          <a:effectLst/>
                          <a:latin typeface="Calibri" panose="020F0502020204030204" pitchFamily="34" charset="0"/>
                        </a:rPr>
                        <a:t>Name Changes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1366853"/>
                  </a:ext>
                </a:extLst>
              </a:tr>
              <a:tr h="820452">
                <a:tc>
                  <a:txBody>
                    <a:bodyPr/>
                    <a:lstStyle/>
                    <a:p>
                      <a:pPr algn="l" fontAlgn="b"/>
                      <a:r>
                        <a:rPr lang="en-US" sz="2000" b="0" i="0" u="none" strike="noStrike">
                          <a:solidFill>
                            <a:srgbClr val="000000"/>
                          </a:solidFill>
                          <a:effectLst/>
                          <a:latin typeface="Calibri" panose="020F0502020204030204" pitchFamily="34" charset="0"/>
                        </a:rPr>
                        <a:t>I.A.4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Arial" panose="020B0604020202020204" pitchFamily="34" charset="0"/>
                        </a:rPr>
                        <a:t>, </a:t>
                      </a:r>
                      <a:r>
                        <a:rPr lang="en-US" sz="2000" b="0" i="0" u="none" strike="sngStrike">
                          <a:solidFill>
                            <a:srgbClr val="FF0000"/>
                          </a:solidFill>
                          <a:effectLst/>
                          <a:latin typeface="Arial" panose="020B0604020202020204" pitchFamily="34" charset="0"/>
                        </a:rPr>
                        <a:t>lecturers, senior lecturers, principal lecturers</a:t>
                      </a:r>
                      <a:r>
                        <a:rPr lang="en-US" sz="2000" b="0" i="0" u="sng" strike="noStrike">
                          <a:solidFill>
                            <a:srgbClr val="0000FF"/>
                          </a:solidFill>
                          <a:effectLst/>
                          <a:latin typeface="Arial" panose="020B0604020202020204" pitchFamily="34" charset="0"/>
                        </a:rPr>
                        <a:t> teaching professors</a:t>
                      </a:r>
                      <a:r>
                        <a:rPr lang="en-US" sz="2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change to new title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8918570"/>
                  </a:ext>
                </a:extLst>
              </a:tr>
              <a:tr h="820452">
                <a:tc>
                  <a:txBody>
                    <a:bodyPr/>
                    <a:lstStyle/>
                    <a:p>
                      <a:pPr algn="l" fontAlgn="b"/>
                      <a:r>
                        <a:rPr lang="en-US" sz="2000" b="0" i="0" u="none" strike="noStrike">
                          <a:solidFill>
                            <a:srgbClr val="000000"/>
                          </a:solidFill>
                          <a:effectLst/>
                          <a:latin typeface="Calibri" panose="020F0502020204030204" pitchFamily="34" charset="0"/>
                        </a:rPr>
                        <a:t>II.A.3.d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Arial" panose="020B0604020202020204" pitchFamily="34" charset="0"/>
                        </a:rPr>
                        <a:t>the vice provost </a:t>
                      </a:r>
                      <a:r>
                        <a:rPr lang="en-US" sz="2000" b="0" i="0" u="none" strike="sngStrike">
                          <a:solidFill>
                            <a:srgbClr val="FF0000"/>
                          </a:solidFill>
                          <a:effectLst/>
                          <a:latin typeface="Arial" panose="020B0604020202020204" pitchFamily="34" charset="0"/>
                        </a:rPr>
                        <a:t>for </a:t>
                      </a:r>
                      <a:r>
                        <a:rPr lang="en-US" sz="2000" b="0" i="0" u="sng" strike="noStrike">
                          <a:solidFill>
                            <a:srgbClr val="0000FF"/>
                          </a:solidFill>
                          <a:effectLst/>
                          <a:latin typeface="Arial" panose="020B0604020202020204" pitchFamily="34" charset="0"/>
                        </a:rPr>
                        <a:t> and dean of the </a:t>
                      </a:r>
                      <a:r>
                        <a:rPr lang="en-US" sz="2000" b="0" i="0" u="none" strike="noStrike">
                          <a:solidFill>
                            <a:srgbClr val="000000"/>
                          </a:solidFill>
                          <a:effectLst/>
                          <a:latin typeface="Arial" panose="020B0604020202020204" pitchFamily="34" charset="0"/>
                        </a:rPr>
                        <a:t>Graduate </a:t>
                      </a:r>
                      <a:r>
                        <a:rPr lang="en-US" sz="2000" b="0" i="0" u="none" strike="sngStrike">
                          <a:solidFill>
                            <a:srgbClr val="FF0000"/>
                          </a:solidFill>
                          <a:effectLst/>
                          <a:latin typeface="Arial" panose="020B0604020202020204" pitchFamily="34" charset="0"/>
                        </a:rPr>
                        <a:t>Education</a:t>
                      </a:r>
                      <a:r>
                        <a:rPr lang="en-US" sz="2000" b="0" i="0" u="sng" strike="noStrike">
                          <a:solidFill>
                            <a:srgbClr val="0000FF"/>
                          </a:solidFill>
                          <a:effectLst/>
                          <a:latin typeface="Arial" panose="020B0604020202020204" pitchFamily="34" charset="0"/>
                        </a:rPr>
                        <a:t> College</a:t>
                      </a:r>
                      <a:endParaRPr lang="en-US" sz="2000" b="0" i="0" u="none" strike="noStrike">
                        <a:solidFill>
                          <a:srgbClr val="000000"/>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dirty="0">
                          <a:solidFill>
                            <a:srgbClr val="000000"/>
                          </a:solidFill>
                          <a:effectLst/>
                          <a:latin typeface="Calibri" panose="020F0502020204030204" pitchFamily="34" charset="0"/>
                        </a:rPr>
                        <a:t>change to new title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9045483"/>
                  </a:ext>
                </a:extLst>
              </a:tr>
            </a:tbl>
          </a:graphicData>
        </a:graphic>
      </p:graphicFrame>
    </p:spTree>
    <p:extLst>
      <p:ext uri="{BB962C8B-B14F-4D97-AF65-F5344CB8AC3E}">
        <p14:creationId xmlns:p14="http://schemas.microsoft.com/office/powerpoint/2010/main" val="3567160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3307747140"/>
              </p:ext>
            </p:extLst>
          </p:nvPr>
        </p:nvGraphicFramePr>
        <p:xfrm>
          <a:off x="250723" y="225826"/>
          <a:ext cx="11474245" cy="6139180"/>
        </p:xfrm>
        <a:graphic>
          <a:graphicData uri="http://schemas.openxmlformats.org/drawingml/2006/table">
            <a:tbl>
              <a:tblPr firstRow="1" firstCol="1" bandRow="1">
                <a:tableStyleId>{5C22544A-7EE6-4342-B048-85BDC9FD1C3A}</a:tableStyleId>
              </a:tblPr>
              <a:tblGrid>
                <a:gridCol w="7981565">
                  <a:extLst>
                    <a:ext uri="{9D8B030D-6E8A-4147-A177-3AD203B41FA5}">
                      <a16:colId xmlns:a16="http://schemas.microsoft.com/office/drawing/2014/main" val="2308223286"/>
                    </a:ext>
                  </a:extLst>
                </a:gridCol>
                <a:gridCol w="3492680">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Bylaw II.B.3.g</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Bylaw II.B.3.g</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223838" marR="0" indent="-223838">
                        <a:lnSpc>
                          <a:spcPct val="107000"/>
                        </a:lnSpc>
                        <a:spcBef>
                          <a:spcPts val="0"/>
                        </a:spcBef>
                        <a:spcAft>
                          <a:spcPts val="0"/>
                        </a:spcAft>
                      </a:pPr>
                      <a:r>
                        <a:rPr lang="en-US" sz="2100" b="0" kern="100" dirty="0">
                          <a:solidFill>
                            <a:schemeClr val="tx1"/>
                          </a:solidFill>
                          <a:effectLst/>
                        </a:rPr>
                        <a:t>g. between January 1 and June 1 annually, the president-elect of the University Senate, working with the University Senate president, the chair of the Committee on Committees and the current committee chair, should appoint a chair-elect for each Senate committee and Senate standing committee. Chairpersons should be selected from the existing committee roster but may be appointed from outside that roster if no suitable candidates are identified. If a committee chair cannot be selected within this time frame, then the Senate president shall make all appointments no later than the start of the fall semester. </a:t>
                      </a:r>
                      <a:r>
                        <a:rPr lang="en-US" sz="2100" b="0" strike="sngStrike" kern="100" dirty="0">
                          <a:solidFill>
                            <a:schemeClr val="tx1"/>
                          </a:solidFill>
                          <a:effectLst/>
                          <a:highlight>
                            <a:srgbClr val="C0C0C0"/>
                          </a:highlight>
                        </a:rPr>
                        <a:t>Individuals </a:t>
                      </a:r>
                      <a:r>
                        <a:rPr lang="en-US" sz="2100" b="0" kern="100" dirty="0">
                          <a:solidFill>
                            <a:schemeClr val="tx1"/>
                          </a:solidFill>
                          <a:effectLst/>
                          <a:highlight>
                            <a:srgbClr val="C0C0C0"/>
                          </a:highlight>
                        </a:rPr>
                        <a:t>Non-Senators selected to serve as chairs of senate standing committees shall be considered </a:t>
                      </a:r>
                      <a:r>
                        <a:rPr lang="en-US" sz="2100" b="0" kern="100" dirty="0">
                          <a:solidFill>
                            <a:srgbClr val="C00000"/>
                          </a:solidFill>
                          <a:effectLst/>
                          <a:highlight>
                            <a:srgbClr val="C0C0C0"/>
                          </a:highlight>
                        </a:rPr>
                        <a:t>non</a:t>
                      </a:r>
                      <a:r>
                        <a:rPr lang="en-US" sz="2100" b="0" kern="100" dirty="0">
                          <a:solidFill>
                            <a:schemeClr val="tx1"/>
                          </a:solidFill>
                          <a:effectLst/>
                          <a:highlight>
                            <a:srgbClr val="C0C0C0"/>
                          </a:highlight>
                        </a:rPr>
                        <a:t>voting </a:t>
                      </a:r>
                      <a:r>
                        <a:rPr lang="en-US" sz="2100" b="0" kern="100" dirty="0">
                          <a:solidFill>
                            <a:srgbClr val="C00000"/>
                          </a:solidFill>
                          <a:effectLst/>
                          <a:highlight>
                            <a:srgbClr val="C0C0C0"/>
                          </a:highlight>
                        </a:rPr>
                        <a:t>ex-officio</a:t>
                      </a:r>
                      <a:r>
                        <a:rPr lang="en-US" sz="2100" b="0" kern="100" dirty="0">
                          <a:solidFill>
                            <a:schemeClr val="tx1"/>
                          </a:solidFill>
                          <a:effectLst/>
                          <a:highlight>
                            <a:srgbClr val="C0C0C0"/>
                          </a:highlight>
                        </a:rPr>
                        <a:t> members of the Senate.</a:t>
                      </a:r>
                      <a:r>
                        <a:rPr lang="en-US" sz="2100" b="0" kern="100" dirty="0">
                          <a:solidFill>
                            <a:schemeClr val="tx1"/>
                          </a:solidFill>
                          <a:effectLst/>
                        </a:rPr>
                        <a:t> If selected in their final year of committee service, chair-elects shall have their service extended one additional year to accommodate serving in the chairpersons role. With the exception of the Committee on Committees, which has a two year term, the term for all other committee chairpersons is one academic-year.</a:t>
                      </a:r>
                      <a:endParaRPr lang="en-US" sz="21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400" kern="100" dirty="0">
                          <a:effectLst/>
                        </a:rPr>
                        <a:t>Non-Senators selected to serve as chairs of senate standing committees shall be considered nonvoting ex-officio members of the Senate</a:t>
                      </a:r>
                      <a:r>
                        <a:rPr lang="en-US" sz="2000" kern="100" dirty="0">
                          <a:effectLst/>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4213087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579140839"/>
              </p:ext>
            </p:extLst>
          </p:nvPr>
        </p:nvGraphicFramePr>
        <p:xfrm>
          <a:off x="250723" y="225826"/>
          <a:ext cx="11474245" cy="3437890"/>
        </p:xfrm>
        <a:graphic>
          <a:graphicData uri="http://schemas.openxmlformats.org/drawingml/2006/table">
            <a:tbl>
              <a:tblPr firstRow="1" firstCol="1" bandRow="1">
                <a:tableStyleId>{5C22544A-7EE6-4342-B048-85BDC9FD1C3A}</a:tableStyleId>
              </a:tblPr>
              <a:tblGrid>
                <a:gridCol w="7981565">
                  <a:extLst>
                    <a:ext uri="{9D8B030D-6E8A-4147-A177-3AD203B41FA5}">
                      <a16:colId xmlns:a16="http://schemas.microsoft.com/office/drawing/2014/main" val="2308223286"/>
                    </a:ext>
                  </a:extLst>
                </a:gridCol>
                <a:gridCol w="3492680">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Bylaw II.B.5</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Bylaw II.B.5</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0" marR="0">
                        <a:lnSpc>
                          <a:spcPct val="107000"/>
                        </a:lnSpc>
                        <a:spcBef>
                          <a:spcPts val="0"/>
                        </a:spcBef>
                        <a:spcAft>
                          <a:spcPts val="0"/>
                        </a:spcAft>
                      </a:pPr>
                      <a:r>
                        <a:rPr lang="en-US" sz="3200" b="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senate may ask the university president to instruct a university standing committee to serve as an ad hoc committee of the senate to perform a specific task related to an area of responsibility common to both the senate and that standing committee. </a:t>
                      </a:r>
                    </a:p>
                  </a:txBody>
                  <a:tcPr marL="68580" marR="68580" marT="0" marB="0">
                    <a:noFill/>
                  </a:tcPr>
                </a:tc>
                <a:tc>
                  <a:txBody>
                    <a:bodyPr/>
                    <a:lstStyle/>
                    <a:p>
                      <a:pPr marL="0" marR="0">
                        <a:lnSpc>
                          <a:spcPct val="107000"/>
                        </a:lnSpc>
                        <a:spcBef>
                          <a:spcPts val="0"/>
                        </a:spcBef>
                        <a:spcAft>
                          <a:spcPts val="0"/>
                        </a:spcAft>
                      </a:pPr>
                      <a:r>
                        <a:rPr lang="en-US" sz="2400" kern="100" dirty="0">
                          <a:effectLst/>
                        </a:rPr>
                        <a:t>None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576113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3349339123"/>
              </p:ext>
            </p:extLst>
          </p:nvPr>
        </p:nvGraphicFramePr>
        <p:xfrm>
          <a:off x="250723" y="225826"/>
          <a:ext cx="11474245" cy="6416040"/>
        </p:xfrm>
        <a:graphic>
          <a:graphicData uri="http://schemas.openxmlformats.org/drawingml/2006/table">
            <a:tbl>
              <a:tblPr firstRow="1" firstCol="1" bandRow="1">
                <a:tableStyleId>{5C22544A-7EE6-4342-B048-85BDC9FD1C3A}</a:tableStyleId>
              </a:tblPr>
              <a:tblGrid>
                <a:gridCol w="7374193">
                  <a:extLst>
                    <a:ext uri="{9D8B030D-6E8A-4147-A177-3AD203B41FA5}">
                      <a16:colId xmlns:a16="http://schemas.microsoft.com/office/drawing/2014/main" val="2308223286"/>
                    </a:ext>
                  </a:extLst>
                </a:gridCol>
                <a:gridCol w="4100052">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Bylaw III.A.1</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Bylaw III.A.1 </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0" marR="0">
                        <a:lnSpc>
                          <a:spcPct val="107000"/>
                        </a:lnSpc>
                        <a:spcBef>
                          <a:spcPts val="0"/>
                        </a:spcBef>
                        <a:spcAft>
                          <a:spcPts val="0"/>
                        </a:spcAft>
                      </a:pPr>
                      <a:r>
                        <a:rPr lang="en-US" sz="2400" b="0" strike="no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Prior to February 15, the senate Committee on Committees shall prepare a list of candidates for each vacancy. The list should include at least two candidates for president-elect of each campus, and the number of candidates for elected committees should exceed the number of vacancies when possible. </a:t>
                      </a:r>
                      <a:r>
                        <a:rPr lang="en-US" sz="2400" b="0"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Campus affiliations of nominees for campus president-elect, Committee on Academic Freedom and Tenure, Governance Grievance Committee, and Academic Professional Grievance Committee must be confirmed by the Committee on Committees.</a:t>
                      </a:r>
                      <a:r>
                        <a:rPr lang="en-US" sz="2400" b="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00000"/>
                          </a:solidFill>
                        </a:rPr>
                        <a:t>The Committee on Committees must confirm the campus affiliations of all nominees, as well as their willingness and ability to fulfill all the responsibilities of the office for which they have been nominated.</a:t>
                      </a:r>
                      <a:endParaRPr lang="en-US" sz="2400" b="0" strike="sngStrike"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200" b="0" strike="no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Prior to February 15, the senate Committee on Committees shall prepare a list of candidates for each vacancy. The list should include at least two candidates for president-elect of each campus, and the number of candidates for elected committees should exceed the number of vacancies when possible. </a:t>
                      </a:r>
                      <a:r>
                        <a:rPr lang="en-US" sz="2200" dirty="0">
                          <a:solidFill>
                            <a:schemeClr val="tx1"/>
                          </a:solidFill>
                        </a:rPr>
                        <a:t>The Committee on Committees must confirm the campus affiliations of all nominees, as well as their willingness and ability to fulfill all the responsibilities of the office for which they have been nominated.</a:t>
                      </a:r>
                      <a:endParaRPr lang="en-US" sz="2200" b="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519815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327798933"/>
              </p:ext>
            </p:extLst>
          </p:nvPr>
        </p:nvGraphicFramePr>
        <p:xfrm>
          <a:off x="250723" y="225826"/>
          <a:ext cx="11474245" cy="3437890"/>
        </p:xfrm>
        <a:graphic>
          <a:graphicData uri="http://schemas.openxmlformats.org/drawingml/2006/table">
            <a:tbl>
              <a:tblPr firstRow="1" firstCol="1" bandRow="1">
                <a:tableStyleId>{5C22544A-7EE6-4342-B048-85BDC9FD1C3A}</a:tableStyleId>
              </a:tblPr>
              <a:tblGrid>
                <a:gridCol w="7374193">
                  <a:extLst>
                    <a:ext uri="{9D8B030D-6E8A-4147-A177-3AD203B41FA5}">
                      <a16:colId xmlns:a16="http://schemas.microsoft.com/office/drawing/2014/main" val="2308223286"/>
                    </a:ext>
                  </a:extLst>
                </a:gridCol>
                <a:gridCol w="4100052">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Bylaw III.A.6</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Bylaw III.A.6</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0" marR="0">
                        <a:lnSpc>
                          <a:spcPct val="107000"/>
                        </a:lnSpc>
                        <a:spcBef>
                          <a:spcPts val="0"/>
                        </a:spcBef>
                        <a:spcAft>
                          <a:spcPts val="0"/>
                        </a:spcAft>
                      </a:pPr>
                      <a:r>
                        <a:rPr lang="en-US" sz="3200" b="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Any ballot that includes more than two candidates for an office shall be structured to permit preferential voting for that office, as specified in Robert’s Rules of Order, which shall also guide how to determine the results of the election. </a:t>
                      </a:r>
                      <a:endParaRPr lang="en-US" sz="3200" b="0" strike="sngStrike"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200" b="0" strike="no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bylaw for this occurrence. </a:t>
                      </a:r>
                      <a:endParaRPr lang="en-US" sz="3200" b="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3352621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A40F311-EFE5-71A7-6D12-2261B8F78FA5}"/>
              </a:ext>
            </a:extLst>
          </p:cNvPr>
          <p:cNvGraphicFramePr>
            <a:graphicFrameLocks noGrp="1"/>
          </p:cNvGraphicFramePr>
          <p:nvPr>
            <p:extLst>
              <p:ext uri="{D42A27DB-BD31-4B8C-83A1-F6EECF244321}">
                <p14:modId xmlns:p14="http://schemas.microsoft.com/office/powerpoint/2010/main" val="3088667571"/>
              </p:ext>
            </p:extLst>
          </p:nvPr>
        </p:nvGraphicFramePr>
        <p:xfrm>
          <a:off x="250723" y="225826"/>
          <a:ext cx="11474245" cy="3437890"/>
        </p:xfrm>
        <a:graphic>
          <a:graphicData uri="http://schemas.openxmlformats.org/drawingml/2006/table">
            <a:tbl>
              <a:tblPr firstRow="1" firstCol="1" bandRow="1">
                <a:tableStyleId>{5C22544A-7EE6-4342-B048-85BDC9FD1C3A}</a:tableStyleId>
              </a:tblPr>
              <a:tblGrid>
                <a:gridCol w="5766619">
                  <a:extLst>
                    <a:ext uri="{9D8B030D-6E8A-4147-A177-3AD203B41FA5}">
                      <a16:colId xmlns:a16="http://schemas.microsoft.com/office/drawing/2014/main" val="2308223286"/>
                    </a:ext>
                  </a:extLst>
                </a:gridCol>
                <a:gridCol w="5707626">
                  <a:extLst>
                    <a:ext uri="{9D8B030D-6E8A-4147-A177-3AD203B41FA5}">
                      <a16:colId xmlns:a16="http://schemas.microsoft.com/office/drawing/2014/main" val="1135584882"/>
                    </a:ext>
                  </a:extLst>
                </a:gridCol>
              </a:tblGrid>
              <a:tr h="0">
                <a:tc>
                  <a:txBody>
                    <a:bodyPr/>
                    <a:lstStyle/>
                    <a:p>
                      <a:pPr marL="0" marR="0">
                        <a:lnSpc>
                          <a:spcPct val="107000"/>
                        </a:lnSpc>
                        <a:spcBef>
                          <a:spcPts val="0"/>
                        </a:spcBef>
                        <a:spcAft>
                          <a:spcPts val="0"/>
                        </a:spcAft>
                      </a:pPr>
                      <a:r>
                        <a:rPr lang="en-US" sz="2100" kern="100" dirty="0">
                          <a:solidFill>
                            <a:schemeClr val="bg1"/>
                          </a:solidFill>
                          <a:effectLst/>
                        </a:rPr>
                        <a:t>Original  Bylaw III.A.9</a:t>
                      </a:r>
                      <a:endParaRPr lang="en-US" sz="2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56082"/>
                    </a:solidFill>
                  </a:tcPr>
                </a:tc>
                <a:tc>
                  <a:txBody>
                    <a:bodyPr/>
                    <a:lstStyle/>
                    <a:p>
                      <a:pPr marL="0" marR="0">
                        <a:lnSpc>
                          <a:spcPct val="107000"/>
                        </a:lnSpc>
                        <a:spcBef>
                          <a:spcPts val="0"/>
                        </a:spcBef>
                        <a:spcAft>
                          <a:spcPts val="0"/>
                        </a:spcAft>
                      </a:pPr>
                      <a:r>
                        <a:rPr lang="en-US" sz="2100" kern="100" dirty="0">
                          <a:effectLst/>
                        </a:rPr>
                        <a:t>Revised Bylaw III.A.9</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2354488"/>
                  </a:ext>
                </a:extLst>
              </a:tr>
              <a:tr h="0">
                <a:tc>
                  <a:txBody>
                    <a:bodyPr/>
                    <a:lstStyle/>
                    <a:p>
                      <a:pPr marL="0" marR="0">
                        <a:lnSpc>
                          <a:spcPct val="107000"/>
                        </a:lnSpc>
                        <a:spcBef>
                          <a:spcPts val="0"/>
                        </a:spcBef>
                        <a:spcAft>
                          <a:spcPts val="0"/>
                        </a:spcAft>
                      </a:pPr>
                      <a:r>
                        <a:rPr lang="en-US" sz="3200" b="0" strike="no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Any reports of election difficulties should be directed immediately to the </a:t>
                      </a:r>
                      <a:r>
                        <a:rPr lang="en-US" sz="3200" b="0" strike="noStrike" kern="100" dirty="0">
                          <a:solidFill>
                            <a:srgbClr val="C00000"/>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Executive Director of the Senate </a:t>
                      </a:r>
                      <a:r>
                        <a:rPr lang="en-US" sz="3200" b="0" u="none" strike="sngStrike" kern="100" dirty="0">
                          <a:solidFill>
                            <a:schemeClr val="tx1"/>
                          </a:solidFill>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secretary</a:t>
                      </a:r>
                      <a:r>
                        <a:rPr lang="en-US" sz="3200" b="0" strike="no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who shall ensure that such difficulties are eliminated.</a:t>
                      </a:r>
                      <a:endParaRPr lang="en-US" sz="3200" b="0" strike="noStrike"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200" b="0" strike="no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Any reports of election difficulties should be directed immediately to the Executive Director of the Senate, who shall ensure that such difficulties are eliminated.</a:t>
                      </a:r>
                      <a:endParaRPr lang="en-US" sz="3200" b="0" strike="sngStrike"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659823547"/>
                  </a:ext>
                </a:extLst>
              </a:tr>
            </a:tbl>
          </a:graphicData>
        </a:graphic>
      </p:graphicFrame>
    </p:spTree>
    <p:extLst>
      <p:ext uri="{BB962C8B-B14F-4D97-AF65-F5344CB8AC3E}">
        <p14:creationId xmlns:p14="http://schemas.microsoft.com/office/powerpoint/2010/main" val="4199282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scaliers de devant et colonnes sur un bâtiment de ville majestueux">
            <a:extLst>
              <a:ext uri="{FF2B5EF4-FFF2-40B4-BE49-F238E27FC236}">
                <a16:creationId xmlns:a16="http://schemas.microsoft.com/office/drawing/2014/main" id="{6E7988B2-446D-6A1C-8D84-F95C2113A7B1}"/>
              </a:ext>
            </a:extLst>
          </p:cNvPr>
          <p:cNvPicPr>
            <a:picLocks noChangeAspect="1"/>
          </p:cNvPicPr>
          <p:nvPr/>
        </p:nvPicPr>
        <p:blipFill rotWithShape="1">
          <a:blip r:embed="rId2"/>
          <a:srcRect l="1767" r="4116" b="-1"/>
          <a:stretch/>
        </p:blipFill>
        <p:spPr>
          <a:xfrm>
            <a:off x="1" y="10"/>
            <a:ext cx="9669642" cy="6857990"/>
          </a:xfrm>
          <a:prstGeom prst="rect">
            <a:avLst/>
          </a:prstGeom>
        </p:spPr>
      </p:pic>
      <p:sp>
        <p:nvSpPr>
          <p:cNvPr id="10" name="Rectangle 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86F7BA8-3BB1-B483-694A-A88339E5F798}"/>
              </a:ext>
            </a:extLst>
          </p:cNvPr>
          <p:cNvSpPr txBox="1"/>
          <p:nvPr/>
        </p:nvSpPr>
        <p:spPr>
          <a:xfrm>
            <a:off x="7531610" y="1397881"/>
            <a:ext cx="3822189" cy="3742762"/>
          </a:xfrm>
          <a:prstGeom prst="rect">
            <a:avLst/>
          </a:prstGeom>
        </p:spPr>
        <p:txBody>
          <a:bodyPr vert="horz" lIns="91440" tIns="45720" rIns="91440" bIns="45720" rtlCol="0">
            <a:normAutofit fontScale="92500" lnSpcReduction="10000"/>
          </a:bodyPr>
          <a:lstStyle/>
          <a:p>
            <a:pPr>
              <a:lnSpc>
                <a:spcPct val="90000"/>
              </a:lnSpc>
              <a:spcAft>
                <a:spcPts val="600"/>
              </a:spcAft>
            </a:pPr>
            <a:r>
              <a:rPr lang="en-US" sz="4800" dirty="0"/>
              <a:t>Vote on Substantive Bylaw Amendments</a:t>
            </a:r>
          </a:p>
          <a:p>
            <a:pPr>
              <a:lnSpc>
                <a:spcPct val="90000"/>
              </a:lnSpc>
              <a:spcAft>
                <a:spcPts val="600"/>
              </a:spcAft>
            </a:pPr>
            <a:endParaRPr lang="en-US" sz="4800" dirty="0"/>
          </a:p>
          <a:p>
            <a:pPr>
              <a:lnSpc>
                <a:spcPct val="90000"/>
              </a:lnSpc>
              <a:spcAft>
                <a:spcPts val="600"/>
              </a:spcAft>
            </a:pPr>
            <a:r>
              <a:rPr lang="en-US" sz="4200" dirty="0">
                <a:solidFill>
                  <a:schemeClr val="tx1"/>
                </a:solidFill>
              </a:rPr>
              <a:t>Motion #2024-68</a:t>
            </a:r>
          </a:p>
          <a:p>
            <a:pPr>
              <a:lnSpc>
                <a:spcPct val="90000"/>
              </a:lnSpc>
              <a:spcAft>
                <a:spcPts val="600"/>
              </a:spcAft>
            </a:pPr>
            <a:endParaRPr lang="en-US" sz="4800" dirty="0"/>
          </a:p>
        </p:txBody>
      </p:sp>
    </p:spTree>
    <p:extLst>
      <p:ext uri="{BB962C8B-B14F-4D97-AF65-F5344CB8AC3E}">
        <p14:creationId xmlns:p14="http://schemas.microsoft.com/office/powerpoint/2010/main" val="374008383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1967D55-74FC-1D42-178D-CBE70D2F7712}"/>
              </a:ext>
            </a:extLst>
          </p:cNvPr>
          <p:cNvGraphicFramePr>
            <a:graphicFrameLocks noGrp="1"/>
          </p:cNvGraphicFramePr>
          <p:nvPr>
            <p:extLst>
              <p:ext uri="{D42A27DB-BD31-4B8C-83A1-F6EECF244321}">
                <p14:modId xmlns:p14="http://schemas.microsoft.com/office/powerpoint/2010/main" val="2781218963"/>
              </p:ext>
            </p:extLst>
          </p:nvPr>
        </p:nvGraphicFramePr>
        <p:xfrm>
          <a:off x="643467" y="841391"/>
          <a:ext cx="10905067" cy="5175219"/>
        </p:xfrm>
        <a:graphic>
          <a:graphicData uri="http://schemas.openxmlformats.org/drawingml/2006/table">
            <a:tbl>
              <a:tblPr firstRow="1" bandRow="1"/>
              <a:tblGrid>
                <a:gridCol w="1281367">
                  <a:extLst>
                    <a:ext uri="{9D8B030D-6E8A-4147-A177-3AD203B41FA5}">
                      <a16:colId xmlns:a16="http://schemas.microsoft.com/office/drawing/2014/main" val="3632393530"/>
                    </a:ext>
                  </a:extLst>
                </a:gridCol>
                <a:gridCol w="7109335">
                  <a:extLst>
                    <a:ext uri="{9D8B030D-6E8A-4147-A177-3AD203B41FA5}">
                      <a16:colId xmlns:a16="http://schemas.microsoft.com/office/drawing/2014/main" val="461875235"/>
                    </a:ext>
                  </a:extLst>
                </a:gridCol>
                <a:gridCol w="2514365">
                  <a:extLst>
                    <a:ext uri="{9D8B030D-6E8A-4147-A177-3AD203B41FA5}">
                      <a16:colId xmlns:a16="http://schemas.microsoft.com/office/drawing/2014/main" val="2673392283"/>
                    </a:ext>
                  </a:extLst>
                </a:gridCol>
              </a:tblGrid>
              <a:tr h="627782">
                <a:tc gridSpan="2">
                  <a:txBody>
                    <a:bodyPr/>
                    <a:lstStyle/>
                    <a:p>
                      <a:pPr algn="l" fontAlgn="b">
                        <a:spcBef>
                          <a:spcPts val="0"/>
                        </a:spcBef>
                        <a:spcAft>
                          <a:spcPts val="0"/>
                        </a:spcAft>
                      </a:pPr>
                      <a:r>
                        <a:rPr lang="en-US" sz="2600" b="1" i="0" u="none" strike="noStrike">
                          <a:solidFill>
                            <a:srgbClr val="000000"/>
                          </a:solidFill>
                          <a:effectLst/>
                          <a:latin typeface="Calibri" panose="020F0502020204030204" pitchFamily="34" charset="0"/>
                        </a:rPr>
                        <a:t>Grammar, word, clarity</a:t>
                      </a:r>
                      <a:endParaRPr lang="en-US" sz="3900" b="0" i="0" u="none" strike="noStrike">
                        <a:effectLst/>
                        <a:latin typeface="Arial" panose="020B0604020202020204" pitchFamily="34" charset="0"/>
                      </a:endParaRPr>
                    </a:p>
                  </a:txBody>
                  <a:tcPr marL="196190" marR="196190" marT="98095" marB="98095">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spcBef>
                          <a:spcPts val="0"/>
                        </a:spcBef>
                        <a:spcAft>
                          <a:spcPts val="0"/>
                        </a:spcAft>
                      </a:pPr>
                      <a:endParaRPr lang="en-US" sz="3900" b="0" i="0" u="none" strike="noStrike">
                        <a:effectLst/>
                        <a:latin typeface="Arial" panose="020B0604020202020204" pitchFamily="34" charset="0"/>
                      </a:endParaRPr>
                    </a:p>
                  </a:txBody>
                  <a:tcPr marL="20436" marR="20436" marT="20436"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9292474"/>
                  </a:ext>
                </a:extLst>
              </a:tr>
              <a:tr h="786361">
                <a:tc>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II.A.1.</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2400" b="0" i="0" u="none" strike="noStrike">
                          <a:solidFill>
                            <a:srgbClr val="000000"/>
                          </a:solidFill>
                          <a:effectLst/>
                          <a:latin typeface="Arial" panose="020B0604020202020204" pitchFamily="34" charset="0"/>
                        </a:rPr>
                        <a:t>which will </a:t>
                      </a:r>
                      <a:r>
                        <a:rPr lang="en-US" sz="2400" b="0" i="0" u="none" strike="sngStrike">
                          <a:solidFill>
                            <a:srgbClr val="FF0000"/>
                          </a:solidFill>
                          <a:effectLst/>
                          <a:latin typeface="Arial" panose="020B0604020202020204" pitchFamily="34" charset="0"/>
                        </a:rPr>
                        <a:t>insure </a:t>
                      </a:r>
                      <a:r>
                        <a:rPr lang="en-US" sz="2400" b="0" i="0" u="sng" strike="noStrike">
                          <a:solidFill>
                            <a:srgbClr val="0000FF"/>
                          </a:solidFill>
                          <a:effectLst/>
                          <a:latin typeface="Arial" panose="020B0604020202020204" pitchFamily="34" charset="0"/>
                        </a:rPr>
                        <a:t> ensure </a:t>
                      </a:r>
                      <a:r>
                        <a:rPr lang="en-US" sz="2400" b="0" i="0" u="none" strike="noStrike">
                          <a:solidFill>
                            <a:srgbClr val="000000"/>
                          </a:solidFill>
                          <a:effectLst/>
                          <a:latin typeface="Arial" panose="020B0604020202020204" pitchFamily="34" charset="0"/>
                        </a:rPr>
                        <a:t>the appropriateness of the proposal for </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correct the word</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008099"/>
                  </a:ext>
                </a:extLst>
              </a:tr>
              <a:tr h="1880538">
                <a:tc>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II.A.1.g.</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2400" b="0" i="0" u="none" strike="sngStrike">
                          <a:solidFill>
                            <a:srgbClr val="FF0000"/>
                          </a:solidFill>
                          <a:effectLst/>
                          <a:latin typeface="Arial" panose="020B0604020202020204" pitchFamily="34" charset="0"/>
                        </a:rPr>
                        <a:t>While serving as a senator, faculty or academic professional may not </a:t>
                      </a:r>
                      <a:r>
                        <a:rPr lang="en-US" sz="2400" b="0" i="0" u="sng" strike="noStrike">
                          <a:solidFill>
                            <a:srgbClr val="0000FF"/>
                          </a:solidFill>
                          <a:effectLst/>
                          <a:latin typeface="Arial" panose="020B0604020202020204" pitchFamily="34" charset="0"/>
                        </a:rPr>
                        <a:t> No faculty member or academic professional may serve as a senator while </a:t>
                      </a:r>
                      <a:r>
                        <a:rPr lang="en-US" sz="2400" b="0" i="0" u="none" strike="noStrike">
                          <a:solidFill>
                            <a:srgbClr val="000000"/>
                          </a:solidFill>
                          <a:effectLst/>
                          <a:latin typeface="Arial" panose="020B0604020202020204" pitchFamily="34" charset="0"/>
                        </a:rPr>
                        <a:t>hold</a:t>
                      </a:r>
                      <a:r>
                        <a:rPr lang="en-US" sz="2400" b="0" i="0" u="sng" strike="noStrike">
                          <a:solidFill>
                            <a:srgbClr val="0000FF"/>
                          </a:solidFill>
                          <a:effectLst/>
                          <a:latin typeface="Arial" panose="020B0604020202020204" pitchFamily="34" charset="0"/>
                        </a:rPr>
                        <a:t>ing</a:t>
                      </a:r>
                      <a:r>
                        <a:rPr lang="en-US" sz="2400" b="0" i="0" u="none" strike="noStrike">
                          <a:solidFill>
                            <a:srgbClr val="000000"/>
                          </a:solidFill>
                          <a:effectLst/>
                          <a:latin typeface="Arial" panose="020B0604020202020204" pitchFamily="34" charset="0"/>
                        </a:rPr>
                        <a:t> an administrative appointment of half-time or more.</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clearer style</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0600369"/>
                  </a:ext>
                </a:extLst>
              </a:tr>
              <a:tr h="1880538">
                <a:tc>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II.B.1.g.</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2400" b="0" i="0" u="none" strike="noStrike">
                          <a:solidFill>
                            <a:srgbClr val="000000"/>
                          </a:solidFill>
                          <a:effectLst/>
                          <a:latin typeface="Arial" panose="020B0604020202020204" pitchFamily="34" charset="0"/>
                        </a:rPr>
                        <a:t>During the annual summer break period, the UAC shall have the authority to act on behalf of the Senate and to carry out necessary Senate duties</a:t>
                      </a:r>
                      <a:r>
                        <a:rPr lang="en-US" sz="2400" b="0" i="0" u="sng" strike="noStrike">
                          <a:solidFill>
                            <a:srgbClr val="0000FF"/>
                          </a:solidFill>
                          <a:effectLst/>
                          <a:latin typeface="Arial" panose="020B0604020202020204" pitchFamily="34" charset="0"/>
                        </a:rPr>
                        <a:t>.</a:t>
                      </a:r>
                      <a:r>
                        <a:rPr lang="en-US" sz="2400" b="0" i="0" u="none" strike="noStrike">
                          <a:solidFill>
                            <a:srgbClr val="000000"/>
                          </a:solidFill>
                          <a:effectLst/>
                          <a:latin typeface="Arial" panose="020B0604020202020204" pitchFamily="34" charset="0"/>
                        </a:rPr>
                        <a:t> </a:t>
                      </a:r>
                      <a:r>
                        <a:rPr lang="en-US" sz="2400" b="0" i="0" u="none" strike="sngStrike">
                          <a:solidFill>
                            <a:srgbClr val="FF0000"/>
                          </a:solidFill>
                          <a:effectLst/>
                          <a:latin typeface="Arial" panose="020B0604020202020204" pitchFamily="34" charset="0"/>
                        </a:rPr>
                        <a:t>during the period of time in which faculty are not on contract</a:t>
                      </a:r>
                      <a:r>
                        <a:rPr lang="en-US" sz="2400" b="0" i="0" u="none" strike="noStrike">
                          <a:solidFill>
                            <a:srgbClr val="000000"/>
                          </a:solidFill>
                          <a:effectLst/>
                          <a:latin typeface="Arial" panose="020B0604020202020204" pitchFamily="34" charset="0"/>
                        </a:rPr>
                        <a:t>. </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delete repetitive wording</a:t>
                      </a:r>
                      <a:endParaRPr lang="en-US" sz="3900" b="0" i="0" u="none" strike="noStrike">
                        <a:effectLst/>
                        <a:latin typeface="Arial" panose="020B0604020202020204" pitchFamily="34" charset="0"/>
                      </a:endParaRPr>
                    </a:p>
                  </a:txBody>
                  <a:tcPr marL="20436" marR="20436" marT="20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3209628"/>
                  </a:ext>
                </a:extLst>
              </a:tr>
            </a:tbl>
          </a:graphicData>
        </a:graphic>
      </p:graphicFrame>
    </p:spTree>
    <p:extLst>
      <p:ext uri="{BB962C8B-B14F-4D97-AF65-F5344CB8AC3E}">
        <p14:creationId xmlns:p14="http://schemas.microsoft.com/office/powerpoint/2010/main" val="219805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0DBF935-C2D6-809E-697F-C79AB8F0661A}"/>
              </a:ext>
            </a:extLst>
          </p:cNvPr>
          <p:cNvGraphicFramePr>
            <a:graphicFrameLocks noGrp="1"/>
          </p:cNvGraphicFramePr>
          <p:nvPr>
            <p:extLst>
              <p:ext uri="{D42A27DB-BD31-4B8C-83A1-F6EECF244321}">
                <p14:modId xmlns:p14="http://schemas.microsoft.com/office/powerpoint/2010/main" val="800355567"/>
              </p:ext>
            </p:extLst>
          </p:nvPr>
        </p:nvGraphicFramePr>
        <p:xfrm>
          <a:off x="755374" y="735496"/>
          <a:ext cx="10674626" cy="5208104"/>
        </p:xfrm>
        <a:graphic>
          <a:graphicData uri="http://schemas.openxmlformats.org/drawingml/2006/table">
            <a:tbl>
              <a:tblPr/>
              <a:tblGrid>
                <a:gridCol w="958689">
                  <a:extLst>
                    <a:ext uri="{9D8B030D-6E8A-4147-A177-3AD203B41FA5}">
                      <a16:colId xmlns:a16="http://schemas.microsoft.com/office/drawing/2014/main" val="359939653"/>
                    </a:ext>
                  </a:extLst>
                </a:gridCol>
                <a:gridCol w="7061108">
                  <a:extLst>
                    <a:ext uri="{9D8B030D-6E8A-4147-A177-3AD203B41FA5}">
                      <a16:colId xmlns:a16="http://schemas.microsoft.com/office/drawing/2014/main" val="2297191772"/>
                    </a:ext>
                  </a:extLst>
                </a:gridCol>
                <a:gridCol w="2654829">
                  <a:extLst>
                    <a:ext uri="{9D8B030D-6E8A-4147-A177-3AD203B41FA5}">
                      <a16:colId xmlns:a16="http://schemas.microsoft.com/office/drawing/2014/main" val="3734753305"/>
                    </a:ext>
                  </a:extLst>
                </a:gridCol>
              </a:tblGrid>
              <a:tr h="4118654">
                <a:tc>
                  <a:txBody>
                    <a:bodyPr/>
                    <a:lstStyle/>
                    <a:p>
                      <a:pPr algn="l" fontAlgn="b"/>
                      <a:r>
                        <a:rPr lang="en-US" sz="2000" b="0" i="0" u="none" strike="noStrike">
                          <a:solidFill>
                            <a:srgbClr val="000000"/>
                          </a:solidFill>
                          <a:effectLst/>
                          <a:latin typeface="Calibri" panose="020F0502020204030204" pitchFamily="34" charset="0"/>
                        </a:rPr>
                        <a:t>II.B.2.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2000" b="0" i="0" u="none" strike="noStrike" dirty="0">
                          <a:solidFill>
                            <a:srgbClr val="000000"/>
                          </a:solidFill>
                          <a:effectLst/>
                          <a:latin typeface="Arial" panose="020B0604020202020204" pitchFamily="34" charset="0"/>
                        </a:rPr>
                        <a:t> The secretary shall be responsible for </a:t>
                      </a:r>
                      <a:r>
                        <a:rPr lang="en-US" sz="2000" b="0" i="0" u="none" strike="sngStrike" dirty="0">
                          <a:solidFill>
                            <a:srgbClr val="FF0000"/>
                          </a:solidFill>
                          <a:effectLst/>
                          <a:latin typeface="Arial" panose="020B0604020202020204" pitchFamily="34" charset="0"/>
                        </a:rPr>
                        <a:t>the notification of </a:t>
                      </a:r>
                      <a:r>
                        <a:rPr lang="en-US" sz="2000" b="0" i="0" u="sng" strike="noStrike" dirty="0">
                          <a:solidFill>
                            <a:srgbClr val="0000FF"/>
                          </a:solidFill>
                          <a:effectLst/>
                          <a:latin typeface="Arial" panose="020B0604020202020204" pitchFamily="34" charset="0"/>
                        </a:rPr>
                        <a:t> notifying </a:t>
                      </a:r>
                      <a:r>
                        <a:rPr lang="en-US" sz="2000" b="0" i="0" u="none" strike="noStrike" dirty="0">
                          <a:solidFill>
                            <a:srgbClr val="000000"/>
                          </a:solidFill>
                          <a:effectLst/>
                          <a:latin typeface="Arial" panose="020B0604020202020204" pitchFamily="34" charset="0"/>
                        </a:rPr>
                        <a:t>members of all meetings of the university-wide Academic Assembly and of the University Senate, and is responsible for </a:t>
                      </a:r>
                      <a:r>
                        <a:rPr lang="en-US" sz="2000" b="0" i="0" u="none" strike="sngStrike" dirty="0">
                          <a:solidFill>
                            <a:srgbClr val="FF0000"/>
                          </a:solidFill>
                          <a:effectLst/>
                          <a:latin typeface="Arial" panose="020B0604020202020204" pitchFamily="34" charset="0"/>
                        </a:rPr>
                        <a:t>all senate business, including senate meeting </a:t>
                      </a:r>
                      <a:r>
                        <a:rPr lang="en-US" sz="2000" b="0" i="0" u="sng" strike="noStrike" dirty="0">
                          <a:solidFill>
                            <a:srgbClr val="0000FF"/>
                          </a:solidFill>
                          <a:effectLst/>
                          <a:latin typeface="Arial" panose="020B0604020202020204" pitchFamily="34" charset="0"/>
                        </a:rPr>
                        <a:t> registering </a:t>
                      </a:r>
                      <a:r>
                        <a:rPr lang="en-US" sz="2000" b="0" i="0" u="none" strike="noStrike" dirty="0">
                          <a:solidFill>
                            <a:srgbClr val="000000"/>
                          </a:solidFill>
                          <a:effectLst/>
                          <a:latin typeface="Arial" panose="020B0604020202020204" pitchFamily="34" charset="0"/>
                        </a:rPr>
                        <a:t>attendance of senators</a:t>
                      </a:r>
                      <a:r>
                        <a:rPr lang="en-US" sz="2000" b="0" i="0" u="sng" strike="noStrike" dirty="0">
                          <a:solidFill>
                            <a:srgbClr val="0000FF"/>
                          </a:solidFill>
                          <a:effectLst/>
                          <a:latin typeface="Arial" panose="020B0604020202020204" pitchFamily="34" charset="0"/>
                        </a:rPr>
                        <a:t> at Senate meetings</a:t>
                      </a:r>
                      <a:r>
                        <a:rPr lang="en-US" sz="2000" b="0" i="0" u="none" strike="noStrike" dirty="0">
                          <a:solidFill>
                            <a:srgbClr val="000000"/>
                          </a:solidFill>
                          <a:effectLst/>
                          <a:latin typeface="Arial" panose="020B0604020202020204" pitchFamily="34" charset="0"/>
                        </a:rPr>
                        <a:t>, </a:t>
                      </a:r>
                      <a:r>
                        <a:rPr lang="en-US" sz="2000" b="0" i="0" u="none" strike="sngStrike" dirty="0">
                          <a:solidFill>
                            <a:srgbClr val="FF0000"/>
                          </a:solidFill>
                          <a:effectLst/>
                          <a:latin typeface="Arial" panose="020B0604020202020204" pitchFamily="34" charset="0"/>
                        </a:rPr>
                        <a:t>maintain </a:t>
                      </a:r>
                      <a:r>
                        <a:rPr lang="en-US" sz="2000" b="0" i="0" u="sng" strike="noStrike" dirty="0">
                          <a:solidFill>
                            <a:srgbClr val="0000FF"/>
                          </a:solidFill>
                          <a:effectLst/>
                          <a:latin typeface="Arial" panose="020B0604020202020204" pitchFamily="34" charset="0"/>
                        </a:rPr>
                        <a:t> maintaining </a:t>
                      </a:r>
                      <a:r>
                        <a:rPr lang="en-US" sz="2000" b="0" i="0" u="none" strike="noStrike" dirty="0">
                          <a:solidFill>
                            <a:srgbClr val="000000"/>
                          </a:solidFill>
                          <a:effectLst/>
                          <a:latin typeface="Arial" panose="020B0604020202020204" pitchFamily="34" charset="0"/>
                        </a:rPr>
                        <a:t>the senate </a:t>
                      </a:r>
                      <a:r>
                        <a:rPr lang="en-US" sz="2000" b="0" i="0" u="sng" strike="noStrike" dirty="0">
                          <a:solidFill>
                            <a:srgbClr val="0000FF"/>
                          </a:solidFill>
                          <a:effectLst/>
                          <a:latin typeface="Arial" panose="020B0604020202020204" pitchFamily="34" charset="0"/>
                        </a:rPr>
                        <a:t>records </a:t>
                      </a:r>
                      <a:r>
                        <a:rPr lang="en-US" sz="2000" b="0" i="0" u="none" strike="sngStrike" dirty="0">
                          <a:solidFill>
                            <a:srgbClr val="FF0000"/>
                          </a:solidFill>
                          <a:effectLst/>
                          <a:latin typeface="Arial" panose="020B0604020202020204" pitchFamily="34" charset="0"/>
                        </a:rPr>
                        <a:t>archives </a:t>
                      </a:r>
                      <a:r>
                        <a:rPr lang="en-US" sz="2000" b="0" i="0" u="none" strike="noStrike" dirty="0">
                          <a:solidFill>
                            <a:srgbClr val="000000"/>
                          </a:solidFill>
                          <a:effectLst/>
                          <a:latin typeface="Arial" panose="020B0604020202020204" pitchFamily="34" charset="0"/>
                        </a:rPr>
                        <a:t>in the </a:t>
                      </a:r>
                      <a:r>
                        <a:rPr lang="en-US" sz="2000" b="0" i="0" u="sng" strike="noStrike" dirty="0">
                          <a:solidFill>
                            <a:srgbClr val="0000FF"/>
                          </a:solidFill>
                          <a:effectLst/>
                          <a:latin typeface="Arial" panose="020B0604020202020204" pitchFamily="34" charset="0"/>
                        </a:rPr>
                        <a:t>University Senate </a:t>
                      </a:r>
                      <a:r>
                        <a:rPr lang="en-US" sz="2000" b="0" i="0" u="none" strike="sngStrike" dirty="0">
                          <a:solidFill>
                            <a:srgbClr val="FF0000"/>
                          </a:solidFill>
                          <a:effectLst/>
                          <a:latin typeface="Arial" panose="020B0604020202020204" pitchFamily="34" charset="0"/>
                        </a:rPr>
                        <a:t>Academic Assembly </a:t>
                      </a:r>
                      <a:r>
                        <a:rPr lang="en-US" sz="2000" b="0" i="0" u="none" strike="noStrike" dirty="0">
                          <a:solidFill>
                            <a:srgbClr val="000000"/>
                          </a:solidFill>
                          <a:effectLst/>
                          <a:latin typeface="Arial" panose="020B0604020202020204" pitchFamily="34" charset="0"/>
                        </a:rPr>
                        <a:t>office, and </a:t>
                      </a:r>
                      <a:r>
                        <a:rPr lang="en-US" sz="2000" b="0" i="0" u="none" strike="sngStrike" dirty="0">
                          <a:solidFill>
                            <a:srgbClr val="FF0000"/>
                          </a:solidFill>
                          <a:effectLst/>
                          <a:latin typeface="Arial" panose="020B0604020202020204" pitchFamily="34" charset="0"/>
                        </a:rPr>
                        <a:t>assist </a:t>
                      </a:r>
                      <a:r>
                        <a:rPr lang="en-US" sz="2000" b="0" i="0" u="sng" strike="noStrike" dirty="0">
                          <a:solidFill>
                            <a:srgbClr val="0000FF"/>
                          </a:solidFill>
                          <a:effectLst/>
                          <a:latin typeface="Arial" panose="020B0604020202020204" pitchFamily="34" charset="0"/>
                        </a:rPr>
                        <a:t> assisting </a:t>
                      </a:r>
                      <a:r>
                        <a:rPr lang="en-US" sz="2000" b="0" i="0" u="none" strike="noStrike" dirty="0">
                          <a:solidFill>
                            <a:srgbClr val="000000"/>
                          </a:solidFill>
                          <a:effectLst/>
                          <a:latin typeface="Arial" panose="020B0604020202020204" pitchFamily="34" charset="0"/>
                        </a:rPr>
                        <a:t>in conducting the annual elections.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dirty="0">
                          <a:solidFill>
                            <a:srgbClr val="000000"/>
                          </a:solidFill>
                          <a:effectLst/>
                          <a:latin typeface="Calibri" panose="020F0502020204030204" pitchFamily="34" charset="0"/>
                        </a:rPr>
                        <a:t>clarify wording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22763518"/>
                  </a:ext>
                </a:extLst>
              </a:tr>
              <a:tr h="1089450">
                <a:tc>
                  <a:txBody>
                    <a:bodyPr/>
                    <a:lstStyle/>
                    <a:p>
                      <a:pPr algn="l" fontAlgn="b"/>
                      <a:r>
                        <a:rPr lang="en-US" sz="2000" b="0" i="0" u="none" strike="noStrike">
                          <a:solidFill>
                            <a:srgbClr val="000000"/>
                          </a:solidFill>
                          <a:effectLst/>
                          <a:latin typeface="Calibri" panose="020F0502020204030204" pitchFamily="34" charset="0"/>
                        </a:rPr>
                        <a:t>II.C.5.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Arial" panose="020B0604020202020204" pitchFamily="34" charset="0"/>
                        </a:rPr>
                        <a:t>Normally, meetings of the senate shall be open; however, it </a:t>
                      </a:r>
                      <a:r>
                        <a:rPr lang="en-US" sz="2000" b="0" i="0" u="sng" strike="noStrike">
                          <a:solidFill>
                            <a:srgbClr val="0000FF"/>
                          </a:solidFill>
                          <a:effectLst/>
                          <a:latin typeface="Arial" panose="020B0604020202020204" pitchFamily="34" charset="0"/>
                        </a:rPr>
                        <a:t>may </a:t>
                      </a:r>
                      <a:r>
                        <a:rPr lang="en-US" sz="2000" b="0" i="0" u="none" strike="sngStrike">
                          <a:solidFill>
                            <a:srgbClr val="FF0000"/>
                          </a:solidFill>
                          <a:effectLst/>
                          <a:latin typeface="Arial" panose="020B0604020202020204" pitchFamily="34" charset="0"/>
                        </a:rPr>
                        <a:t>shall </a:t>
                      </a:r>
                      <a:r>
                        <a:rPr lang="en-US" sz="2000" b="0" i="0" u="none" strike="noStrike">
                          <a:solidFill>
                            <a:srgbClr val="000000"/>
                          </a:solidFill>
                          <a:effectLst/>
                          <a:latin typeface="Arial" panose="020B0604020202020204" pitchFamily="34" charset="0"/>
                        </a:rPr>
                        <a:t>enter into executive session upon agreement of two-thirds of the senators present.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dirty="0">
                          <a:solidFill>
                            <a:srgbClr val="000000"/>
                          </a:solidFill>
                          <a:effectLst/>
                          <a:latin typeface="Calibri" panose="020F0502020204030204" pitchFamily="34" charset="0"/>
                        </a:rPr>
                        <a:t>word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2425687"/>
                  </a:ext>
                </a:extLst>
              </a:tr>
            </a:tbl>
          </a:graphicData>
        </a:graphic>
      </p:graphicFrame>
    </p:spTree>
    <p:extLst>
      <p:ext uri="{BB962C8B-B14F-4D97-AF65-F5344CB8AC3E}">
        <p14:creationId xmlns:p14="http://schemas.microsoft.com/office/powerpoint/2010/main" val="290892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scaliers de devant et colonnes sur un bâtiment de ville majestueux">
            <a:extLst>
              <a:ext uri="{FF2B5EF4-FFF2-40B4-BE49-F238E27FC236}">
                <a16:creationId xmlns:a16="http://schemas.microsoft.com/office/drawing/2014/main" id="{6E7988B2-446D-6A1C-8D84-F95C2113A7B1}"/>
              </a:ext>
            </a:extLst>
          </p:cNvPr>
          <p:cNvPicPr>
            <a:picLocks noChangeAspect="1"/>
          </p:cNvPicPr>
          <p:nvPr/>
        </p:nvPicPr>
        <p:blipFill rotWithShape="1">
          <a:blip r:embed="rId2"/>
          <a:srcRect l="1767" r="4116" b="-1"/>
          <a:stretch/>
        </p:blipFill>
        <p:spPr>
          <a:xfrm>
            <a:off x="1" y="10"/>
            <a:ext cx="9669642" cy="6857990"/>
          </a:xfrm>
          <a:prstGeom prst="rect">
            <a:avLst/>
          </a:prstGeom>
        </p:spPr>
      </p:pic>
      <p:sp>
        <p:nvSpPr>
          <p:cNvPr id="10" name="Rectangle 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86F7BA8-3BB1-B483-694A-A88339E5F798}"/>
              </a:ext>
            </a:extLst>
          </p:cNvPr>
          <p:cNvSpPr txBox="1"/>
          <p:nvPr/>
        </p:nvSpPr>
        <p:spPr>
          <a:xfrm>
            <a:off x="6915220" y="1235321"/>
            <a:ext cx="4355590" cy="3742762"/>
          </a:xfrm>
          <a:prstGeom prst="rect">
            <a:avLst/>
          </a:prstGeom>
        </p:spPr>
        <p:txBody>
          <a:bodyPr vert="horz" lIns="91440" tIns="45720" rIns="91440" bIns="45720" rtlCol="0">
            <a:normAutofit fontScale="92500" lnSpcReduction="10000"/>
          </a:bodyPr>
          <a:lstStyle/>
          <a:p>
            <a:pPr>
              <a:lnSpc>
                <a:spcPct val="90000"/>
              </a:lnSpc>
              <a:spcAft>
                <a:spcPts val="600"/>
              </a:spcAft>
            </a:pPr>
            <a:r>
              <a:rPr lang="en-US" sz="4800" dirty="0"/>
              <a:t>Vote on Perfecting Constitution Amendments</a:t>
            </a:r>
          </a:p>
          <a:p>
            <a:pPr>
              <a:lnSpc>
                <a:spcPct val="90000"/>
              </a:lnSpc>
              <a:spcAft>
                <a:spcPts val="600"/>
              </a:spcAft>
            </a:pPr>
            <a:endParaRPr lang="en-US" sz="4800" dirty="0"/>
          </a:p>
          <a:p>
            <a:pPr>
              <a:lnSpc>
                <a:spcPct val="90000"/>
              </a:lnSpc>
              <a:spcAft>
                <a:spcPts val="600"/>
              </a:spcAft>
            </a:pPr>
            <a:r>
              <a:rPr lang="en-US" sz="4800" dirty="0"/>
              <a:t>Motion #2024-67</a:t>
            </a:r>
          </a:p>
        </p:txBody>
      </p:sp>
    </p:spTree>
    <p:extLst>
      <p:ext uri="{BB962C8B-B14F-4D97-AF65-F5344CB8AC3E}">
        <p14:creationId xmlns:p14="http://schemas.microsoft.com/office/powerpoint/2010/main" val="280598334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DEE7532-A9C7-E1DE-EC1C-C623ED08F386}"/>
              </a:ext>
            </a:extLst>
          </p:cNvPr>
          <p:cNvGraphicFramePr>
            <a:graphicFrameLocks noGrp="1"/>
          </p:cNvGraphicFramePr>
          <p:nvPr>
            <p:extLst>
              <p:ext uri="{D42A27DB-BD31-4B8C-83A1-F6EECF244321}">
                <p14:modId xmlns:p14="http://schemas.microsoft.com/office/powerpoint/2010/main" val="3080082500"/>
              </p:ext>
            </p:extLst>
          </p:nvPr>
        </p:nvGraphicFramePr>
        <p:xfrm>
          <a:off x="735496" y="795130"/>
          <a:ext cx="10714382" cy="5466523"/>
        </p:xfrm>
        <a:graphic>
          <a:graphicData uri="http://schemas.openxmlformats.org/drawingml/2006/table">
            <a:tbl>
              <a:tblPr/>
              <a:tblGrid>
                <a:gridCol w="1012996">
                  <a:extLst>
                    <a:ext uri="{9D8B030D-6E8A-4147-A177-3AD203B41FA5}">
                      <a16:colId xmlns:a16="http://schemas.microsoft.com/office/drawing/2014/main" val="3367865372"/>
                    </a:ext>
                  </a:extLst>
                </a:gridCol>
                <a:gridCol w="7422145">
                  <a:extLst>
                    <a:ext uri="{9D8B030D-6E8A-4147-A177-3AD203B41FA5}">
                      <a16:colId xmlns:a16="http://schemas.microsoft.com/office/drawing/2014/main" val="574847505"/>
                    </a:ext>
                  </a:extLst>
                </a:gridCol>
                <a:gridCol w="2279241">
                  <a:extLst>
                    <a:ext uri="{9D8B030D-6E8A-4147-A177-3AD203B41FA5}">
                      <a16:colId xmlns:a16="http://schemas.microsoft.com/office/drawing/2014/main" val="3439567714"/>
                    </a:ext>
                  </a:extLst>
                </a:gridCol>
              </a:tblGrid>
              <a:tr h="467384">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2000" b="1" i="0" u="none" strike="noStrike">
                          <a:solidFill>
                            <a:srgbClr val="000000"/>
                          </a:solidFill>
                          <a:effectLst/>
                          <a:latin typeface="Calibri" panose="020F0502020204030204" pitchFamily="34" charset="0"/>
                        </a:rPr>
                        <a:t>PERFECTING AMENDMENTS FOR BYLAWS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0263517"/>
                  </a:ext>
                </a:extLst>
              </a:tr>
              <a:tr h="392602">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effectLst/>
                          <a:latin typeface="Calibri" panose="020F0502020204030204" pitchFamily="34" charset="0"/>
                        </a:rPr>
                        <a:t>Correct Names for Relationship groups for Senate Committees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27735"/>
                  </a:ext>
                </a:extLst>
              </a:tr>
              <a:tr h="785205">
                <a:tc>
                  <a:txBody>
                    <a:bodyPr/>
                    <a:lstStyle/>
                    <a:p>
                      <a:pPr algn="l" fontAlgn="b"/>
                      <a:r>
                        <a:rPr lang="en-US" sz="2000" b="0" i="0" u="none" strike="noStrike">
                          <a:solidFill>
                            <a:srgbClr val="000000"/>
                          </a:solidFill>
                          <a:effectLst/>
                          <a:latin typeface="Calibri" panose="020F0502020204030204" pitchFamily="34" charset="0"/>
                        </a:rPr>
                        <a:t>By II.B.8.b.3.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Arial" panose="020B0604020202020204" pitchFamily="34" charset="0"/>
                        </a:rPr>
                        <a:t> the </a:t>
                      </a:r>
                      <a:r>
                        <a:rPr lang="en-US" sz="2000" b="0" i="0" u="none" strike="sngStrike">
                          <a:solidFill>
                            <a:srgbClr val="FF0000"/>
                          </a:solidFill>
                          <a:effectLst/>
                          <a:latin typeface="Arial" panose="020B0604020202020204" pitchFamily="34" charset="0"/>
                        </a:rPr>
                        <a:t>Council for</a:t>
                      </a:r>
                      <a:r>
                        <a:rPr lang="en-US" sz="2000" b="0" i="0" u="none" strike="noStrike">
                          <a:solidFill>
                            <a:srgbClr val="000000"/>
                          </a:solidFill>
                          <a:effectLst/>
                          <a:latin typeface="Arial" panose="020B0604020202020204" pitchFamily="34" charset="0"/>
                        </a:rPr>
                        <a:t> Research and Creative Activities </a:t>
                      </a:r>
                      <a:r>
                        <a:rPr lang="en-US" sz="2000" b="0" i="0" u="none" strike="noStrike">
                          <a:solidFill>
                            <a:srgbClr val="4472C4"/>
                          </a:solidFill>
                          <a:effectLst/>
                          <a:latin typeface="Arial" panose="020B0604020202020204" pitchFamily="34" charset="0"/>
                        </a:rPr>
                        <a:t>Committee</a:t>
                      </a:r>
                      <a:r>
                        <a:rPr lang="en-US" sz="2000" b="0" i="0" u="none" strike="noStrike">
                          <a:solidFill>
                            <a:srgbClr val="000000"/>
                          </a:solidFill>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correct the committee names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1948284"/>
                  </a:ext>
                </a:extLst>
              </a:tr>
              <a:tr h="1289980">
                <a:tc>
                  <a:txBody>
                    <a:bodyPr/>
                    <a:lstStyle/>
                    <a:p>
                      <a:pPr algn="l" fontAlgn="b"/>
                      <a:r>
                        <a:rPr lang="pl-PL" sz="2000" b="0" i="0" u="none" strike="noStrike">
                          <a:solidFill>
                            <a:srgbClr val="000000"/>
                          </a:solidFill>
                          <a:effectLst/>
                          <a:latin typeface="Calibri" panose="020F0502020204030204" pitchFamily="34" charset="0"/>
                        </a:rPr>
                        <a:t>By II.B.8.c.3.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To liaison with the </a:t>
                      </a:r>
                      <a:r>
                        <a:rPr lang="en-US" sz="2000" b="0" i="0" u="none" strike="sngStrike">
                          <a:solidFill>
                            <a:srgbClr val="FF0000"/>
                          </a:solidFill>
                          <a:effectLst/>
                          <a:latin typeface="Calibri" panose="020F0502020204030204" pitchFamily="34" charset="0"/>
                        </a:rPr>
                        <a:t>Undergraduate</a:t>
                      </a:r>
                      <a:r>
                        <a:rPr lang="en-US" sz="2000" b="0" i="0" u="none" strike="noStrike">
                          <a:solidFill>
                            <a:srgbClr val="000000"/>
                          </a:solidFill>
                          <a:effectLst/>
                          <a:latin typeface="Calibri" panose="020F0502020204030204" pitchFamily="34" charset="0"/>
                        </a:rPr>
                        <a:t> Admissions </a:t>
                      </a:r>
                      <a:r>
                        <a:rPr lang="en-US" sz="2000" b="0" i="0" u="none" strike="noStrike">
                          <a:solidFill>
                            <a:srgbClr val="4472C4"/>
                          </a:solidFill>
                          <a:effectLst/>
                          <a:latin typeface="Calibri" panose="020F0502020204030204" pitchFamily="34" charset="0"/>
                        </a:rPr>
                        <a:t>Appeals Committee</a:t>
                      </a:r>
                      <a:r>
                        <a:rPr lang="en-US" sz="2000" b="0" i="0" u="none" strike="noStrike">
                          <a:solidFill>
                            <a:srgbClr val="000000"/>
                          </a:solidFill>
                          <a:effectLst/>
                          <a:latin typeface="Calibri" panose="020F0502020204030204" pitchFamily="34" charset="0"/>
                        </a:rPr>
                        <a:t>, </a:t>
                      </a:r>
                      <a:r>
                        <a:rPr lang="en-US" sz="2000" b="0" i="0" u="none" strike="sngStrike">
                          <a:solidFill>
                            <a:srgbClr val="FF0000"/>
                          </a:solidFill>
                          <a:effectLst/>
                          <a:latin typeface="Calibri" panose="020F0502020204030204" pitchFamily="34" charset="0"/>
                        </a:rPr>
                        <a:t>Board, the Registrar’s Advisory Committee</a:t>
                      </a:r>
                      <a:r>
                        <a:rPr lang="en-US" sz="2000" b="0" i="0" u="none" strike="noStrike">
                          <a:solidFill>
                            <a:srgbClr val="000000"/>
                          </a:solidFill>
                          <a:effectLst/>
                          <a:latin typeface="Calibri" panose="020F0502020204030204" pitchFamily="34" charset="0"/>
                        </a:rPr>
                        <a:t>, the University Undergraduate Standards Committee, the </a:t>
                      </a:r>
                      <a:r>
                        <a:rPr lang="en-US" sz="2000" b="0" i="0" u="none" strike="noStrike">
                          <a:solidFill>
                            <a:srgbClr val="4472C4"/>
                          </a:solidFill>
                          <a:effectLst/>
                          <a:latin typeface="Calibri" panose="020F0502020204030204" pitchFamily="34" charset="0"/>
                        </a:rPr>
                        <a:t>University</a:t>
                      </a:r>
                      <a:r>
                        <a:rPr lang="en-US" sz="2000" b="0" i="0" u="none" strike="noStrike">
                          <a:solidFill>
                            <a:srgbClr val="FF0000"/>
                          </a:solidFill>
                          <a:effectLst/>
                          <a:latin typeface="Calibri" panose="020F0502020204030204" pitchFamily="34" charset="0"/>
                        </a:rPr>
                        <a:t> </a:t>
                      </a:r>
                      <a:r>
                        <a:rPr lang="en-US" sz="2000" b="0" i="0" u="none" strike="sngStrike">
                          <a:solidFill>
                            <a:srgbClr val="FF0000"/>
                          </a:solidFill>
                          <a:effectLst/>
                          <a:latin typeface="Calibri" panose="020F0502020204030204" pitchFamily="34" charset="0"/>
                        </a:rPr>
                        <a:t>Office for</a:t>
                      </a:r>
                      <a:r>
                        <a:rPr lang="en-US" sz="2000" b="0" i="0" u="none" strike="noStrike">
                          <a:solidFill>
                            <a:srgbClr val="000000"/>
                          </a:solidFill>
                          <a:effectLst/>
                          <a:latin typeface="Calibri" panose="020F0502020204030204" pitchFamily="34" charset="0"/>
                        </a:rPr>
                        <a:t> Graduate </a:t>
                      </a:r>
                      <a:r>
                        <a:rPr lang="en-US" sz="2000" b="0" i="0" u="none" strike="noStrike">
                          <a:solidFill>
                            <a:srgbClr val="4472C4"/>
                          </a:solidFill>
                          <a:effectLst/>
                          <a:latin typeface="Calibri" panose="020F0502020204030204" pitchFamily="34" charset="0"/>
                        </a:rPr>
                        <a:t>Council,</a:t>
                      </a:r>
                      <a:r>
                        <a:rPr lang="en-US" sz="2000" b="0" i="0" u="none" strike="noStrike">
                          <a:solidFill>
                            <a:srgbClr val="000000"/>
                          </a:solidFill>
                          <a:effectLst/>
                          <a:latin typeface="Calibri" panose="020F0502020204030204" pitchFamily="34" charset="0"/>
                        </a:rPr>
                        <a:t> </a:t>
                      </a:r>
                      <a:r>
                        <a:rPr lang="en-US" sz="2000" b="0" i="0" u="none" strike="sngStrike">
                          <a:solidFill>
                            <a:srgbClr val="FF0000"/>
                          </a:solidFill>
                          <a:effectLst/>
                          <a:latin typeface="Calibri" panose="020F0502020204030204" pitchFamily="34" charset="0"/>
                        </a:rPr>
                        <a:t>Education</a:t>
                      </a:r>
                      <a:r>
                        <a:rPr lang="en-US" sz="2000" b="0" i="0" u="none" strike="noStrike">
                          <a:solidFill>
                            <a:srgbClr val="000000"/>
                          </a:solidFill>
                          <a:effectLst/>
                          <a:latin typeface="Calibri" panose="020F0502020204030204" pitchFamily="34" charset="0"/>
                        </a:rPr>
                        <a:t> .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correct the committee names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439842"/>
                  </a:ext>
                </a:extLst>
              </a:tr>
              <a:tr h="2531352">
                <a:tc>
                  <a:txBody>
                    <a:bodyPr/>
                    <a:lstStyle/>
                    <a:p>
                      <a:pPr algn="l" fontAlgn="b"/>
                      <a:r>
                        <a:rPr lang="en-US" sz="2000" b="0" i="0" u="none" strike="noStrike">
                          <a:solidFill>
                            <a:srgbClr val="000000"/>
                          </a:solidFill>
                          <a:effectLst/>
                          <a:latin typeface="Calibri" panose="020F0502020204030204" pitchFamily="34" charset="0"/>
                        </a:rPr>
                        <a:t>By II.B.9.b.2.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a:solidFill>
                            <a:srgbClr val="000000"/>
                          </a:solidFill>
                          <a:effectLst/>
                          <a:latin typeface="Calibri" panose="020F0502020204030204" pitchFamily="34" charset="0"/>
                        </a:rPr>
                        <a:t>The RCA will maintain relationships with the Classified Research Committee and the </a:t>
                      </a:r>
                      <a:r>
                        <a:rPr lang="en-US" sz="2000" b="0" i="0" u="none" strike="sngStrike">
                          <a:solidFill>
                            <a:srgbClr val="FF0000"/>
                          </a:solidFill>
                          <a:effectLst/>
                          <a:latin typeface="Calibri" panose="020F0502020204030204" pitchFamily="34" charset="0"/>
                        </a:rPr>
                        <a:t>Misconduct in</a:t>
                      </a:r>
                      <a:r>
                        <a:rPr lang="en-US" sz="2000" b="0" i="0" u="none" strike="noStrike">
                          <a:solidFill>
                            <a:srgbClr val="000000"/>
                          </a:solidFill>
                          <a:effectLst/>
                          <a:latin typeface="Calibri" panose="020F0502020204030204" pitchFamily="34" charset="0"/>
                        </a:rPr>
                        <a:t> Research </a:t>
                      </a:r>
                      <a:r>
                        <a:rPr lang="en-US" sz="2000" b="0" i="0" u="none" strike="sngStrike">
                          <a:solidFill>
                            <a:srgbClr val="FF0000"/>
                          </a:solidFill>
                          <a:effectLst/>
                          <a:latin typeface="Calibri" panose="020F0502020204030204" pitchFamily="34" charset="0"/>
                        </a:rPr>
                        <a:t>Committee</a:t>
                      </a:r>
                      <a:r>
                        <a:rPr lang="en-US" sz="2000" b="0" i="0" u="none" strike="noStrike">
                          <a:solidFill>
                            <a:srgbClr val="000000"/>
                          </a:solidFill>
                          <a:effectLst/>
                          <a:latin typeface="Calibri" panose="020F0502020204030204" pitchFamily="34" charset="0"/>
                        </a:rPr>
                        <a:t> </a:t>
                      </a:r>
                      <a:r>
                        <a:rPr lang="en-US" sz="2000" b="0" i="0" u="none" strike="noStrike">
                          <a:solidFill>
                            <a:srgbClr val="4472C4"/>
                          </a:solidFill>
                          <a:effectLst/>
                          <a:latin typeface="Calibri" panose="020F0502020204030204" pitchFamily="34" charset="0"/>
                        </a:rPr>
                        <a:t>Integrity Officer</a:t>
                      </a:r>
                      <a:r>
                        <a:rPr lang="en-US" sz="2000" b="0" i="0" u="none" strike="noStrike">
                          <a:solidFill>
                            <a:srgbClr val="000000"/>
                          </a:solidFill>
                          <a:effectLst/>
                          <a:latin typeface="Calibri" panose="020F0502020204030204" pitchFamily="34" charset="0"/>
                        </a:rPr>
                        <a:t>, as well as the Animal Users Advisory Committee, Human Subjects Institutional Review Boards, Institutional Biosafety Committee, Radiation </a:t>
                      </a:r>
                      <a:r>
                        <a:rPr lang="en-US" sz="2000" b="0" i="0" u="none" strike="noStrike">
                          <a:solidFill>
                            <a:srgbClr val="4472C4"/>
                          </a:solidFill>
                          <a:effectLst/>
                          <a:latin typeface="Calibri" panose="020F0502020204030204" pitchFamily="34" charset="0"/>
                        </a:rPr>
                        <a:t>Safety </a:t>
                      </a:r>
                      <a:r>
                        <a:rPr lang="en-US" sz="2000" b="0" i="0" u="none" strike="noStrike">
                          <a:solidFill>
                            <a:srgbClr val="000000"/>
                          </a:solidFill>
                          <a:effectLst/>
                          <a:latin typeface="Calibri" panose="020F0502020204030204" pitchFamily="34" charset="0"/>
                        </a:rPr>
                        <a:t>Committee, the University Laboratory Safety Committee, the Institutional Animal Care and </a:t>
                      </a:r>
                      <a:r>
                        <a:rPr lang="en-US" sz="2000" b="0" i="0" u="none" strike="sngStrike">
                          <a:solidFill>
                            <a:srgbClr val="FF0000"/>
                          </a:solidFill>
                          <a:effectLst/>
                          <a:latin typeface="Calibri" panose="020F0502020204030204" pitchFamily="34" charset="0"/>
                        </a:rPr>
                        <a:t>u</a:t>
                      </a:r>
                      <a:r>
                        <a:rPr lang="en-US" sz="2000" b="0" i="0" u="none" strike="noStrike">
                          <a:solidFill>
                            <a:srgbClr val="4472C4"/>
                          </a:solidFill>
                          <a:effectLst/>
                          <a:latin typeface="Calibri" panose="020F0502020204030204" pitchFamily="34" charset="0"/>
                        </a:rPr>
                        <a:t>U</a:t>
                      </a:r>
                      <a:r>
                        <a:rPr lang="en-US" sz="2000" b="0" i="0" u="none" strike="noStrike">
                          <a:solidFill>
                            <a:srgbClr val="000000"/>
                          </a:solidFill>
                          <a:effectLst/>
                          <a:latin typeface="Calibri" panose="020F0502020204030204" pitchFamily="34" charset="0"/>
                        </a:rPr>
                        <a:t>se committee, the </a:t>
                      </a:r>
                      <a:r>
                        <a:rPr lang="en-US" sz="2000" b="0" i="0" u="none" strike="noStrike">
                          <a:solidFill>
                            <a:srgbClr val="4472C4"/>
                          </a:solidFill>
                          <a:effectLst/>
                          <a:latin typeface="Calibri" panose="020F0502020204030204" pitchFamily="34" charset="0"/>
                        </a:rPr>
                        <a:t>Intellectual Property and Institutional Review Committee</a:t>
                      </a:r>
                      <a:r>
                        <a:rPr lang="en-US" sz="2000" b="0" i="0" u="none" strike="noStrike">
                          <a:solidFill>
                            <a:srgbClr val="000000"/>
                          </a:solidFill>
                          <a:effectLst/>
                          <a:latin typeface="Calibri" panose="020F0502020204030204" pitchFamily="34" charset="0"/>
                        </a:rPr>
                        <a:t>, and any other relevant </a:t>
                      </a:r>
                      <a:r>
                        <a:rPr lang="en-US" sz="2000" b="0" i="0" u="none" strike="noStrike">
                          <a:solidFill>
                            <a:srgbClr val="4472C4"/>
                          </a:solidFill>
                          <a:effectLst/>
                          <a:latin typeface="Calibri" panose="020F0502020204030204" pitchFamily="34" charset="0"/>
                        </a:rPr>
                        <a:t>Senate</a:t>
                      </a:r>
                      <a:r>
                        <a:rPr lang="en-US" sz="2000" b="0" i="0" u="none" strike="noStrike">
                          <a:solidFill>
                            <a:srgbClr val="000000"/>
                          </a:solidFill>
                          <a:effectLst/>
                          <a:latin typeface="Calibri" panose="020F0502020204030204" pitchFamily="34" charset="0"/>
                        </a:rPr>
                        <a:t> committees or task forces.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0" i="0" u="none" strike="noStrike" dirty="0">
                          <a:solidFill>
                            <a:srgbClr val="000000"/>
                          </a:solidFill>
                          <a:effectLst/>
                          <a:latin typeface="Calibri" panose="020F0502020204030204" pitchFamily="34" charset="0"/>
                        </a:rPr>
                        <a:t>correct the committee names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3891352"/>
                  </a:ext>
                </a:extLst>
              </a:tr>
            </a:tbl>
          </a:graphicData>
        </a:graphic>
      </p:graphicFrame>
    </p:spTree>
    <p:extLst>
      <p:ext uri="{BB962C8B-B14F-4D97-AF65-F5344CB8AC3E}">
        <p14:creationId xmlns:p14="http://schemas.microsoft.com/office/powerpoint/2010/main" val="220212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4CAA016-753F-D6A9-16AB-7EC6F207D78E}"/>
              </a:ext>
            </a:extLst>
          </p:cNvPr>
          <p:cNvGraphicFramePr>
            <a:graphicFrameLocks noGrp="1"/>
          </p:cNvGraphicFramePr>
          <p:nvPr>
            <p:extLst>
              <p:ext uri="{D42A27DB-BD31-4B8C-83A1-F6EECF244321}">
                <p14:modId xmlns:p14="http://schemas.microsoft.com/office/powerpoint/2010/main" val="1431455360"/>
              </p:ext>
            </p:extLst>
          </p:nvPr>
        </p:nvGraphicFramePr>
        <p:xfrm>
          <a:off x="323850" y="266700"/>
          <a:ext cx="11391900" cy="6234207"/>
        </p:xfrm>
        <a:graphic>
          <a:graphicData uri="http://schemas.openxmlformats.org/drawingml/2006/table">
            <a:tbl>
              <a:tblPr/>
              <a:tblGrid>
                <a:gridCol w="1598144">
                  <a:extLst>
                    <a:ext uri="{9D8B030D-6E8A-4147-A177-3AD203B41FA5}">
                      <a16:colId xmlns:a16="http://schemas.microsoft.com/office/drawing/2014/main" val="689592364"/>
                    </a:ext>
                  </a:extLst>
                </a:gridCol>
                <a:gridCol w="7370388">
                  <a:extLst>
                    <a:ext uri="{9D8B030D-6E8A-4147-A177-3AD203B41FA5}">
                      <a16:colId xmlns:a16="http://schemas.microsoft.com/office/drawing/2014/main" val="3645224168"/>
                    </a:ext>
                  </a:extLst>
                </a:gridCol>
                <a:gridCol w="2423368">
                  <a:extLst>
                    <a:ext uri="{9D8B030D-6E8A-4147-A177-3AD203B41FA5}">
                      <a16:colId xmlns:a16="http://schemas.microsoft.com/office/drawing/2014/main" val="2231288743"/>
                    </a:ext>
                  </a:extLst>
                </a:gridCol>
              </a:tblGrid>
              <a:tr h="328221">
                <a:tc>
                  <a:txBody>
                    <a:bodyPr/>
                    <a:lstStyle/>
                    <a:p>
                      <a:pPr algn="l" fontAlgn="b"/>
                      <a:endParaRPr lang="en-US" sz="1800" b="0" i="0" u="none" strike="noStrike">
                        <a:solidFill>
                          <a:srgbClr val="000000"/>
                        </a:solidFill>
                        <a:effectLst/>
                        <a:latin typeface="Calibri" panose="020F0502020204030204" pitchFamily="34" charset="0"/>
                      </a:endParaRPr>
                    </a:p>
                  </a:txBody>
                  <a:tcPr marL="7954" marR="7954" marT="795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t"/>
                      <a:r>
                        <a:rPr lang="en-US" sz="1800" b="1" i="0" u="none" strike="noStrike">
                          <a:solidFill>
                            <a:srgbClr val="000000"/>
                          </a:solidFill>
                          <a:effectLst/>
                          <a:latin typeface="Calibri" panose="020F0502020204030204" pitchFamily="34" charset="0"/>
                        </a:rPr>
                        <a:t>Correct the information regarding added committees</a:t>
                      </a:r>
                    </a:p>
                  </a:txBody>
                  <a:tcPr marL="7954" marR="7954" marT="795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555162"/>
                  </a:ext>
                </a:extLst>
              </a:tr>
              <a:tr h="1159459">
                <a:tc>
                  <a:txBody>
                    <a:bodyPr/>
                    <a:lstStyle/>
                    <a:p>
                      <a:pPr algn="l" fontAlgn="b"/>
                      <a:r>
                        <a:rPr lang="en-US" sz="1800" b="0" i="0" u="none" strike="noStrike" dirty="0">
                          <a:solidFill>
                            <a:srgbClr val="000000"/>
                          </a:solidFill>
                          <a:effectLst/>
                          <a:latin typeface="Calibri" panose="020F0502020204030204" pitchFamily="34" charset="0"/>
                        </a:rPr>
                        <a:t>BYII.B.7.b.2.a)</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0" i="0" u="none" strike="noStrike">
                          <a:solidFill>
                            <a:srgbClr val="000000"/>
                          </a:solidFill>
                          <a:effectLst/>
                          <a:latin typeface="Calibri" panose="020F0502020204030204" pitchFamily="34" charset="0"/>
                        </a:rPr>
                        <a:t>1.  senate committees other than the committees on Curriculum and Academic Programs Committee (CAPC),</a:t>
                      </a:r>
                      <a:r>
                        <a:rPr lang="en-US" sz="1800" b="1" i="0" u="none" strike="noStrike">
                          <a:solidFill>
                            <a:srgbClr val="0070C0"/>
                          </a:solidFill>
                          <a:effectLst/>
                          <a:latin typeface="Calibri" panose="020F0502020204030204" pitchFamily="34" charset="0"/>
                        </a:rPr>
                        <a:t> the Research and Creative Activities Committee, and the Digitally enhanced Teaching and Learning Committee. </a:t>
                      </a:r>
                      <a:endParaRPr lang="en-US" sz="1800" b="0" i="0" u="none" strike="noStrike">
                        <a:solidFill>
                          <a:srgbClr val="000000"/>
                        </a:solidFill>
                        <a:effectLst/>
                        <a:latin typeface="Calibri" panose="020F0502020204030204" pitchFamily="34" charset="0"/>
                      </a:endParaRPr>
                    </a:p>
                  </a:txBody>
                  <a:tcPr marL="7954" marR="7954" marT="7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correction and addition of committee</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6090230"/>
                  </a:ext>
                </a:extLst>
              </a:tr>
              <a:tr h="296123">
                <a:tc>
                  <a:txBody>
                    <a:bodyPr/>
                    <a:lstStyle/>
                    <a:p>
                      <a:pPr algn="l" fontAlgn="b"/>
                      <a:endParaRPr lang="en-US" sz="1800" b="0" i="0" u="none" strike="noStrike">
                        <a:solidFill>
                          <a:srgbClr val="000000"/>
                        </a:solidFill>
                        <a:effectLst/>
                        <a:latin typeface="Calibri" panose="020F0502020204030204" pitchFamily="34" charset="0"/>
                      </a:endParaRPr>
                    </a:p>
                  </a:txBody>
                  <a:tcPr marL="7954" marR="7954" marT="795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1" i="0" u="none" strike="noStrike">
                          <a:solidFill>
                            <a:srgbClr val="000000"/>
                          </a:solidFill>
                          <a:effectLst/>
                          <a:latin typeface="Calibri" panose="020F0502020204030204" pitchFamily="34" charset="0"/>
                        </a:rPr>
                        <a:t>Name Changes for committee membership</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48624732"/>
                  </a:ext>
                </a:extLst>
              </a:tr>
              <a:tr h="464097">
                <a:tc>
                  <a:txBody>
                    <a:bodyPr/>
                    <a:lstStyle/>
                    <a:p>
                      <a:pPr algn="l" fontAlgn="b"/>
                      <a:r>
                        <a:rPr lang="en-US" sz="1800" b="0" i="0" u="none" strike="noStrike" dirty="0">
                          <a:solidFill>
                            <a:srgbClr val="000000"/>
                          </a:solidFill>
                          <a:effectLst/>
                          <a:latin typeface="Calibri" panose="020F0502020204030204" pitchFamily="34" charset="0"/>
                        </a:rPr>
                        <a:t>By II.B.7.b.1.a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1" i="0" u="none" strike="noStrike" dirty="0">
                          <a:solidFill>
                            <a:srgbClr val="4472C4"/>
                          </a:solidFill>
                          <a:effectLst/>
                          <a:latin typeface="Calibri" panose="020F0502020204030204" pitchFamily="34" charset="0"/>
                        </a:rPr>
                        <a:t>career track</a:t>
                      </a:r>
                      <a:r>
                        <a:rPr lang="en-US" sz="1800" b="1" i="0" u="none" strike="sngStrike" dirty="0">
                          <a:solidFill>
                            <a:srgbClr val="FF0000"/>
                          </a:solidFill>
                          <a:effectLst/>
                          <a:latin typeface="Calibri" panose="020F0502020204030204" pitchFamily="34" charset="0"/>
                        </a:rPr>
                        <a:t> </a:t>
                      </a:r>
                      <a:r>
                        <a:rPr lang="en-US" sz="1800" b="0" i="0" u="none" strike="sngStrike" dirty="0">
                          <a:solidFill>
                            <a:srgbClr val="FF0000"/>
                          </a:solidFill>
                          <a:effectLst/>
                          <a:latin typeface="Calibri" panose="020F0502020204030204" pitchFamily="34" charset="0"/>
                        </a:rPr>
                        <a:t>non-tenure eligible </a:t>
                      </a:r>
                      <a:endParaRPr lang="en-US" sz="1800" b="0" i="0" u="none" strike="noStrike" dirty="0">
                        <a:solidFill>
                          <a:srgbClr val="FF0000"/>
                        </a:solidFill>
                        <a:effectLst/>
                        <a:latin typeface="Calibri" panose="020F0502020204030204" pitchFamily="34" charset="0"/>
                      </a:endParaRPr>
                    </a:p>
                  </a:txBody>
                  <a:tcPr marL="7954" marR="7954" marT="7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change to new title</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98821582"/>
                  </a:ext>
                </a:extLst>
              </a:tr>
              <a:tr h="342900">
                <a:tc>
                  <a:txBody>
                    <a:bodyPr/>
                    <a:lstStyle/>
                    <a:p>
                      <a:pPr algn="l" fontAlgn="b"/>
                      <a:r>
                        <a:rPr lang="en-US" sz="1800" b="0" i="0" u="none" strike="noStrike">
                          <a:solidFill>
                            <a:srgbClr val="000000"/>
                          </a:solidFill>
                          <a:effectLst/>
                          <a:latin typeface="Calibri" panose="020F0502020204030204" pitchFamily="34" charset="0"/>
                        </a:rPr>
                        <a:t>By II.B.8.b.1.a</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1" i="0" u="none" strike="noStrike">
                          <a:solidFill>
                            <a:srgbClr val="4472C4"/>
                          </a:solidFill>
                          <a:effectLst/>
                          <a:latin typeface="Calibri" panose="020F0502020204030204" pitchFamily="34" charset="0"/>
                        </a:rPr>
                        <a:t>career track</a:t>
                      </a:r>
                      <a:r>
                        <a:rPr lang="en-US" sz="1800" b="1" i="0" u="none" strike="sngStrike">
                          <a:solidFill>
                            <a:srgbClr val="FF0000"/>
                          </a:solidFill>
                          <a:effectLst/>
                          <a:latin typeface="Calibri" panose="020F0502020204030204" pitchFamily="34" charset="0"/>
                        </a:rPr>
                        <a:t> </a:t>
                      </a:r>
                      <a:r>
                        <a:rPr lang="en-US" sz="1800" b="0" i="0" u="none" strike="sngStrike">
                          <a:solidFill>
                            <a:srgbClr val="FF0000"/>
                          </a:solidFill>
                          <a:effectLst/>
                          <a:latin typeface="Calibri" panose="020F0502020204030204" pitchFamily="34" charset="0"/>
                        </a:rPr>
                        <a:t>non-tenure eligible </a:t>
                      </a:r>
                      <a:endParaRPr lang="en-US" sz="1800" b="0" i="0" u="none" strike="noStrike">
                        <a:solidFill>
                          <a:srgbClr val="FF0000"/>
                        </a:solidFill>
                        <a:effectLst/>
                        <a:latin typeface="Calibri" panose="020F0502020204030204" pitchFamily="34" charset="0"/>
                      </a:endParaRPr>
                    </a:p>
                  </a:txBody>
                  <a:tcPr marL="7954" marR="7954" marT="7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change to new title</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9135073"/>
                  </a:ext>
                </a:extLst>
              </a:tr>
              <a:tr h="342900">
                <a:tc>
                  <a:txBody>
                    <a:bodyPr/>
                    <a:lstStyle/>
                    <a:p>
                      <a:pPr algn="l" fontAlgn="b"/>
                      <a:r>
                        <a:rPr lang="en-US" sz="1800" b="0" i="0" u="none" strike="noStrike">
                          <a:solidFill>
                            <a:srgbClr val="000000"/>
                          </a:solidFill>
                          <a:effectLst/>
                          <a:latin typeface="Calibri" panose="020F0502020204030204" pitchFamily="34" charset="0"/>
                        </a:rPr>
                        <a:t>By II.B.8.c.1.a.</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1" i="0" u="none" strike="noStrike" dirty="0">
                          <a:solidFill>
                            <a:srgbClr val="4472C4"/>
                          </a:solidFill>
                          <a:effectLst/>
                          <a:latin typeface="Calibri" panose="020F0502020204030204" pitchFamily="34" charset="0"/>
                        </a:rPr>
                        <a:t>career track</a:t>
                      </a:r>
                      <a:r>
                        <a:rPr lang="en-US" sz="1800" b="1" i="0" u="none" strike="sngStrike" dirty="0">
                          <a:solidFill>
                            <a:srgbClr val="FF0000"/>
                          </a:solidFill>
                          <a:effectLst/>
                          <a:latin typeface="Calibri" panose="020F0502020204030204" pitchFamily="34" charset="0"/>
                        </a:rPr>
                        <a:t> </a:t>
                      </a:r>
                      <a:r>
                        <a:rPr lang="en-US" sz="1800" b="0" i="0" u="none" strike="sngStrike" dirty="0">
                          <a:solidFill>
                            <a:srgbClr val="FF0000"/>
                          </a:solidFill>
                          <a:effectLst/>
                          <a:latin typeface="Calibri" panose="020F0502020204030204" pitchFamily="34" charset="0"/>
                        </a:rPr>
                        <a:t>non-tenure eligible </a:t>
                      </a:r>
                      <a:endParaRPr lang="en-US" sz="1800" b="0" i="0" u="none" strike="noStrike" dirty="0">
                        <a:solidFill>
                          <a:srgbClr val="FF0000"/>
                        </a:solidFill>
                        <a:effectLst/>
                        <a:latin typeface="Calibri" panose="020F0502020204030204" pitchFamily="34" charset="0"/>
                      </a:endParaRPr>
                    </a:p>
                  </a:txBody>
                  <a:tcPr marL="7954" marR="7954" marT="7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change to new title</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4433452"/>
                  </a:ext>
                </a:extLst>
              </a:tr>
              <a:tr h="381000">
                <a:tc>
                  <a:txBody>
                    <a:bodyPr/>
                    <a:lstStyle/>
                    <a:p>
                      <a:pPr algn="l" fontAlgn="b"/>
                      <a:r>
                        <a:rPr lang="en-US" sz="1800" b="0" i="0" u="none" strike="noStrike" dirty="0">
                          <a:solidFill>
                            <a:srgbClr val="000000"/>
                          </a:solidFill>
                          <a:effectLst/>
                          <a:latin typeface="Calibri" panose="020F0502020204030204" pitchFamily="34" charset="0"/>
                        </a:rPr>
                        <a:t>By II.B.9.a.1.a</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1" i="0" u="none" strike="noStrike">
                          <a:solidFill>
                            <a:srgbClr val="4472C4"/>
                          </a:solidFill>
                          <a:effectLst/>
                          <a:latin typeface="Calibri" panose="020F0502020204030204" pitchFamily="34" charset="0"/>
                        </a:rPr>
                        <a:t>career track</a:t>
                      </a:r>
                      <a:r>
                        <a:rPr lang="en-US" sz="1800" b="1" i="0" u="none" strike="sngStrike">
                          <a:solidFill>
                            <a:srgbClr val="FF0000"/>
                          </a:solidFill>
                          <a:effectLst/>
                          <a:latin typeface="Calibri" panose="020F0502020204030204" pitchFamily="34" charset="0"/>
                        </a:rPr>
                        <a:t> </a:t>
                      </a:r>
                      <a:r>
                        <a:rPr lang="en-US" sz="1800" b="0" i="0" u="none" strike="sngStrike">
                          <a:solidFill>
                            <a:srgbClr val="FF0000"/>
                          </a:solidFill>
                          <a:effectLst/>
                          <a:latin typeface="Calibri" panose="020F0502020204030204" pitchFamily="34" charset="0"/>
                        </a:rPr>
                        <a:t>non-tenure eligible </a:t>
                      </a:r>
                      <a:endParaRPr lang="en-US" sz="1800" b="0" i="0" u="none" strike="noStrike">
                        <a:solidFill>
                          <a:srgbClr val="FF0000"/>
                        </a:solidFill>
                        <a:effectLst/>
                        <a:latin typeface="Calibri" panose="020F0502020204030204" pitchFamily="34" charset="0"/>
                      </a:endParaRPr>
                    </a:p>
                  </a:txBody>
                  <a:tcPr marL="7954" marR="7954" marT="7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change to new title</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8972062"/>
                  </a:ext>
                </a:extLst>
              </a:tr>
              <a:tr h="296123">
                <a:tc>
                  <a:txBody>
                    <a:bodyPr/>
                    <a:lstStyle/>
                    <a:p>
                      <a:pPr algn="l" fontAlgn="b"/>
                      <a:r>
                        <a:rPr lang="en-US" sz="1800" b="0" i="0" u="none" strike="noStrike">
                          <a:solidFill>
                            <a:srgbClr val="000000"/>
                          </a:solidFill>
                          <a:effectLst/>
                          <a:latin typeface="Calibri" panose="020F0502020204030204" pitchFamily="34" charset="0"/>
                        </a:rPr>
                        <a:t>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75118678"/>
                  </a:ext>
                </a:extLst>
              </a:tr>
              <a:tr h="296123">
                <a:tc>
                  <a:txBody>
                    <a:bodyPr/>
                    <a:lstStyle/>
                    <a:p>
                      <a:pPr algn="l" fontAlgn="b"/>
                      <a:endParaRPr lang="en-US" sz="1800" b="0" i="0" u="none" strike="noStrike">
                        <a:solidFill>
                          <a:srgbClr val="000000"/>
                        </a:solidFill>
                        <a:effectLst/>
                        <a:latin typeface="Calibri" panose="020F0502020204030204" pitchFamily="34" charset="0"/>
                      </a:endParaRPr>
                    </a:p>
                  </a:txBody>
                  <a:tcPr marL="7954" marR="7954" marT="795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1" i="0" u="none" strike="noStrike">
                          <a:solidFill>
                            <a:srgbClr val="000000"/>
                          </a:solidFill>
                          <a:effectLst/>
                          <a:latin typeface="Calibri" panose="020F0502020204030204" pitchFamily="34" charset="0"/>
                        </a:rPr>
                        <a:t>Correct Titles for Administration Officials</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6196047"/>
                  </a:ext>
                </a:extLst>
              </a:tr>
              <a:tr h="583901">
                <a:tc>
                  <a:txBody>
                    <a:bodyPr/>
                    <a:lstStyle/>
                    <a:p>
                      <a:pPr algn="l" fontAlgn="b"/>
                      <a:r>
                        <a:rPr lang="en-US" sz="1800" b="0" i="0" u="none" strike="noStrike">
                          <a:solidFill>
                            <a:srgbClr val="000000"/>
                          </a:solidFill>
                          <a:effectLst/>
                          <a:latin typeface="Calibri" panose="020F0502020204030204" pitchFamily="34" charset="0"/>
                        </a:rPr>
                        <a:t>By II.B.8.a.1.b.</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 vice provost and </a:t>
                      </a:r>
                      <a:r>
                        <a:rPr lang="en-US" sz="1800" b="1" i="0" u="none" strike="noStrike">
                          <a:solidFill>
                            <a:srgbClr val="0070C0"/>
                          </a:solidFill>
                          <a:effectLst/>
                          <a:latin typeface="Calibri" panose="020F0502020204030204" pitchFamily="34" charset="0"/>
                        </a:rPr>
                        <a:t>dean of the</a:t>
                      </a:r>
                      <a:r>
                        <a:rPr lang="en-US" sz="1800" b="0" i="0" u="none" strike="noStrike">
                          <a:solidFill>
                            <a:srgbClr val="FF0000"/>
                          </a:solidFill>
                          <a:effectLst/>
                          <a:latin typeface="Calibri" panose="020F0502020204030204" pitchFamily="34" charset="0"/>
                        </a:rPr>
                        <a:t> </a:t>
                      </a:r>
                      <a:r>
                        <a:rPr lang="en-US" sz="1800" b="0" i="0" u="none" strike="sngStrike">
                          <a:solidFill>
                            <a:srgbClr val="FF0000"/>
                          </a:solidFill>
                          <a:effectLst/>
                          <a:latin typeface="Calibri" panose="020F0502020204030204" pitchFamily="34" charset="0"/>
                        </a:rPr>
                        <a:t>for</a:t>
                      </a:r>
                      <a:r>
                        <a:rPr lang="en-US" sz="1800" b="0" i="0" u="none" strike="noStrike">
                          <a:solidFill>
                            <a:srgbClr val="000000"/>
                          </a:solidFill>
                          <a:effectLst/>
                          <a:latin typeface="Calibri" panose="020F0502020204030204" pitchFamily="34" charset="0"/>
                        </a:rPr>
                        <a:t> Graduate </a:t>
                      </a:r>
                      <a:r>
                        <a:rPr lang="en-US" sz="1800" b="1" i="0" u="none" strike="noStrike">
                          <a:solidFill>
                            <a:srgbClr val="0070C0"/>
                          </a:solidFill>
                          <a:effectLst/>
                          <a:latin typeface="Calibri" panose="020F0502020204030204" pitchFamily="34" charset="0"/>
                        </a:rPr>
                        <a:t>College</a:t>
                      </a:r>
                      <a:r>
                        <a:rPr lang="en-US" sz="1800" b="0" i="0" u="none" strike="sngStrike">
                          <a:solidFill>
                            <a:srgbClr val="FF0000"/>
                          </a:solidFill>
                          <a:effectLst/>
                          <a:latin typeface="Calibri" panose="020F0502020204030204" pitchFamily="34" charset="0"/>
                        </a:rPr>
                        <a:t>, education</a:t>
                      </a:r>
                      <a:r>
                        <a:rPr lang="en-US" sz="1800" b="0" i="0" u="none" strike="noStrike">
                          <a:solidFill>
                            <a:srgbClr val="000000"/>
                          </a:solidFill>
                          <a:effectLst/>
                          <a:latin typeface="Calibri" panose="020F0502020204030204" pitchFamily="34" charset="0"/>
                        </a:rPr>
                        <a:t>,</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CAPC exofficio member</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68820272"/>
                  </a:ext>
                </a:extLst>
              </a:tr>
              <a:tr h="871680">
                <a:tc>
                  <a:txBody>
                    <a:bodyPr/>
                    <a:lstStyle/>
                    <a:p>
                      <a:pPr algn="l" fontAlgn="b"/>
                      <a:r>
                        <a:rPr lang="en-US" sz="1800" b="0" i="0" u="none" strike="noStrike">
                          <a:solidFill>
                            <a:srgbClr val="000000"/>
                          </a:solidFill>
                          <a:effectLst/>
                          <a:latin typeface="Calibri" panose="020F0502020204030204" pitchFamily="34" charset="0"/>
                        </a:rPr>
                        <a:t>By II.B.9.b.1.b</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1" u="none" strike="noStrike">
                          <a:solidFill>
                            <a:srgbClr val="000000"/>
                          </a:solidFill>
                          <a:effectLst/>
                          <a:latin typeface="Arial" panose="020B0604020202020204" pitchFamily="34" charset="0"/>
                        </a:rPr>
                        <a:t>ex officio: </a:t>
                      </a:r>
                      <a:r>
                        <a:rPr lang="en-US" sz="1800" b="0" i="0" u="none" strike="noStrike">
                          <a:solidFill>
                            <a:srgbClr val="000000"/>
                          </a:solidFill>
                          <a:effectLst/>
                          <a:latin typeface="Arial" panose="020B0604020202020204" pitchFamily="34" charset="0"/>
                        </a:rPr>
                        <a:t>the </a:t>
                      </a:r>
                      <a:r>
                        <a:rPr lang="en-US" sz="1800" b="0" i="0" u="none" strike="sngStrike">
                          <a:solidFill>
                            <a:srgbClr val="FF0000"/>
                          </a:solidFill>
                          <a:effectLst/>
                          <a:latin typeface="Arial" panose="020B0604020202020204" pitchFamily="34" charset="0"/>
                        </a:rPr>
                        <a:t>Senior</a:t>
                      </a:r>
                      <a:r>
                        <a:rPr lang="en-US" sz="1800" b="0" i="0" u="none" strike="noStrike">
                          <a:solidFill>
                            <a:srgbClr val="000000"/>
                          </a:solidFill>
                          <a:effectLst/>
                          <a:latin typeface="Arial" panose="020B0604020202020204" pitchFamily="34" charset="0"/>
                        </a:rPr>
                        <a:t> </a:t>
                      </a:r>
                      <a:r>
                        <a:rPr lang="en-US" sz="1800" b="0" i="0" u="none" strike="noStrike">
                          <a:solidFill>
                            <a:srgbClr val="4472C4"/>
                          </a:solidFill>
                          <a:effectLst/>
                          <a:latin typeface="Arial" panose="020B0604020202020204" pitchFamily="34" charset="0"/>
                        </a:rPr>
                        <a:t> Executive</a:t>
                      </a:r>
                      <a:r>
                        <a:rPr lang="en-US" sz="1800" b="0" i="0" u="none" strike="noStrike">
                          <a:solidFill>
                            <a:srgbClr val="000000"/>
                          </a:solidFill>
                          <a:effectLst/>
                          <a:latin typeface="Arial" panose="020B0604020202020204" pitchFamily="34" charset="0"/>
                        </a:rPr>
                        <a:t> Vice President of </a:t>
                      </a:r>
                      <a:r>
                        <a:rPr lang="en-US" sz="1800" b="0" i="0" u="none" strike="noStrike">
                          <a:solidFill>
                            <a:srgbClr val="4472C4"/>
                          </a:solidFill>
                          <a:effectLst/>
                          <a:latin typeface="Arial" panose="020B0604020202020204" pitchFamily="34" charset="0"/>
                        </a:rPr>
                        <a:t>ASU</a:t>
                      </a:r>
                      <a:r>
                        <a:rPr lang="en-US" sz="1800" b="0" i="0" u="none" strike="noStrike">
                          <a:solidFill>
                            <a:srgbClr val="000000"/>
                          </a:solidFill>
                          <a:effectLst/>
                          <a:latin typeface="Arial" panose="020B0604020202020204" pitchFamily="34" charset="0"/>
                        </a:rPr>
                        <a:t> </a:t>
                      </a:r>
                      <a:r>
                        <a:rPr lang="en-US" sz="1800" b="0" i="0" u="none" strike="sngStrike">
                          <a:solidFill>
                            <a:srgbClr val="FF0000"/>
                          </a:solidFill>
                          <a:effectLst/>
                          <a:latin typeface="Arial" panose="020B0604020202020204" pitchFamily="34" charset="0"/>
                        </a:rPr>
                        <a:t> the Office of</a:t>
                      </a:r>
                      <a:r>
                        <a:rPr lang="en-US" sz="1800" b="0" i="0" u="none" strike="noStrike">
                          <a:solidFill>
                            <a:srgbClr val="000000"/>
                          </a:solidFill>
                          <a:effectLst/>
                          <a:latin typeface="Arial" panose="020B0604020202020204" pitchFamily="34" charset="0"/>
                        </a:rPr>
                        <a:t> Knowledge </a:t>
                      </a:r>
                      <a:r>
                        <a:rPr lang="en-US" sz="1800" b="0" i="0" u="none" strike="sngStrike">
                          <a:solidFill>
                            <a:srgbClr val="FF0000"/>
                          </a:solidFill>
                          <a:effectLst/>
                          <a:latin typeface="Arial" panose="020B0604020202020204" pitchFamily="34" charset="0"/>
                        </a:rPr>
                        <a:t>and</a:t>
                      </a:r>
                      <a:r>
                        <a:rPr lang="en-US" sz="1800" b="0" i="0" u="none" strike="noStrike">
                          <a:solidFill>
                            <a:srgbClr val="000000"/>
                          </a:solidFill>
                          <a:effectLst/>
                          <a:latin typeface="Arial" panose="020B0604020202020204" pitchFamily="34" charset="0"/>
                        </a:rPr>
                        <a:t> Enterprise </a:t>
                      </a:r>
                      <a:r>
                        <a:rPr lang="en-US" sz="1800" b="0" i="0" u="none" strike="sngStrike">
                          <a:solidFill>
                            <a:srgbClr val="FF0000"/>
                          </a:solidFill>
                          <a:effectLst/>
                          <a:latin typeface="Arial" panose="020B0604020202020204" pitchFamily="34" charset="0"/>
                        </a:rPr>
                        <a:t>Development</a:t>
                      </a:r>
                      <a:endParaRPr lang="en-US" sz="1800" b="0" i="1" u="none" strike="noStrike">
                        <a:solidFill>
                          <a:srgbClr val="000000"/>
                        </a:solidFill>
                        <a:effectLst/>
                        <a:latin typeface="Arial" panose="020B0604020202020204" pitchFamily="34" charset="0"/>
                      </a:endParaRP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Calibri" panose="020F0502020204030204" pitchFamily="34" charset="0"/>
                        </a:rPr>
                        <a:t>Research and Creative Activities Committee ex officio member</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8911714"/>
                  </a:ext>
                </a:extLst>
              </a:tr>
              <a:tr h="871680">
                <a:tc>
                  <a:txBody>
                    <a:bodyPr/>
                    <a:lstStyle/>
                    <a:p>
                      <a:pPr algn="l" fontAlgn="b"/>
                      <a:r>
                        <a:rPr lang="en-US" sz="1800" b="0" i="0" u="none" strike="noStrike">
                          <a:solidFill>
                            <a:srgbClr val="000000"/>
                          </a:solidFill>
                          <a:effectLst/>
                          <a:latin typeface="Calibri" panose="020F0502020204030204" pitchFamily="34" charset="0"/>
                        </a:rPr>
                        <a:t>By II.B.9.b.2.</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dirty="0">
                          <a:solidFill>
                            <a:srgbClr val="000000"/>
                          </a:solidFill>
                          <a:effectLst/>
                          <a:latin typeface="Calibri" panose="020F0502020204030204" pitchFamily="34" charset="0"/>
                        </a:rPr>
                        <a:t>topics/issues brought to it by . . .  the</a:t>
                      </a:r>
                      <a:r>
                        <a:rPr lang="en-US" sz="1800" b="0" i="0" u="none" strike="sngStrike" dirty="0">
                          <a:solidFill>
                            <a:srgbClr val="FF0000"/>
                          </a:solidFill>
                          <a:effectLst/>
                          <a:latin typeface="Calibri" panose="020F0502020204030204" pitchFamily="34" charset="0"/>
                        </a:rPr>
                        <a:t> Senior</a:t>
                      </a:r>
                      <a:r>
                        <a:rPr lang="en-US" sz="1800" b="0" i="0" u="none" strike="noStrike" dirty="0">
                          <a:solidFill>
                            <a:srgbClr val="000000"/>
                          </a:solidFill>
                          <a:effectLst/>
                          <a:latin typeface="Calibri" panose="020F0502020204030204" pitchFamily="34" charset="0"/>
                        </a:rPr>
                        <a:t>  </a:t>
                      </a:r>
                      <a:r>
                        <a:rPr lang="en-US" sz="1800" b="0" i="0" u="none" strike="noStrike" dirty="0">
                          <a:solidFill>
                            <a:srgbClr val="4472C4"/>
                          </a:solidFill>
                          <a:effectLst/>
                          <a:latin typeface="Calibri" panose="020F0502020204030204" pitchFamily="34" charset="0"/>
                        </a:rPr>
                        <a:t>Executive</a:t>
                      </a:r>
                      <a:r>
                        <a:rPr lang="en-US" sz="1800" b="0" i="0" u="none" strike="noStrike" dirty="0">
                          <a:solidFill>
                            <a:srgbClr val="000000"/>
                          </a:solidFill>
                          <a:effectLst/>
                          <a:latin typeface="Calibri" panose="020F0502020204030204" pitchFamily="34" charset="0"/>
                        </a:rPr>
                        <a:t> Vice President of </a:t>
                      </a:r>
                      <a:r>
                        <a:rPr lang="en-US" sz="1800" b="0" i="0" u="none" strike="noStrike" dirty="0">
                          <a:solidFill>
                            <a:srgbClr val="4472C4"/>
                          </a:solidFill>
                          <a:effectLst/>
                          <a:latin typeface="Calibri" panose="020F0502020204030204" pitchFamily="34" charset="0"/>
                        </a:rPr>
                        <a:t>ASU</a:t>
                      </a:r>
                      <a:r>
                        <a:rPr lang="en-US" sz="1800" b="0" i="0" u="none" strike="noStrike" dirty="0">
                          <a:solidFill>
                            <a:srgbClr val="000000"/>
                          </a:solidFill>
                          <a:effectLst/>
                          <a:latin typeface="Calibri" panose="020F0502020204030204" pitchFamily="34" charset="0"/>
                        </a:rPr>
                        <a:t>  </a:t>
                      </a:r>
                      <a:r>
                        <a:rPr lang="en-US" sz="1800" b="0" i="0" u="none" strike="sngStrike" dirty="0">
                          <a:solidFill>
                            <a:srgbClr val="FF0000"/>
                          </a:solidFill>
                          <a:effectLst/>
                          <a:latin typeface="Calibri" panose="020F0502020204030204" pitchFamily="34" charset="0"/>
                        </a:rPr>
                        <a:t>the Office of</a:t>
                      </a:r>
                      <a:r>
                        <a:rPr lang="en-US" sz="1800" b="0" i="0" u="none" strike="noStrike" dirty="0">
                          <a:solidFill>
                            <a:srgbClr val="000000"/>
                          </a:solidFill>
                          <a:effectLst/>
                          <a:latin typeface="Calibri" panose="020F0502020204030204" pitchFamily="34" charset="0"/>
                        </a:rPr>
                        <a:t> Knowledge </a:t>
                      </a:r>
                      <a:r>
                        <a:rPr lang="en-US" sz="1800" b="0" i="0" u="none" strike="sngStrike" dirty="0">
                          <a:solidFill>
                            <a:srgbClr val="FF0000"/>
                          </a:solidFill>
                          <a:effectLst/>
                          <a:latin typeface="Calibri" panose="020F0502020204030204" pitchFamily="34" charset="0"/>
                        </a:rPr>
                        <a:t>and</a:t>
                      </a:r>
                      <a:r>
                        <a:rPr lang="en-US" sz="1800" b="0" i="0" u="none" strike="noStrike" dirty="0">
                          <a:solidFill>
                            <a:srgbClr val="000000"/>
                          </a:solidFill>
                          <a:effectLst/>
                          <a:latin typeface="Calibri" panose="020F0502020204030204" pitchFamily="34" charset="0"/>
                        </a:rPr>
                        <a:t> Enterprise </a:t>
                      </a:r>
                      <a:r>
                        <a:rPr lang="en-US" sz="1800" b="0" i="0" u="none" strike="sngStrike" dirty="0">
                          <a:solidFill>
                            <a:srgbClr val="FF0000"/>
                          </a:solidFill>
                          <a:effectLst/>
                          <a:latin typeface="Calibri" panose="020F0502020204030204" pitchFamily="34" charset="0"/>
                        </a:rPr>
                        <a:t>Development</a:t>
                      </a:r>
                      <a:endParaRPr lang="en-US" sz="1800" b="0" i="0" u="none" strike="noStrike" dirty="0">
                        <a:solidFill>
                          <a:srgbClr val="000000"/>
                        </a:solidFill>
                        <a:effectLst/>
                        <a:latin typeface="Calibri" panose="020F0502020204030204" pitchFamily="34" charset="0"/>
                      </a:endParaRP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dirty="0">
                          <a:solidFill>
                            <a:srgbClr val="000000"/>
                          </a:solidFill>
                          <a:effectLst/>
                          <a:latin typeface="Calibri" panose="020F0502020204030204" pitchFamily="34" charset="0"/>
                        </a:rPr>
                        <a:t>refer issues to Research and Creative Activities Committee </a:t>
                      </a:r>
                    </a:p>
                  </a:txBody>
                  <a:tcPr marL="7954" marR="7954" marT="79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6107745"/>
                  </a:ext>
                </a:extLst>
              </a:tr>
            </a:tbl>
          </a:graphicData>
        </a:graphic>
      </p:graphicFrame>
    </p:spTree>
    <p:extLst>
      <p:ext uri="{BB962C8B-B14F-4D97-AF65-F5344CB8AC3E}">
        <p14:creationId xmlns:p14="http://schemas.microsoft.com/office/powerpoint/2010/main" val="328101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scaliers de devant et colonnes sur un bâtiment de ville majestueux">
            <a:extLst>
              <a:ext uri="{FF2B5EF4-FFF2-40B4-BE49-F238E27FC236}">
                <a16:creationId xmlns:a16="http://schemas.microsoft.com/office/drawing/2014/main" id="{6E7988B2-446D-6A1C-8D84-F95C2113A7B1}"/>
              </a:ext>
            </a:extLst>
          </p:cNvPr>
          <p:cNvPicPr>
            <a:picLocks noChangeAspect="1"/>
          </p:cNvPicPr>
          <p:nvPr/>
        </p:nvPicPr>
        <p:blipFill rotWithShape="1">
          <a:blip r:embed="rId2"/>
          <a:srcRect l="1767" r="4116" b="-1"/>
          <a:stretch/>
        </p:blipFill>
        <p:spPr>
          <a:xfrm>
            <a:off x="1" y="10"/>
            <a:ext cx="9669642" cy="6857990"/>
          </a:xfrm>
          <a:prstGeom prst="rect">
            <a:avLst/>
          </a:prstGeom>
        </p:spPr>
      </p:pic>
      <p:sp>
        <p:nvSpPr>
          <p:cNvPr id="10" name="Rectangle 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86F7BA8-3BB1-B483-694A-A88339E5F798}"/>
              </a:ext>
            </a:extLst>
          </p:cNvPr>
          <p:cNvSpPr txBox="1"/>
          <p:nvPr/>
        </p:nvSpPr>
        <p:spPr>
          <a:xfrm>
            <a:off x="6969760" y="1397881"/>
            <a:ext cx="4384039" cy="3742762"/>
          </a:xfrm>
          <a:prstGeom prst="rect">
            <a:avLst/>
          </a:prstGeom>
        </p:spPr>
        <p:txBody>
          <a:bodyPr vert="horz" lIns="91440" tIns="45720" rIns="91440" bIns="45720" rtlCol="0">
            <a:normAutofit fontScale="92500" lnSpcReduction="10000"/>
          </a:bodyPr>
          <a:lstStyle/>
          <a:p>
            <a:pPr>
              <a:lnSpc>
                <a:spcPct val="90000"/>
              </a:lnSpc>
              <a:spcAft>
                <a:spcPts val="600"/>
              </a:spcAft>
            </a:pPr>
            <a:r>
              <a:rPr lang="en-US" sz="4800" dirty="0"/>
              <a:t>Vote on Perfecting Bylaws Amendments</a:t>
            </a:r>
          </a:p>
          <a:p>
            <a:pPr>
              <a:lnSpc>
                <a:spcPct val="90000"/>
              </a:lnSpc>
              <a:spcAft>
                <a:spcPts val="600"/>
              </a:spcAft>
            </a:pPr>
            <a:endParaRPr lang="en-US" sz="4800" dirty="0"/>
          </a:p>
          <a:p>
            <a:pPr>
              <a:lnSpc>
                <a:spcPct val="90000"/>
              </a:lnSpc>
              <a:spcAft>
                <a:spcPts val="600"/>
              </a:spcAft>
            </a:pPr>
            <a:r>
              <a:rPr lang="en-US" sz="4800" dirty="0"/>
              <a:t>Motion #2024-69</a:t>
            </a:r>
          </a:p>
        </p:txBody>
      </p:sp>
    </p:spTree>
    <p:extLst>
      <p:ext uri="{BB962C8B-B14F-4D97-AF65-F5344CB8AC3E}">
        <p14:creationId xmlns:p14="http://schemas.microsoft.com/office/powerpoint/2010/main" val="2317605074"/>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67151ED-996C-1C5F-822E-EF0230F13FC0}"/>
              </a:ext>
            </a:extLst>
          </p:cNvPr>
          <p:cNvSpPr>
            <a:spLocks noGrp="1"/>
          </p:cNvSpPr>
          <p:nvPr>
            <p:ph type="title"/>
          </p:nvPr>
        </p:nvSpPr>
        <p:spPr>
          <a:xfrm>
            <a:off x="5354955" y="552182"/>
            <a:ext cx="5998840" cy="3343135"/>
          </a:xfrm>
          <a:noFill/>
        </p:spPr>
        <p:txBody>
          <a:bodyPr vert="horz" lIns="91440" tIns="45720" rIns="91440" bIns="45720" rtlCol="0" anchor="b">
            <a:normAutofit/>
          </a:bodyPr>
          <a:lstStyle/>
          <a:p>
            <a:r>
              <a:rPr lang="en-US" sz="5200"/>
              <a:t>Substantive Constitution Amendments</a:t>
            </a:r>
          </a:p>
        </p:txBody>
      </p:sp>
      <p:sp>
        <p:nvSpPr>
          <p:cNvPr id="3" name="Text Placeholder 2">
            <a:extLst>
              <a:ext uri="{FF2B5EF4-FFF2-40B4-BE49-F238E27FC236}">
                <a16:creationId xmlns:a16="http://schemas.microsoft.com/office/drawing/2014/main" id="{392E6013-394F-9DBB-BDB1-7D288F1A4E38}"/>
              </a:ext>
            </a:extLst>
          </p:cNvPr>
          <p:cNvSpPr>
            <a:spLocks noGrp="1"/>
          </p:cNvSpPr>
          <p:nvPr>
            <p:ph type="body" idx="1"/>
          </p:nvPr>
        </p:nvSpPr>
        <p:spPr>
          <a:xfrm>
            <a:off x="5354955" y="4343124"/>
            <a:ext cx="5998840" cy="2067068"/>
          </a:xfrm>
          <a:noFill/>
        </p:spPr>
        <p:txBody>
          <a:bodyPr vert="horz" lIns="91440" tIns="45720" rIns="91440" bIns="45720" rtlCol="0">
            <a:normAutofit/>
          </a:bodyPr>
          <a:lstStyle/>
          <a:p>
            <a:r>
              <a:rPr lang="en-US" sz="3200" dirty="0">
                <a:solidFill>
                  <a:schemeClr val="tx1"/>
                </a:solidFill>
              </a:rPr>
              <a:t>Motion #2024-66</a:t>
            </a:r>
          </a:p>
        </p:txBody>
      </p:sp>
      <p:pic>
        <p:nvPicPr>
          <p:cNvPr id="5" name="Picture 4">
            <a:extLst>
              <a:ext uri="{FF2B5EF4-FFF2-40B4-BE49-F238E27FC236}">
                <a16:creationId xmlns:a16="http://schemas.microsoft.com/office/drawing/2014/main" id="{E4C977BD-7514-5C71-735C-DF0B471889A8}"/>
              </a:ext>
            </a:extLst>
          </p:cNvPr>
          <p:cNvPicPr>
            <a:picLocks noChangeAspect="1"/>
          </p:cNvPicPr>
          <p:nvPr/>
        </p:nvPicPr>
        <p:blipFill rotWithShape="1">
          <a:blip r:embed="rId2"/>
          <a:srcRect l="31255" r="32342"/>
          <a:stretch/>
        </p:blipFill>
        <p:spPr>
          <a:xfrm>
            <a:off x="20" y="10"/>
            <a:ext cx="4992985" cy="6857990"/>
          </a:xfrm>
          <a:prstGeom prst="rect">
            <a:avLst/>
          </a:prstGeom>
        </p:spPr>
      </p:pic>
    </p:spTree>
    <p:extLst>
      <p:ext uri="{BB962C8B-B14F-4D97-AF65-F5344CB8AC3E}">
        <p14:creationId xmlns:p14="http://schemas.microsoft.com/office/powerpoint/2010/main" val="2709935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259</TotalTime>
  <Words>2604</Words>
  <Application>Microsoft Office PowerPoint</Application>
  <PresentationFormat>Widescreen</PresentationFormat>
  <Paragraphs>170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Aptos Display</vt:lpstr>
      <vt:lpstr>Arial</vt:lpstr>
      <vt:lpstr>Calibri</vt:lpstr>
      <vt:lpstr>Times New Roman</vt:lpstr>
      <vt:lpstr>Office Theme</vt:lpstr>
      <vt:lpstr>Perfecting Amendments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Substantive Constitution Amendments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Substantive Bylaws Amendments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Substantive Constitution Amendments</dc:title>
  <dc:creator>Denise Ann Bodman</dc:creator>
  <cp:lastModifiedBy>Ashly Contreras</cp:lastModifiedBy>
  <cp:revision>13</cp:revision>
  <dcterms:created xsi:type="dcterms:W3CDTF">2024-03-17T16:15:23Z</dcterms:created>
  <dcterms:modified xsi:type="dcterms:W3CDTF">2024-03-22T22:32:24Z</dcterms:modified>
</cp:coreProperties>
</file>