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C42AD9-CB08-477B-8378-58C2A2CD4C7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389153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42AD9-CB08-477B-8378-58C2A2CD4C7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302043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42AD9-CB08-477B-8378-58C2A2CD4C7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185778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42AD9-CB08-477B-8378-58C2A2CD4C7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32502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C42AD9-CB08-477B-8378-58C2A2CD4C7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341196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C42AD9-CB08-477B-8378-58C2A2CD4C7E}"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4072205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C42AD9-CB08-477B-8378-58C2A2CD4C7E}"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42488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C42AD9-CB08-477B-8378-58C2A2CD4C7E}"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426429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42AD9-CB08-477B-8378-58C2A2CD4C7E}"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2868449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C42AD9-CB08-477B-8378-58C2A2CD4C7E}"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281021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C42AD9-CB08-477B-8378-58C2A2CD4C7E}"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FFBF7-6482-42BD-97DE-F2DD7ECC7730}" type="slidenum">
              <a:rPr lang="en-US" smtClean="0"/>
              <a:t>‹#›</a:t>
            </a:fld>
            <a:endParaRPr lang="en-US"/>
          </a:p>
        </p:txBody>
      </p:sp>
    </p:spTree>
    <p:extLst>
      <p:ext uri="{BB962C8B-B14F-4D97-AF65-F5344CB8AC3E}">
        <p14:creationId xmlns:p14="http://schemas.microsoft.com/office/powerpoint/2010/main" val="3503430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42AD9-CB08-477B-8378-58C2A2CD4C7E}" type="datetimeFigureOut">
              <a:rPr lang="en-US" smtClean="0"/>
              <a:t>3/2/2020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FFBF7-6482-42BD-97DE-F2DD7ECC7730}" type="slidenum">
              <a:rPr lang="en-US" smtClean="0"/>
              <a:t>‹#›</a:t>
            </a:fld>
            <a:endParaRPr lang="en-US"/>
          </a:p>
        </p:txBody>
      </p:sp>
    </p:spTree>
    <p:extLst>
      <p:ext uri="{BB962C8B-B14F-4D97-AF65-F5344CB8AC3E}">
        <p14:creationId xmlns:p14="http://schemas.microsoft.com/office/powerpoint/2010/main" val="24994382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E710A-7520-40BE-905E-5FD07156BFD7}"/>
              </a:ext>
            </a:extLst>
          </p:cNvPr>
          <p:cNvSpPr>
            <a:spLocks noGrp="1"/>
          </p:cNvSpPr>
          <p:nvPr>
            <p:ph type="ctrTitle"/>
          </p:nvPr>
        </p:nvSpPr>
        <p:spPr>
          <a:xfrm>
            <a:off x="1524000" y="1556526"/>
            <a:ext cx="9144000" cy="2194995"/>
          </a:xfrm>
        </p:spPr>
        <p:txBody>
          <a:bodyPr>
            <a:noAutofit/>
          </a:bodyPr>
          <a:lstStyle/>
          <a:p>
            <a:r>
              <a:rPr lang="en-US" b="1" dirty="0">
                <a:latin typeface="Arial Black" panose="020B0A04020102020204" pitchFamily="34" charset="0"/>
              </a:rPr>
              <a:t>2019-20 AY NCAA Academic Performance</a:t>
            </a:r>
            <a:endParaRPr lang="en-US" sz="4000" dirty="0">
              <a:latin typeface="Arial Black" panose="020B0A04020102020204" pitchFamily="34" charset="0"/>
            </a:endParaRPr>
          </a:p>
        </p:txBody>
      </p:sp>
      <p:sp>
        <p:nvSpPr>
          <p:cNvPr id="3" name="Subtitle 2">
            <a:extLst>
              <a:ext uri="{FF2B5EF4-FFF2-40B4-BE49-F238E27FC236}">
                <a16:creationId xmlns:a16="http://schemas.microsoft.com/office/drawing/2014/main" id="{0ABF8F3E-D4EC-4E6A-A98C-1646E326F4CA}"/>
              </a:ext>
            </a:extLst>
          </p:cNvPr>
          <p:cNvSpPr>
            <a:spLocks noGrp="1"/>
          </p:cNvSpPr>
          <p:nvPr>
            <p:ph type="subTitle" idx="1"/>
          </p:nvPr>
        </p:nvSpPr>
        <p:spPr>
          <a:xfrm>
            <a:off x="1524000" y="4446403"/>
            <a:ext cx="9144000" cy="3128371"/>
          </a:xfrm>
        </p:spPr>
        <p:txBody>
          <a:bodyPr>
            <a:normAutofit/>
          </a:bodyPr>
          <a:lstStyle/>
          <a:p>
            <a:pPr lvl="0"/>
            <a:r>
              <a:rPr lang="en-US" sz="2800" dirty="0">
                <a:solidFill>
                  <a:srgbClr val="DEA900"/>
                </a:solidFill>
                <a:latin typeface="Arial" panose="020B0604020202020204" pitchFamily="34" charset="0"/>
                <a:cs typeface="Arial" panose="020B0604020202020204" pitchFamily="34" charset="0"/>
              </a:rPr>
              <a:t>Jeffrey R. Wilson PhD, NCAA Faculty Athletics Representative for ASU</a:t>
            </a:r>
          </a:p>
        </p:txBody>
      </p:sp>
    </p:spTree>
    <p:extLst>
      <p:ext uri="{BB962C8B-B14F-4D97-AF65-F5344CB8AC3E}">
        <p14:creationId xmlns:p14="http://schemas.microsoft.com/office/powerpoint/2010/main" val="231126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059D-8E62-4FF9-851E-B0ECC70F58FF}"/>
              </a:ext>
            </a:extLst>
          </p:cNvPr>
          <p:cNvSpPr>
            <a:spLocks noGrp="1"/>
          </p:cNvSpPr>
          <p:nvPr>
            <p:ph type="title"/>
          </p:nvPr>
        </p:nvSpPr>
        <p:spPr/>
        <p:txBody>
          <a:bodyPr/>
          <a:lstStyle/>
          <a:p>
            <a:r>
              <a:rPr lang="en-US" dirty="0">
                <a:highlight>
                  <a:srgbClr val="DEA900"/>
                </a:highlight>
                <a:latin typeface="Arial Black" panose="020B0A04020102020204" pitchFamily="34" charset="0"/>
              </a:rPr>
              <a:t>Academic Performance</a:t>
            </a:r>
          </a:p>
        </p:txBody>
      </p:sp>
      <p:sp>
        <p:nvSpPr>
          <p:cNvPr id="3" name="Content Placeholder 2">
            <a:extLst>
              <a:ext uri="{FF2B5EF4-FFF2-40B4-BE49-F238E27FC236}">
                <a16:creationId xmlns:a16="http://schemas.microsoft.com/office/drawing/2014/main" id="{61F03F23-031A-45AD-8307-C85D644BEBD7}"/>
              </a:ext>
            </a:extLst>
          </p:cNvPr>
          <p:cNvSpPr>
            <a:spLocks noGrp="1"/>
          </p:cNvSpPr>
          <p:nvPr>
            <p:ph idx="1"/>
          </p:nvPr>
        </p:nvSpPr>
        <p:spPr>
          <a:xfrm>
            <a:off x="838200" y="1562986"/>
            <a:ext cx="10515600" cy="5124893"/>
          </a:xfrm>
        </p:spPr>
        <p:txBody>
          <a:bodyPr>
            <a:normAutofit fontScale="92500" lnSpcReduction="10000"/>
          </a:bodyPr>
          <a:lstStyle/>
          <a:p>
            <a:pPr marL="457200" lvl="0" indent="-457200"/>
            <a:r>
              <a:rPr lang="en-US" dirty="0">
                <a:latin typeface="Arial" panose="020B0604020202020204" pitchFamily="34" charset="0"/>
                <a:cs typeface="Arial" panose="020B0604020202020204" pitchFamily="34" charset="0"/>
              </a:rPr>
              <a:t>2018-19 First time freshmen scholarship student-athlete Retention Rate- 87%</a:t>
            </a:r>
          </a:p>
          <a:p>
            <a:pPr marL="457200" lvl="0" indent="-457200"/>
            <a:r>
              <a:rPr lang="en-US" dirty="0">
                <a:latin typeface="Arial" panose="020B0604020202020204" pitchFamily="34" charset="0"/>
                <a:cs typeface="Arial" panose="020B0604020202020204" pitchFamily="34" charset="0"/>
              </a:rPr>
              <a:t>Approximately 70 student-athletes enrolled in Barrett Honors College</a:t>
            </a:r>
          </a:p>
          <a:p>
            <a:pPr marL="457200" lvl="0" indent="-457200"/>
            <a:r>
              <a:rPr lang="en-US" dirty="0">
                <a:latin typeface="Arial" panose="020B0604020202020204" pitchFamily="34" charset="0"/>
                <a:cs typeface="Arial" panose="020B0604020202020204" pitchFamily="34" charset="0"/>
              </a:rPr>
              <a:t>As of the end of Fall 2019 semester, the average cumulative GPA for all student-athletes is </a:t>
            </a:r>
            <a:r>
              <a:rPr lang="en-US" b="1" dirty="0">
                <a:latin typeface="Arial" panose="020B0604020202020204" pitchFamily="34" charset="0"/>
                <a:cs typeface="Arial" panose="020B0604020202020204" pitchFamily="34" charset="0"/>
              </a:rPr>
              <a:t>3.25</a:t>
            </a:r>
            <a:r>
              <a:rPr lang="en-US" dirty="0">
                <a:latin typeface="Arial" panose="020B0604020202020204" pitchFamily="34" charset="0"/>
                <a:cs typeface="Arial" panose="020B0604020202020204" pitchFamily="34" charset="0"/>
              </a:rPr>
              <a:t> (all time high) and </a:t>
            </a:r>
            <a:r>
              <a:rPr lang="en-US" b="1" dirty="0">
                <a:latin typeface="Arial" panose="020B0604020202020204" pitchFamily="34" charset="0"/>
                <a:cs typeface="Arial" panose="020B0604020202020204" pitchFamily="34" charset="0"/>
              </a:rPr>
              <a:t>76%</a:t>
            </a:r>
            <a:r>
              <a:rPr lang="en-US" dirty="0">
                <a:latin typeface="Arial" panose="020B0604020202020204" pitchFamily="34" charset="0"/>
                <a:cs typeface="Arial" panose="020B0604020202020204" pitchFamily="34" charset="0"/>
              </a:rPr>
              <a:t> of our student-athletes were Scholar Ballers/Scholar Athletes (earning a semester or cumulative GPA above a 3.0). </a:t>
            </a:r>
          </a:p>
          <a:p>
            <a:pPr lvl="1"/>
            <a:r>
              <a:rPr lang="en-US" b="1" dirty="0">
                <a:latin typeface="Arial" panose="020B0604020202020204" pitchFamily="34" charset="0"/>
                <a:cs typeface="Arial" panose="020B0604020202020204" pitchFamily="34" charset="0"/>
              </a:rPr>
              <a:t>	15</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consecutive semester</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above a 3.0 CUM GPA</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	The average </a:t>
            </a:r>
            <a:r>
              <a:rPr lang="en-US" b="1" dirty="0">
                <a:latin typeface="Arial" panose="020B0604020202020204" pitchFamily="34" charset="0"/>
                <a:cs typeface="Arial" panose="020B0604020202020204" pitchFamily="34" charset="0"/>
              </a:rPr>
              <a:t>cumulative GPA for female student-	athletes</a:t>
            </a:r>
            <a:r>
              <a:rPr lang="en-US" dirty="0">
                <a:latin typeface="Arial" panose="020B0604020202020204" pitchFamily="34" charset="0"/>
                <a:cs typeface="Arial" panose="020B0604020202020204" pitchFamily="34" charset="0"/>
              </a:rPr>
              <a:t> is </a:t>
            </a:r>
            <a:r>
              <a:rPr lang="en-US" b="1" dirty="0">
                <a:latin typeface="Arial" panose="020B0604020202020204" pitchFamily="34" charset="0"/>
                <a:cs typeface="Arial" panose="020B0604020202020204" pitchFamily="34" charset="0"/>
              </a:rPr>
              <a:t>3.44</a:t>
            </a:r>
            <a:r>
              <a:rPr lang="en-US" dirty="0">
                <a:latin typeface="Arial" panose="020B0604020202020204" pitchFamily="34" charset="0"/>
                <a:cs typeface="Arial" panose="020B0604020202020204" pitchFamily="34" charset="0"/>
              </a:rPr>
              <a:t>, with </a:t>
            </a:r>
            <a:r>
              <a:rPr lang="en-US" b="1" dirty="0">
                <a:latin typeface="Arial" panose="020B0604020202020204" pitchFamily="34" charset="0"/>
                <a:cs typeface="Arial" panose="020B0604020202020204" pitchFamily="34" charset="0"/>
              </a:rPr>
              <a:t>ALL</a:t>
            </a:r>
            <a:r>
              <a:rPr lang="en-US" dirty="0">
                <a:latin typeface="Arial" panose="020B0604020202020204" pitchFamily="34" charset="0"/>
                <a:cs typeface="Arial" panose="020B0604020202020204" pitchFamily="34" charset="0"/>
              </a:rPr>
              <a:t> of our women’s teams earning a semester &amp; cumulative GPA above a 3.0</a:t>
            </a:r>
          </a:p>
          <a:p>
            <a:pPr lvl="1"/>
            <a:r>
              <a:rPr lang="en-US" dirty="0">
                <a:latin typeface="Arial" panose="020B0604020202020204" pitchFamily="34" charset="0"/>
                <a:cs typeface="Arial" panose="020B0604020202020204" pitchFamily="34" charset="0"/>
              </a:rPr>
              <a:t>	The average </a:t>
            </a:r>
            <a:r>
              <a:rPr lang="en-US" b="1" dirty="0">
                <a:latin typeface="Arial" panose="020B0604020202020204" pitchFamily="34" charset="0"/>
                <a:cs typeface="Arial" panose="020B0604020202020204" pitchFamily="34" charset="0"/>
              </a:rPr>
              <a:t>cumulative GPA for male student-athletes</a:t>
            </a:r>
            <a:r>
              <a:rPr lang="en-US" dirty="0">
                <a:latin typeface="Arial" panose="020B0604020202020204" pitchFamily="34" charset="0"/>
                <a:cs typeface="Arial" panose="020B0604020202020204" pitchFamily="34" charset="0"/>
              </a:rPr>
              <a:t> is </a:t>
            </a:r>
            <a:r>
              <a:rPr lang="en-US" b="1" dirty="0">
                <a:latin typeface="Arial" panose="020B0604020202020204" pitchFamily="34" charset="0"/>
                <a:cs typeface="Arial" panose="020B0604020202020204" pitchFamily="34" charset="0"/>
              </a:rPr>
              <a:t>3.08 – </a:t>
            </a:r>
            <a:r>
              <a:rPr lang="en-US" i="1" dirty="0">
                <a:latin typeface="Arial" panose="020B0604020202020204" pitchFamily="34" charset="0"/>
                <a:cs typeface="Arial" panose="020B0604020202020204" pitchFamily="34" charset="0"/>
              </a:rPr>
              <a:t>all-time high!</a:t>
            </a:r>
            <a:r>
              <a:rPr lang="en-US" dirty="0">
                <a:latin typeface="Arial" panose="020B0604020202020204" pitchFamily="34" charset="0"/>
                <a:cs typeface="Arial" panose="020B0604020202020204" pitchFamily="34" charset="0"/>
              </a:rPr>
              <a:t>  With </a:t>
            </a:r>
            <a:r>
              <a:rPr lang="en-US" b="1" dirty="0">
                <a:latin typeface="Arial" panose="020B0604020202020204" pitchFamily="34" charset="0"/>
                <a:cs typeface="Arial" panose="020B0604020202020204" pitchFamily="34" charset="0"/>
              </a:rPr>
              <a:t>nine</a:t>
            </a:r>
            <a:r>
              <a:rPr lang="en-US" dirty="0">
                <a:latin typeface="Arial" panose="020B0604020202020204" pitchFamily="34" charset="0"/>
                <a:cs typeface="Arial" panose="020B0604020202020204" pitchFamily="34" charset="0"/>
              </a:rPr>
              <a:t> of our ten men’s teams earning cumulative GPAs above a 3.0</a:t>
            </a:r>
          </a:p>
          <a:p>
            <a:pPr lvl="1"/>
            <a:r>
              <a:rPr lang="en-US" dirty="0">
                <a:latin typeface="Arial" panose="020B0604020202020204" pitchFamily="34" charset="0"/>
                <a:cs typeface="Arial" panose="020B0604020202020204" pitchFamily="34" charset="0"/>
              </a:rPr>
              <a:t>	23 of our 24 sports achieved average team CUM GPA’s of 3.0 or higher</a:t>
            </a:r>
          </a:p>
        </p:txBody>
      </p:sp>
    </p:spTree>
    <p:extLst>
      <p:ext uri="{BB962C8B-B14F-4D97-AF65-F5344CB8AC3E}">
        <p14:creationId xmlns:p14="http://schemas.microsoft.com/office/powerpoint/2010/main" val="34833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059D-8E62-4FF9-851E-B0ECC70F58FF}"/>
              </a:ext>
            </a:extLst>
          </p:cNvPr>
          <p:cNvSpPr>
            <a:spLocks noGrp="1"/>
          </p:cNvSpPr>
          <p:nvPr>
            <p:ph type="title"/>
          </p:nvPr>
        </p:nvSpPr>
        <p:spPr/>
        <p:txBody>
          <a:bodyPr/>
          <a:lstStyle/>
          <a:p>
            <a:r>
              <a:rPr lang="en-US" dirty="0">
                <a:highlight>
                  <a:srgbClr val="DEA900"/>
                </a:highlight>
                <a:latin typeface="Arial Black" panose="020B0A04020102020204" pitchFamily="34" charset="0"/>
              </a:rPr>
              <a:t>Transfer</a:t>
            </a:r>
            <a:endParaRPr lang="en-US" sz="2400" dirty="0">
              <a:highlight>
                <a:srgbClr val="DEA900"/>
              </a:highlight>
              <a:latin typeface="Arial Black" panose="020B0A04020102020204" pitchFamily="34" charset="0"/>
            </a:endParaRPr>
          </a:p>
        </p:txBody>
      </p:sp>
      <p:sp>
        <p:nvSpPr>
          <p:cNvPr id="3" name="Content Placeholder 2">
            <a:extLst>
              <a:ext uri="{FF2B5EF4-FFF2-40B4-BE49-F238E27FC236}">
                <a16:creationId xmlns:a16="http://schemas.microsoft.com/office/drawing/2014/main" id="{61F03F23-031A-45AD-8307-C85D644BEBD7}"/>
              </a:ext>
            </a:extLst>
          </p:cNvPr>
          <p:cNvSpPr>
            <a:spLocks noGrp="1"/>
          </p:cNvSpPr>
          <p:nvPr>
            <p:ph idx="1"/>
          </p:nvPr>
        </p:nvSpPr>
        <p:spPr>
          <a:xfrm>
            <a:off x="838200" y="1552353"/>
            <a:ext cx="10515600" cy="5061098"/>
          </a:xfrm>
        </p:spPr>
        <p:txBody>
          <a:bodyPr>
            <a:normAutofit/>
          </a:bodyPr>
          <a:lstStyle/>
          <a:p>
            <a:pPr marL="0" indent="0" algn="ctr">
              <a:buNone/>
            </a:pPr>
            <a:r>
              <a:rPr lang="en-US" b="1" u="sng" dirty="0">
                <a:latin typeface="Arial" panose="020B0604020202020204" pitchFamily="34" charset="0"/>
                <a:cs typeface="Arial" panose="020B0604020202020204" pitchFamily="34" charset="0"/>
              </a:rPr>
              <a:t>One-Time Undergraduate Transfer Waiver Guideline</a:t>
            </a:r>
            <a:r>
              <a:rPr lang="en-US" dirty="0">
                <a:latin typeface="Arial" panose="020B0604020202020204" pitchFamily="34" charset="0"/>
                <a:cs typeface="Arial" panose="020B0604020202020204" pitchFamily="34" charset="0"/>
              </a:rPr>
              <a:t>. </a:t>
            </a:r>
          </a:p>
          <a:p>
            <a:pPr marL="0" indent="0" algn="just">
              <a:buNone/>
            </a:pPr>
            <a:r>
              <a:rPr lang="en-US" dirty="0">
                <a:latin typeface="Arial" panose="020B0604020202020204" pitchFamily="34" charset="0"/>
                <a:cs typeface="Arial" panose="020B0604020202020204" pitchFamily="34" charset="0"/>
              </a:rPr>
              <a:t>This guideline would allow first-time four year transfer waiver requests to be approved for undergraduate student-athletes who receive a transfer release, leave their previous school academically eligible, maintain their academic progress at the new school and leave under no disciplinary suspension. Through this guideline, the working group prioritized uniformity, agreeing that fundamentally, student-athletes should be treated the same as the general student body when transferring, regardless of sport. </a:t>
            </a:r>
          </a:p>
        </p:txBody>
      </p:sp>
    </p:spTree>
    <p:extLst>
      <p:ext uri="{BB962C8B-B14F-4D97-AF65-F5344CB8AC3E}">
        <p14:creationId xmlns:p14="http://schemas.microsoft.com/office/powerpoint/2010/main" val="702642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059D-8E62-4FF9-851E-B0ECC70F58FF}"/>
              </a:ext>
            </a:extLst>
          </p:cNvPr>
          <p:cNvSpPr>
            <a:spLocks noGrp="1"/>
          </p:cNvSpPr>
          <p:nvPr>
            <p:ph type="title"/>
          </p:nvPr>
        </p:nvSpPr>
        <p:spPr/>
        <p:txBody>
          <a:bodyPr>
            <a:noAutofit/>
          </a:bodyPr>
          <a:lstStyle/>
          <a:p>
            <a:r>
              <a:rPr lang="en-US" sz="2800" dirty="0">
                <a:highlight>
                  <a:srgbClr val="DEA900"/>
                </a:highlight>
                <a:latin typeface="Arial Black" panose="020B0A04020102020204" pitchFamily="34" charset="0"/>
                <a:cs typeface="Arial" panose="020B0604020202020204" pitchFamily="34" charset="0"/>
              </a:rPr>
              <a:t>Oregon’s NIL bill, SB 1501, passed out of the Senate earlier this week and heads to the house</a:t>
            </a:r>
            <a:endParaRPr lang="en-US" sz="1800" dirty="0">
              <a:latin typeface="Arial Black" panose="020B0A040201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1F03F23-031A-45AD-8307-C85D644BEBD7}"/>
              </a:ext>
            </a:extLst>
          </p:cNvPr>
          <p:cNvSpPr>
            <a:spLocks noGrp="1"/>
          </p:cNvSpPr>
          <p:nvPr>
            <p:ph idx="1"/>
          </p:nvPr>
        </p:nvSpPr>
        <p:spPr>
          <a:xfrm>
            <a:off x="838200" y="1616149"/>
            <a:ext cx="10515600" cy="4876726"/>
          </a:xfrm>
        </p:spPr>
        <p:txBody>
          <a:bodyPr>
            <a:normAutofit/>
          </a:bodyPr>
          <a:lstStyle/>
          <a:p>
            <a:pPr marL="0" indent="0" algn="ctr">
              <a:buNone/>
            </a:pPr>
            <a:r>
              <a:rPr lang="en-US" dirty="0">
                <a:latin typeface="Arial" panose="020B0604020202020204" pitchFamily="34" charset="0"/>
                <a:cs typeface="Arial" panose="020B0604020202020204" pitchFamily="34" charset="0"/>
              </a:rPr>
              <a:t>WHAT THE MEASURE DOES:</a:t>
            </a:r>
          </a:p>
          <a:p>
            <a:pPr marL="0" indent="0" algn="just">
              <a:buNone/>
            </a:pPr>
            <a:r>
              <a:rPr lang="en-US" dirty="0">
                <a:latin typeface="Arial" panose="020B0604020202020204" pitchFamily="34" charset="0"/>
                <a:cs typeface="Arial" panose="020B0604020202020204" pitchFamily="34" charset="0"/>
              </a:rPr>
              <a:t>Establishes rights of student athletes to earn compensation for coaching and for use of their name, image, or likeness. Establishes right of student athletes to retain professional representation and earn compensation for coaching at market rates. Prohibits student athletes from entering into contracts that conflict with the student athlete's team rules or contracts entered into by the student's post-secondary institution of education and a third party. Prohibits universities, athletic associations, conferences, or organizations from infringing on those rights or penalizing a student athlete who exercises those rights. Takes effect January 1, 2023.</a:t>
            </a:r>
          </a:p>
          <a:p>
            <a:endParaRPr lang="en-US" dirty="0"/>
          </a:p>
        </p:txBody>
      </p:sp>
    </p:spTree>
    <p:extLst>
      <p:ext uri="{BB962C8B-B14F-4D97-AF65-F5344CB8AC3E}">
        <p14:creationId xmlns:p14="http://schemas.microsoft.com/office/powerpoint/2010/main" val="8134289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Ion Boardroom</Template>
  <TotalTime>34</TotalTime>
  <Words>400</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Office Theme</vt:lpstr>
      <vt:lpstr>2019-20 AY NCAA Academic Performance</vt:lpstr>
      <vt:lpstr>Academic Performance</vt:lpstr>
      <vt:lpstr>Transfer</vt:lpstr>
      <vt:lpstr>Oregon’s NIL bill, SB 1501, passed out of the Senate earlier this week and heads to the house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Memoriam</dc:title>
  <dc:creator>Pamela Hoyle</dc:creator>
  <cp:lastModifiedBy>Noah Williams (Student)</cp:lastModifiedBy>
  <cp:revision>7</cp:revision>
  <dcterms:created xsi:type="dcterms:W3CDTF">2019-03-25T17:28:26Z</dcterms:created>
  <dcterms:modified xsi:type="dcterms:W3CDTF">2020-03-02T18:58:09Z</dcterms:modified>
</cp:coreProperties>
</file>