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3" r:id="rId2"/>
    <p:sldId id="274" r:id="rId3"/>
    <p:sldId id="275" r:id="rId4"/>
    <p:sldId id="260" r:id="rId5"/>
    <p:sldId id="284" r:id="rId6"/>
    <p:sldId id="264" r:id="rId7"/>
    <p:sldId id="266" r:id="rId8"/>
    <p:sldId id="270" r:id="rId9"/>
    <p:sldId id="267" r:id="rId10"/>
    <p:sldId id="268" r:id="rId11"/>
    <p:sldId id="281" r:id="rId12"/>
    <p:sldId id="283" r:id="rId13"/>
    <p:sldId id="282" r:id="rId14"/>
    <p:sldId id="269" r:id="rId15"/>
    <p:sldId id="271" r:id="rId16"/>
    <p:sldId id="272" r:id="rId17"/>
    <p:sldId id="276" r:id="rId18"/>
    <p:sldId id="278" r:id="rId19"/>
    <p:sldId id="265" r:id="rId20"/>
    <p:sldId id="280" r:id="rId21"/>
    <p:sldId id="285" r:id="rId22"/>
    <p:sldId id="286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27"/>
    <p:restoredTop sz="94674"/>
  </p:normalViewPr>
  <p:slideViewPr>
    <p:cSldViewPr snapToGrid="0" snapToObjects="1">
      <p:cViewPr varScale="1">
        <p:scale>
          <a:sx n="90" d="100"/>
          <a:sy n="90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F9C40-A293-A54C-9360-CCA6CF41B22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E8248-1271-5543-BE6E-51E175217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48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2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15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0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8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75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E8248-1271-5543-BE6E-51E1752176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5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0" y="1828798"/>
            <a:ext cx="10515600" cy="31677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53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01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804979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80497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64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5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04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294"/>
            <a:ext cx="7620000" cy="1325563"/>
          </a:xfrm>
        </p:spPr>
        <p:txBody>
          <a:bodyPr>
            <a:noAutofit/>
          </a:bodyPr>
          <a:lstStyle>
            <a:lvl1pPr>
              <a:defRPr sz="7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6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54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7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7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12" Type="http://schemas.openxmlformats.org/officeDocument/2006/relationships/image" Target="../media/image3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11" Type="http://schemas.openxmlformats.org/officeDocument/2006/relationships/image" Target="../media/image35.png"/><Relationship Id="rId5" Type="http://schemas.openxmlformats.org/officeDocument/2006/relationships/image" Target="../media/image29.tiff"/><Relationship Id="rId10" Type="http://schemas.openxmlformats.org/officeDocument/2006/relationships/image" Target="../media/image34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Relationship Id="rId1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355" y="5570135"/>
            <a:ext cx="9418982" cy="1009085"/>
          </a:xfrm>
        </p:spPr>
        <p:txBody>
          <a:bodyPr/>
          <a:lstStyle/>
          <a:p>
            <a:r>
              <a:rPr lang="en-US" sz="3500" dirty="0"/>
              <a:t>Maureen McCoy MS, RD</a:t>
            </a:r>
            <a:br>
              <a:rPr lang="en-US" sz="3500" dirty="0"/>
            </a:br>
            <a:r>
              <a:rPr lang="en-US" sz="3500" dirty="0"/>
              <a:t>Lecturer, College of Health Solutions</a:t>
            </a:r>
            <a:br>
              <a:rPr lang="en-US" sz="3500" dirty="0"/>
            </a:br>
            <a:r>
              <a:rPr lang="en-US" sz="3500" dirty="0"/>
              <a:t>Faculty Advisor, Pitchfork Pantry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F5EE7D4-3DD6-6D41-A5D8-32B764A1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181" y="1128212"/>
            <a:ext cx="3748819" cy="33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8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Social Media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310434-261B-A64F-A115-4D94E4A4E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98" y="1459396"/>
            <a:ext cx="2755900" cy="44958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4C2BDC-319B-2D4A-9B0E-0FF37C2D7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598" y="2662542"/>
            <a:ext cx="7436402" cy="2297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AC00E1-4D3F-EF45-AC01-84DD22303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646" y="2819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39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Staff/ Volunteers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04CDC-CD44-6B44-B905-58AF3ACDB4AC}"/>
              </a:ext>
            </a:extLst>
          </p:cNvPr>
          <p:cNvSpPr txBox="1"/>
          <p:nvPr/>
        </p:nvSpPr>
        <p:spPr>
          <a:xfrm>
            <a:off x="450572" y="2029288"/>
            <a:ext cx="421419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2 paid student leaders – one at Tempe, one at Downtown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Volunteer opportunities listed on Volunteer Match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2 faculty advisors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Part of the 20% service requirement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B1AD95-B522-1E48-88F7-77CFE1C5F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574" y="2036480"/>
            <a:ext cx="6930886" cy="35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81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6CD2E-45AC-1D4C-9576-E8B071BE2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6" y="1584324"/>
            <a:ext cx="837206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Dean of Students at Downtown and Tempe campus do not want to expand to West and Poly at this point</a:t>
            </a:r>
          </a:p>
          <a:p>
            <a:r>
              <a:rPr lang="en-US" dirty="0"/>
              <a:t>They see the pantry as a </a:t>
            </a:r>
            <a:r>
              <a:rPr lang="en-US" dirty="0" err="1"/>
              <a:t>bandaid</a:t>
            </a:r>
            <a:r>
              <a:rPr lang="en-US" dirty="0"/>
              <a:t> that is not solving the underlying issue of financial insecurity</a:t>
            </a:r>
          </a:p>
          <a:p>
            <a:r>
              <a:rPr lang="en-US" dirty="0"/>
              <a:t>We see ourselves as a student-run bridge to communicate with and identify students that are struggling and help them within the moment, but also point them to additional resources</a:t>
            </a:r>
          </a:p>
          <a:p>
            <a:r>
              <a:rPr lang="en-US" dirty="0"/>
              <a:t>Also seek to recover food that would otherwise go to waste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51CACE-956E-BE41-A217-6179A19B04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199"/>
          </a:xfrm>
          <a:prstGeom prst="rect">
            <a:avLst/>
          </a:prstGeom>
          <a:solidFill>
            <a:srgbClr val="94074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  Current Conversations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71B54-7088-3549-9169-DD48E535B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340" y="1690688"/>
            <a:ext cx="3498574" cy="34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4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49A4-A716-B444-9903-EB65EF80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PAC-12</a:t>
            </a:r>
            <a:br>
              <a:rPr lang="en-US" dirty="0"/>
            </a:br>
            <a:r>
              <a:rPr lang="en-US" dirty="0"/>
              <a:t>Food Pantries</a:t>
            </a:r>
          </a:p>
        </p:txBody>
      </p:sp>
    </p:spTree>
    <p:extLst>
      <p:ext uri="{BB962C8B-B14F-4D97-AF65-F5344CB8AC3E}">
        <p14:creationId xmlns:p14="http://schemas.microsoft.com/office/powerpoint/2010/main" val="358696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U of A – UA Campus Pantry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B90E7-C853-774A-9A5A-F7D7A238A360}"/>
              </a:ext>
            </a:extLst>
          </p:cNvPr>
          <p:cNvSpPr txBox="1"/>
          <p:nvPr/>
        </p:nvSpPr>
        <p:spPr>
          <a:xfrm>
            <a:off x="132521" y="1409802"/>
            <a:ext cx="582975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Website:  </a:t>
            </a:r>
            <a:r>
              <a:rPr lang="en-US" sz="2500" dirty="0" err="1">
                <a:solidFill>
                  <a:schemeClr val="accent4"/>
                </a:solidFill>
              </a:rPr>
              <a:t>campuspantry.Arizona.edu</a:t>
            </a:r>
            <a:endParaRPr lang="en-US" sz="25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Located in the Student Union.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Students swipe their “cat card” when they come 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Relationship with food bank in Tucson, rooftop garden on their union, Swipe out Hunger, Coca Cola.</a:t>
            </a:r>
          </a:p>
          <a:p>
            <a:endParaRPr lang="en-US" sz="25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4"/>
                </a:solidFill>
              </a:rPr>
              <a:t>Serving hundreds of students each week.</a:t>
            </a: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6B25AEB-34F3-FC41-80E6-B4300B51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663" y="0"/>
            <a:ext cx="4098337" cy="3650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4C08F-537C-C74E-BBAF-6360FA214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271" y="3410880"/>
            <a:ext cx="4262783" cy="31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9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NAU – Louie’s Cupboard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B90E7-C853-774A-9A5A-F7D7A238A360}"/>
              </a:ext>
            </a:extLst>
          </p:cNvPr>
          <p:cNvSpPr txBox="1"/>
          <p:nvPr/>
        </p:nvSpPr>
        <p:spPr>
          <a:xfrm>
            <a:off x="132521" y="1409802"/>
            <a:ext cx="576524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Website:  Located on the Dean of Students main page under “Resources”.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Located in the University Union.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Every other Friday, the students register beforehand and get nonperishable canned and boxed foods - serving around 200 students every other week.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Students developed an app that sends out a notification when there is leftover food from a catering event .</a:t>
            </a: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599622E-0130-8F42-BB6C-B17067921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770" y="906363"/>
            <a:ext cx="6161709" cy="324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63702-8499-5145-83CF-8B2CD56B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059" y="3700882"/>
            <a:ext cx="4483481" cy="31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University of California, Irvine:  FRESH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B90E7-C853-774A-9A5A-F7D7A238A360}"/>
              </a:ext>
            </a:extLst>
          </p:cNvPr>
          <p:cNvSpPr txBox="1"/>
          <p:nvPr/>
        </p:nvSpPr>
        <p:spPr>
          <a:xfrm>
            <a:off x="132521" y="1409802"/>
            <a:ext cx="5765249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Website:  </a:t>
            </a:r>
            <a:r>
              <a:rPr lang="en-US" sz="2300" dirty="0" err="1">
                <a:solidFill>
                  <a:schemeClr val="accent4"/>
                </a:solidFill>
              </a:rPr>
              <a:t>basicneeds.uci.edu</a:t>
            </a: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Located in it’s own portable.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UC President Janet Napolitano approved a grand proposal that provided a one-time allocation of $75,000 for each of the  9 UC campuses to address food insecurity.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Students passed the “Food Pantry Initiative”, a student fee that allocates $3 quarterly student fees from every undergraduate.</a:t>
            </a:r>
          </a:p>
          <a:p>
            <a:endParaRPr lang="en-US" sz="23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</p:txBody>
      </p:sp>
      <p:pic>
        <p:nvPicPr>
          <p:cNvPr id="4" name="Picture 3" descr="A screen shot of a store&#10;&#10;Description automatically generated">
            <a:extLst>
              <a:ext uri="{FF2B5EF4-FFF2-40B4-BE49-F238E27FC236}">
                <a16:creationId xmlns:a16="http://schemas.microsoft.com/office/drawing/2014/main" id="{B40D5F90-9B38-4946-8E4C-D0403DB0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78" y="1227095"/>
            <a:ext cx="6533322" cy="31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7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University of Washington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B90E7-C853-774A-9A5A-F7D7A238A360}"/>
              </a:ext>
            </a:extLst>
          </p:cNvPr>
          <p:cNvSpPr txBox="1"/>
          <p:nvPr/>
        </p:nvSpPr>
        <p:spPr>
          <a:xfrm>
            <a:off x="132521" y="1409802"/>
            <a:ext cx="552615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Website:  on the main </a:t>
            </a:r>
            <a:r>
              <a:rPr lang="en-US" sz="2300" dirty="0" err="1">
                <a:solidFill>
                  <a:schemeClr val="accent4"/>
                </a:solidFill>
              </a:rPr>
              <a:t>Washington.edu</a:t>
            </a:r>
            <a:r>
              <a:rPr lang="en-US" sz="2300" dirty="0">
                <a:solidFill>
                  <a:schemeClr val="accent4"/>
                </a:solidFill>
              </a:rPr>
              <a:t>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Utilize a shopper and volunteer management system called “</a:t>
            </a:r>
            <a:r>
              <a:rPr lang="en-US" sz="2300" dirty="0" err="1">
                <a:solidFill>
                  <a:schemeClr val="accent4"/>
                </a:solidFill>
              </a:rPr>
              <a:t>FoodBank</a:t>
            </a:r>
            <a:r>
              <a:rPr lang="en-US" sz="2300" dirty="0">
                <a:solidFill>
                  <a:schemeClr val="accent4"/>
                </a:solidFill>
              </a:rPr>
              <a:t> Manager”.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Shopper and volunteer management system to communicate more effectively with shoppers and volunteers and to generate and report on more accurate data.  </a:t>
            </a: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938B3-F9F5-0749-958F-F8DA133E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253" y="1608707"/>
            <a:ext cx="5460878" cy="364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4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University of Washington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F5EF1D-A7EA-B84A-9BFD-03DAAC5BC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073" y="0"/>
            <a:ext cx="327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28B5-5661-A042-92CE-9D4A1078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2610-BB6F-7A47-9615-F314D64280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199"/>
          </a:xfrm>
          <a:prstGeom prst="rect">
            <a:avLst/>
          </a:prstGeom>
          <a:solidFill>
            <a:srgbClr val="94074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  University of Oregon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A3F421-FD1D-5D47-B976-EB9DA2D3A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01"/>
          <a:stretch/>
        </p:blipFill>
        <p:spPr>
          <a:xfrm>
            <a:off x="6197346" y="0"/>
            <a:ext cx="5994654" cy="1921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CF2E8-109D-FE4A-B6B1-14A8C4F55460}"/>
              </a:ext>
            </a:extLst>
          </p:cNvPr>
          <p:cNvSpPr txBox="1"/>
          <p:nvPr/>
        </p:nvSpPr>
        <p:spPr>
          <a:xfrm>
            <a:off x="132521" y="1409802"/>
            <a:ext cx="8136836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Website:  on the Dean of Students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Ducks Feeding Ducks – apply online and you can get $10 added to your account to use at any campus food venue (donation component for students, employees and family members).</a:t>
            </a:r>
          </a:p>
          <a:p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SNAP enrollment events held on campus each term.</a:t>
            </a:r>
          </a:p>
          <a:p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Food pantry carries fresh and frozen food through a partnership with local food bank.  </a:t>
            </a:r>
          </a:p>
          <a:p>
            <a:endParaRPr lang="en-US" sz="23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Ducks Leftover </a:t>
            </a:r>
            <a:r>
              <a:rPr lang="en-US" sz="2300" dirty="0" err="1">
                <a:solidFill>
                  <a:schemeClr val="accent4"/>
                </a:solidFill>
              </a:rPr>
              <a:t>Textover</a:t>
            </a:r>
            <a:r>
              <a:rPr lang="en-US" sz="2300" dirty="0">
                <a:solidFill>
                  <a:schemeClr val="accent4"/>
                </a:solidFill>
              </a:rPr>
              <a:t> – alerts students when there is leftover food</a:t>
            </a:r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21707" cy="1219199"/>
          </a:xfrm>
          <a:solidFill>
            <a:srgbClr val="94074B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 Food     </a:t>
            </a:r>
            <a:br>
              <a:rPr lang="en-US" dirty="0"/>
            </a:br>
            <a:r>
              <a:rPr lang="en-US" dirty="0"/>
              <a:t>  Insecurity 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C11F697-1B60-CF42-9A54-EC6BC534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707" y="0"/>
            <a:ext cx="8570293" cy="68580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9C50D43-EB3E-6E48-AB47-DBF448C7918A}"/>
              </a:ext>
            </a:extLst>
          </p:cNvPr>
          <p:cNvSpPr/>
          <p:nvPr/>
        </p:nvSpPr>
        <p:spPr>
          <a:xfrm rot="1502967">
            <a:off x="1510748" y="5247861"/>
            <a:ext cx="2319130" cy="145773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DECDCA-B944-E749-873D-2DA849644BBA}"/>
              </a:ext>
            </a:extLst>
          </p:cNvPr>
          <p:cNvSpPr txBox="1"/>
          <p:nvPr/>
        </p:nvSpPr>
        <p:spPr>
          <a:xfrm>
            <a:off x="200713" y="2032544"/>
            <a:ext cx="32202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4"/>
                </a:solidFill>
              </a:rPr>
              <a:t>ASU Student Government has recognized food insecurity as one of the goals/priorities for 2019-2020</a:t>
            </a:r>
          </a:p>
        </p:txBody>
      </p:sp>
    </p:spTree>
    <p:extLst>
      <p:ext uri="{BB962C8B-B14F-4D97-AF65-F5344CB8AC3E}">
        <p14:creationId xmlns:p14="http://schemas.microsoft.com/office/powerpoint/2010/main" val="3260323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28B5-5661-A042-92CE-9D4A1078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2610-BB6F-7A47-9615-F314D64280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199"/>
          </a:xfrm>
          <a:prstGeom prst="rect">
            <a:avLst/>
          </a:prstGeom>
          <a:solidFill>
            <a:srgbClr val="94074B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  Brainstorming – Partnership Collaboratory 						 Meeting – Feb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CF2E8-109D-FE4A-B6B1-14A8C4F55460}"/>
              </a:ext>
            </a:extLst>
          </p:cNvPr>
          <p:cNvSpPr txBox="1"/>
          <p:nvPr/>
        </p:nvSpPr>
        <p:spPr>
          <a:xfrm>
            <a:off x="152404" y="1378223"/>
            <a:ext cx="60098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Develop a campaign similar to “Mental Wellness” to increase awareness/acceptability of the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Increase awareness to staff/faculty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Leverage academic units for staffing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Internships, </a:t>
            </a:r>
            <a:r>
              <a:rPr lang="en-US" sz="2300" dirty="0" err="1">
                <a:solidFill>
                  <a:schemeClr val="accent4"/>
                </a:solidFill>
              </a:rPr>
              <a:t>Americorps</a:t>
            </a:r>
            <a:r>
              <a:rPr lang="en-US" sz="2300" dirty="0">
                <a:solidFill>
                  <a:schemeClr val="accent4"/>
                </a:solidFill>
              </a:rPr>
              <a:t>, Watts College, Lode Star, Class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Reduce stigma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Pantry credit towards Starbucks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Messaging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Storytelling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Health Services/counseling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Food delivery </a:t>
            </a:r>
          </a:p>
          <a:p>
            <a:endParaRPr lang="en-US" sz="2500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9ADAF-1472-6B43-87EC-DCC0879A8CA3}"/>
              </a:ext>
            </a:extLst>
          </p:cNvPr>
          <p:cNvSpPr txBox="1"/>
          <p:nvPr/>
        </p:nvSpPr>
        <p:spPr>
          <a:xfrm>
            <a:off x="6294783" y="1378222"/>
            <a:ext cx="60098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Harness food leftover from sports games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Catch incoming freshmen and inform them of resource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Consider the leftover app – students that have previously ‘liked’ the Instagram/Facebook Pitchfork Pantry page would get notifications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Build ‘students helping students’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Continue Swipe out Hunger conversation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4"/>
                </a:solidFill>
              </a:rPr>
              <a:t>Mobile food truck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4"/>
              </a:solidFill>
            </a:endParaRPr>
          </a:p>
          <a:p>
            <a:endParaRPr lang="en-US" sz="25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C52610-BB6F-7A47-9615-F314D64280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199"/>
          </a:xfrm>
          <a:prstGeom prst="rect">
            <a:avLst/>
          </a:prstGeom>
          <a:solidFill>
            <a:srgbClr val="94074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  Recent Connections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16A01-D5E0-0E49-9E35-FCC02DA6F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940" y="5281890"/>
            <a:ext cx="3220278" cy="1069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F0961-0D40-9843-ADD9-1A229C15D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72" y="3381025"/>
            <a:ext cx="2981325" cy="1119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0409A-4325-8749-8612-E036C4392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269" y="751991"/>
            <a:ext cx="2974646" cy="2230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B2739B-DA23-2E41-ADC3-55FDACD0C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09" y="948175"/>
            <a:ext cx="2215276" cy="2215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E5A724-0589-7946-BFEA-0EE4CF91F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704" y="956079"/>
            <a:ext cx="2077784" cy="2230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A18A99-5D98-904B-B785-4746792CA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991" y="4933845"/>
            <a:ext cx="2320755" cy="1765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33453D-7FE1-F044-A888-9210EF3BD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723" y="4694102"/>
            <a:ext cx="1765322" cy="1765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57B5C7-4B93-AC42-9A87-0EEDC7BE0F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1247" y="5236888"/>
            <a:ext cx="2495550" cy="812800"/>
          </a:xfrm>
          <a:prstGeom prst="rect">
            <a:avLst/>
          </a:prstGeom>
        </p:spPr>
      </p:pic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8A4C66C-A9A7-814A-BB56-7BADD7D5D9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1648" y="751991"/>
            <a:ext cx="3919619" cy="1994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0269A7-9249-974C-9AA2-725EB6AEE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2257" y="4071664"/>
            <a:ext cx="2860084" cy="8389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AEFBC7-FF9F-6647-8D84-A42E90E5E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8202" y="2726942"/>
            <a:ext cx="2692283" cy="17957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4C721A-CE7B-FC4D-AB80-A45FD18940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61721" y="3026478"/>
            <a:ext cx="3170307" cy="8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4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75479-C482-8144-932F-A3B533F12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8" y="1348547"/>
            <a:ext cx="5062329" cy="48534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are still interested in expanding the reach of the pantry and continue conversations with the Deans of Students</a:t>
            </a:r>
          </a:p>
          <a:p>
            <a:r>
              <a:rPr lang="en-US" dirty="0"/>
              <a:t>Work with marketing to expand outreach </a:t>
            </a:r>
          </a:p>
          <a:p>
            <a:r>
              <a:rPr lang="en-US" dirty="0"/>
              <a:t>Start to carry perishable food items/pop-up events</a:t>
            </a:r>
          </a:p>
          <a:p>
            <a:r>
              <a:rPr lang="en-US" dirty="0"/>
              <a:t>Work with Watts college Action Nexus</a:t>
            </a:r>
          </a:p>
          <a:p>
            <a:r>
              <a:rPr lang="en-US" dirty="0"/>
              <a:t>Connect students to resources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1B99F5-E3BE-9045-AEB8-E945525C86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9199"/>
          </a:xfrm>
          <a:prstGeom prst="rect">
            <a:avLst/>
          </a:prstGeom>
          <a:solidFill>
            <a:srgbClr val="94074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  Next Steps?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C07AC-CA2B-674B-84F9-0295F9A5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21" y="1690688"/>
            <a:ext cx="6347791" cy="30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78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0C7C93-E333-0B4D-8305-DCA48801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C549F-7742-7146-9F71-761281EFEF01}"/>
              </a:ext>
            </a:extLst>
          </p:cNvPr>
          <p:cNvSpPr txBox="1"/>
          <p:nvPr/>
        </p:nvSpPr>
        <p:spPr>
          <a:xfrm>
            <a:off x="967410" y="3631096"/>
            <a:ext cx="685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maureen.mason@asu.edu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6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Food Insecurity </a:t>
            </a:r>
          </a:p>
        </p:txBody>
      </p:sp>
      <p:pic>
        <p:nvPicPr>
          <p:cNvPr id="6" name="Picture 5" descr="A picture containing knife, bird&#10;&#10;Description automatically generated">
            <a:extLst>
              <a:ext uri="{FF2B5EF4-FFF2-40B4-BE49-F238E27FC236}">
                <a16:creationId xmlns:a16="http://schemas.microsoft.com/office/drawing/2014/main" id="{349C99F7-65ED-7A48-8A54-DEA17AE5B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4299778"/>
            <a:ext cx="12077700" cy="1651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4C7F30-34B0-1746-93B0-470E3F55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73" y="22589"/>
            <a:ext cx="7440577" cy="42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4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History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828798"/>
            <a:ext cx="4674704" cy="3167743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Started in 2017 after research by Dr. Meg </a:t>
            </a:r>
            <a:r>
              <a:rPr lang="en-US" dirty="0" err="1"/>
              <a:t>Bruening</a:t>
            </a:r>
            <a:r>
              <a:rPr lang="en-US" dirty="0"/>
              <a:t> found a 35% food insecurity rate in freshmen living in the residence halls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Locations: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Tempe: Sonora Center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Downtown: </a:t>
            </a:r>
            <a:r>
              <a:rPr lang="en-US" dirty="0" err="1"/>
              <a:t>HEALab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8A16E-0ED7-C84F-A293-0280E793D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164" y="1351721"/>
            <a:ext cx="6231836" cy="41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8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Goal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4FBCAF-9262-964B-85F1-0E7420CCF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549" y="0"/>
            <a:ext cx="6150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3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Current Locations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219199"/>
            <a:ext cx="6679095" cy="475785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Tempe:  </a:t>
            </a:r>
            <a:r>
              <a:rPr lang="en-US" dirty="0"/>
              <a:t>Interdisciplinary B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serving 10-15 students per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Downtown:  </a:t>
            </a:r>
            <a:r>
              <a:rPr lang="en-US" dirty="0"/>
              <a:t>Back of the </a:t>
            </a:r>
            <a:r>
              <a:rPr lang="en-US" dirty="0" err="1"/>
              <a:t>HEALab</a:t>
            </a:r>
            <a:r>
              <a:rPr lang="en-US" dirty="0"/>
              <a:t>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serving 20-25 students per week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(Edson College of Nursing and Health Innovation's Health Entrepreneurship Accelerator Lab)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East: </a:t>
            </a:r>
            <a:r>
              <a:rPr lang="en-US" dirty="0"/>
              <a:t>early conversations – there is a full food bank at the House of Refuge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West: </a:t>
            </a:r>
            <a:r>
              <a:rPr lang="en-US" dirty="0"/>
              <a:t>early conversations with Dean </a:t>
            </a:r>
            <a:r>
              <a:rPr lang="en-US" dirty="0" err="1"/>
              <a:t>Sandrin</a:t>
            </a:r>
            <a:r>
              <a:rPr lang="en-US" dirty="0"/>
              <a:t> (Vice Provost)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B225338-D286-EA45-87FA-7BF654FBD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3" y="0"/>
            <a:ext cx="5264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Where does the food come from?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CA8BA-FF4B-8E42-813D-93DAFB125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1" y="1626705"/>
            <a:ext cx="6096000" cy="20299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0DDE7-3A6A-ED4E-B0D8-CD2A9763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082" y="1626705"/>
            <a:ext cx="4005470" cy="2670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0B0E8-50DB-6944-8C73-B360A01E7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26" y="4630996"/>
            <a:ext cx="4697240" cy="2133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650639-56FF-D740-ADD1-C4FD28B84468}"/>
              </a:ext>
            </a:extLst>
          </p:cNvPr>
          <p:cNvSpPr txBox="1"/>
          <p:nvPr/>
        </p:nvSpPr>
        <p:spPr>
          <a:xfrm>
            <a:off x="7552082" y="4748084"/>
            <a:ext cx="384313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4"/>
                </a:solidFill>
              </a:rPr>
              <a:t>ASU Health Inspector has currently just approved the pantry to carry non-perishable, shelf-stable food items</a:t>
            </a:r>
          </a:p>
        </p:txBody>
      </p:sp>
    </p:spTree>
    <p:extLst>
      <p:ext uri="{BB962C8B-B14F-4D97-AF65-F5344CB8AC3E}">
        <p14:creationId xmlns:p14="http://schemas.microsoft.com/office/powerpoint/2010/main" val="113751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Maricopa County Food Code Restrictions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7C3AD-C82D-DC40-AF99-24D0D3847093}"/>
              </a:ext>
            </a:extLst>
          </p:cNvPr>
          <p:cNvSpPr/>
          <p:nvPr/>
        </p:nvSpPr>
        <p:spPr>
          <a:xfrm>
            <a:off x="609602" y="1389347"/>
            <a:ext cx="1054873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Sink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 sink/service sink accessible within 300-feet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Volunteers have access to toilet facilities.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lighting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(National Sanitation Foundation) or commercial equivalent equipment only (fridge)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2-compartment sink</a:t>
            </a:r>
          </a:p>
          <a:p>
            <a:endParaRPr lang="en-US" dirty="0">
              <a:solidFill>
                <a:schemeClr val="accent4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88472-FEF9-CC4E-8B88-A30AB7D4686C}"/>
              </a:ext>
            </a:extLst>
          </p:cNvPr>
          <p:cNvSpPr txBox="1"/>
          <p:nvPr/>
        </p:nvSpPr>
        <p:spPr>
          <a:xfrm>
            <a:off x="2319131" y="5528942"/>
            <a:ext cx="987287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All of these would require a relationship with Aramark and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279078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solidFill>
            <a:srgbClr val="94074B"/>
          </a:solidFill>
        </p:spPr>
        <p:txBody>
          <a:bodyPr/>
          <a:lstStyle/>
          <a:p>
            <a:r>
              <a:rPr lang="en-US" dirty="0"/>
              <a:t>  Donations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1360346-03AE-0A4F-9C97-6C3028B7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57" y="286567"/>
            <a:ext cx="8362122" cy="6284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071DE7-DBF4-9B4F-993E-204CCF2F160F}"/>
              </a:ext>
            </a:extLst>
          </p:cNvPr>
          <p:cNvSpPr txBox="1"/>
          <p:nvPr/>
        </p:nvSpPr>
        <p:spPr>
          <a:xfrm>
            <a:off x="132521" y="1750993"/>
            <a:ext cx="35648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4"/>
                </a:solidFill>
              </a:rPr>
              <a:t>ASU Foundation has a Tax ID number that is needed by organizations like St. Mary’s in order to get an established relationship.</a:t>
            </a:r>
          </a:p>
          <a:p>
            <a:endParaRPr lang="en-US" sz="2500" dirty="0">
              <a:solidFill>
                <a:schemeClr val="accent4"/>
              </a:solidFill>
            </a:endParaRPr>
          </a:p>
          <a:p>
            <a:r>
              <a:rPr lang="en-US" sz="2500" dirty="0">
                <a:solidFill>
                  <a:schemeClr val="accent4"/>
                </a:solidFill>
              </a:rPr>
              <a:t>Currently we have around $10,000 in the account.  </a:t>
            </a:r>
          </a:p>
        </p:txBody>
      </p:sp>
    </p:spTree>
    <p:extLst>
      <p:ext uri="{BB962C8B-B14F-4D97-AF65-F5344CB8AC3E}">
        <p14:creationId xmlns:p14="http://schemas.microsoft.com/office/powerpoint/2010/main" val="1730667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U Brand Colors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4472C4"/>
      </a:accent1>
      <a:accent2>
        <a:srgbClr val="ED7D31"/>
      </a:accent2>
      <a:accent3>
        <a:srgbClr val="5C6670"/>
      </a:accent3>
      <a:accent4>
        <a:srgbClr val="FFC000"/>
      </a:accent4>
      <a:accent5>
        <a:srgbClr val="00A3E0"/>
      </a:accent5>
      <a:accent6>
        <a:srgbClr val="78BE20"/>
      </a:accent6>
      <a:hlink>
        <a:srgbClr val="FFC627"/>
      </a:hlink>
      <a:folHlink>
        <a:srgbClr val="8C1D4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6201</TotalTime>
  <Words>902</Words>
  <Application>Microsoft Office PowerPoint</Application>
  <PresentationFormat>Widescreen</PresentationFormat>
  <Paragraphs>128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Garamond</vt:lpstr>
      <vt:lpstr>Office Theme</vt:lpstr>
      <vt:lpstr>Maureen McCoy MS, RD Lecturer, College of Health Solutions Faculty Advisor, Pitchfork Pantry</vt:lpstr>
      <vt:lpstr>  Food        Insecurity </vt:lpstr>
      <vt:lpstr>  Food Insecurity </vt:lpstr>
      <vt:lpstr>  History</vt:lpstr>
      <vt:lpstr>  Goal</vt:lpstr>
      <vt:lpstr>  Current Locations</vt:lpstr>
      <vt:lpstr>  Where does the food come from?</vt:lpstr>
      <vt:lpstr>  Maricopa County Food Code Restrictions</vt:lpstr>
      <vt:lpstr>  Donations</vt:lpstr>
      <vt:lpstr>  Social Media</vt:lpstr>
      <vt:lpstr>  Staff/ Volunteers</vt:lpstr>
      <vt:lpstr>PowerPoint Presentation</vt:lpstr>
      <vt:lpstr>Other PAC-12 Food Pantries</vt:lpstr>
      <vt:lpstr>  U of A – UA Campus Pantry</vt:lpstr>
      <vt:lpstr>  NAU – Louie’s Cupboard</vt:lpstr>
      <vt:lpstr>  University of California, Irvine:  FRESH</vt:lpstr>
      <vt:lpstr>  University of Washington</vt:lpstr>
      <vt:lpstr>  University of Washington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Finden</dc:creator>
  <cp:lastModifiedBy>Maria Coca</cp:lastModifiedBy>
  <cp:revision>41</cp:revision>
  <dcterms:created xsi:type="dcterms:W3CDTF">2016-11-23T22:08:27Z</dcterms:created>
  <dcterms:modified xsi:type="dcterms:W3CDTF">2020-02-28T17:02:58Z</dcterms:modified>
</cp:coreProperties>
</file>