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406" r:id="rId3"/>
    <p:sldId id="418" r:id="rId4"/>
    <p:sldId id="424" r:id="rId5"/>
    <p:sldId id="423" r:id="rId6"/>
    <p:sldId id="404" r:id="rId7"/>
    <p:sldId id="419" r:id="rId8"/>
    <p:sldId id="413" r:id="rId9"/>
    <p:sldId id="422" r:id="rId10"/>
    <p:sldId id="421" r:id="rId11"/>
    <p:sldId id="397" r:id="rId12"/>
  </p:sldIdLst>
  <p:sldSz cx="12192000" cy="6858000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27"/>
    <a:srgbClr val="FFC425"/>
    <a:srgbClr val="8C1D40"/>
    <a:srgbClr val="FFB310"/>
    <a:srgbClr val="5C6670"/>
    <a:srgbClr val="000000"/>
    <a:srgbClr val="FFFFFF"/>
    <a:srgbClr val="4F5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64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20" y="27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4AA27-9576-44FB-8FCD-F52777C522A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95ED4-396D-43C0-8B17-A4281EF9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1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F710229-4D45-4872-AFFD-54636330810B}" type="datetimeFigureOut">
              <a:rPr lang="en-US" altLang="en-US"/>
              <a:pPr>
                <a:defRPr/>
              </a:pPr>
              <a:t>12/2/2019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748741B-5953-40C1-9924-CF136179C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414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51494" indent="-2890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6145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8602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81060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43518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05976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68434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30891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B1D556-5396-4983-838B-3EF41D5F5D8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378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51494" indent="-2890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6145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8602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81060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43518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05976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68434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30891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0C412BE-583A-40C3-BC8F-A4B60291C951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810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51494" indent="-2890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6145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8602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81060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43518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05976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68434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30891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B705B56-D071-4AC8-B72E-C30AD75C8029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614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2F759-3580-4F07-973A-D24A7CA72404}" type="datetimeFigureOut">
              <a:rPr lang="en-US" altLang="en-US"/>
              <a:pPr>
                <a:defRPr/>
              </a:pPr>
              <a:t>12/2/2019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769A-18BD-4F93-9B8B-0BD846C62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390000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95A8-705B-4DC9-997E-C17E78792008}" type="datetimeFigureOut">
              <a:rPr lang="en-US" altLang="en-US"/>
              <a:pPr>
                <a:defRPr/>
              </a:pPr>
              <a:t>12/2/2019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42C7-E683-4850-8383-3B1B894F8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05901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2B28E-25E3-4D9D-BE11-0A3A475BFC13}" type="datetimeFigureOut">
              <a:rPr lang="en-US" altLang="en-US"/>
              <a:pPr>
                <a:defRPr/>
              </a:pPr>
              <a:t>12/2/2019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993E-D48C-4FAC-9979-A3C1758D0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290249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0362-0D2D-4C20-BE9B-253092BE41BD}" type="datetimeFigureOut">
              <a:rPr lang="en-US" altLang="en-US"/>
              <a:pPr>
                <a:defRPr/>
              </a:pPr>
              <a:t>12/2/2019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DAE75-F874-4353-BAC0-E4D7679B94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318027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15AB-1B58-4A37-87E1-0996203DA4EE}" type="datetimeFigureOut">
              <a:rPr lang="en-US" altLang="en-US"/>
              <a:pPr>
                <a:defRPr/>
              </a:pPr>
              <a:t>12/2/2019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02782-F0F8-407A-8BD9-3A96D9E2B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079802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9E1DB-C9A4-4B9B-9D7D-DF6593DB21E6}" type="datetimeFigureOut">
              <a:rPr lang="en-US" altLang="en-US"/>
              <a:pPr>
                <a:defRPr/>
              </a:pPr>
              <a:t>12/2/2019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C846D-7CAC-4E0E-AE62-ABFD4FEC20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171802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5C10-9E41-4D12-9CF7-FC52B366257D}" type="datetimeFigureOut">
              <a:rPr lang="en-US" altLang="en-US"/>
              <a:pPr>
                <a:defRPr/>
              </a:pPr>
              <a:t>12/2/2019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A2A40-9AB9-4F3C-A0F7-B58FEFFA6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823955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20A31-ED3E-46E3-A63E-DB0F74F173FB}" type="datetimeFigureOut">
              <a:rPr lang="en-US" altLang="en-US"/>
              <a:pPr>
                <a:defRPr/>
              </a:pPr>
              <a:t>12/2/2019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1473-B1FF-4742-8FCF-D1FA7DAEC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551258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3DDA-321B-4251-ABBC-784A692E6550}" type="datetimeFigureOut">
              <a:rPr lang="en-US" altLang="en-US"/>
              <a:pPr>
                <a:defRPr/>
              </a:pPr>
              <a:t>12/2/2019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48A4-1456-4956-B1A6-C3B7D582C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628622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B04C-A831-40B7-A97E-768446AE4AB0}" type="datetimeFigureOut">
              <a:rPr lang="en-US" altLang="en-US"/>
              <a:pPr>
                <a:defRPr/>
              </a:pPr>
              <a:t>12/2/2019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037C-E2A2-4CAF-9FE2-8D19BC537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120397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EBE9-303D-40CA-80BF-DF10BB80D4C6}" type="datetimeFigureOut">
              <a:rPr lang="en-US" altLang="en-US"/>
              <a:pPr>
                <a:defRPr/>
              </a:pPr>
              <a:t>12/2/2019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1A05-65FF-42B0-8B0E-9EBAC70CD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068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906A35-E3F3-4858-9D3E-F80C6DFF1710}" type="datetimeFigureOut">
              <a:rPr lang="en-US" altLang="en-US"/>
              <a:pPr>
                <a:defRPr/>
              </a:pPr>
              <a:t>12/2/2019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4B723B-1B94-438F-94A4-E05BB04765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Black" panose="020B0A04020102020204" pitchFamily="34" charset="0"/>
          <a:ea typeface="ＭＳ Ｐゴシック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493712" y="2017713"/>
            <a:ext cx="9999585" cy="92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500" b="1" dirty="0" smtClean="0"/>
              <a:t>ASU Benefits Overview</a:t>
            </a:r>
            <a:endParaRPr lang="en-US" altLang="en-US" sz="6500" b="1" dirty="0"/>
          </a:p>
        </p:txBody>
      </p:sp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611188" y="1608138"/>
            <a:ext cx="4027487" cy="369887"/>
          </a:xfrm>
          <a:prstGeom prst="rect">
            <a:avLst/>
          </a:prstGeom>
          <a:solidFill>
            <a:srgbClr val="FFC6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5557838"/>
            <a:ext cx="290988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49287" y="3875302"/>
            <a:ext cx="8534400" cy="17526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Kevin Salcido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Judy Cato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7" y="0"/>
            <a:ext cx="12057143" cy="6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0089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ChangeArrowheads="1"/>
          </p:cNvSpPr>
          <p:nvPr/>
        </p:nvSpPr>
        <p:spPr bwMode="auto">
          <a:xfrm>
            <a:off x="493713" y="1951038"/>
            <a:ext cx="83058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7000" b="1"/>
              <a:t>Thank you!</a:t>
            </a:r>
          </a:p>
        </p:txBody>
      </p:sp>
      <p:sp>
        <p:nvSpPr>
          <p:cNvPr id="63491" name="Subtitle 2"/>
          <p:cNvSpPr>
            <a:spLocks noGrp="1"/>
          </p:cNvSpPr>
          <p:nvPr>
            <p:ph type="subTitle" idx="1"/>
          </p:nvPr>
        </p:nvSpPr>
        <p:spPr>
          <a:xfrm>
            <a:off x="1367272" y="2919558"/>
            <a:ext cx="3121601" cy="538162"/>
          </a:xfrm>
          <a:solidFill>
            <a:srgbClr val="FFC425"/>
          </a:solidFill>
        </p:spPr>
        <p:txBody>
          <a:bodyPr/>
          <a:lstStyle/>
          <a:p>
            <a:pPr algn="l"/>
            <a:r>
              <a:rPr lang="en-US" altLang="en-US" sz="2500" b="1" dirty="0" smtClean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634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5557838"/>
            <a:ext cx="290988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26" y="434108"/>
            <a:ext cx="11028219" cy="1166091"/>
          </a:xfrm>
          <a:solidFill>
            <a:srgbClr val="FFC627"/>
          </a:solidFill>
        </p:spPr>
        <p:txBody>
          <a:bodyPr/>
          <a:lstStyle/>
          <a:p>
            <a:r>
              <a:rPr lang="en-US" dirty="0" smtClean="0"/>
              <a:t>   Health &amp; Welfare Programs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91125" y="1741336"/>
            <a:ext cx="11028219" cy="4746928"/>
          </a:xfrm>
          <a:prstGeom prst="rect">
            <a:avLst/>
          </a:prstGeom>
          <a:solidFill>
            <a:srgbClr val="FFC62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/>
              <a:t>Offered through the Arizona Department of Administration (ADOA) with no ASU input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smtClean="0"/>
              <a:t>Arizona universities </a:t>
            </a:r>
            <a:r>
              <a:rPr lang="en-US" sz="2800" dirty="0" smtClean="0"/>
              <a:t>represent 1/3 of total pool</a:t>
            </a:r>
          </a:p>
          <a:p>
            <a:pPr marL="1255713" lvl="2" indent="-341313">
              <a:buFont typeface="Wingdings" panose="05000000000000000000" pitchFamily="2" charset="2"/>
              <a:buChar char="v"/>
            </a:pPr>
            <a:r>
              <a:rPr lang="en-US" sz="2800" dirty="0" smtClean="0"/>
              <a:t>Studies have shown that these university employees subsidize the pool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/>
              <a:t>Our </a:t>
            </a:r>
            <a:r>
              <a:rPr lang="en-US" sz="2800" u="sng" dirty="0" smtClean="0"/>
              <a:t>preferred</a:t>
            </a:r>
            <a:r>
              <a:rPr lang="en-US" sz="2800" dirty="0" smtClean="0"/>
              <a:t> arrangement would be our own plan</a:t>
            </a:r>
          </a:p>
          <a:p>
            <a:pPr marL="1828800" lvl="4" indent="0"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418238"/>
              </p:ext>
            </p:extLst>
          </p:nvPr>
        </p:nvGraphicFramePr>
        <p:xfrm>
          <a:off x="2655736" y="5053127"/>
          <a:ext cx="65041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084">
                  <a:extLst>
                    <a:ext uri="{9D8B030D-6E8A-4147-A177-3AD203B41FA5}">
                      <a16:colId xmlns:a16="http://schemas.microsoft.com/office/drawing/2014/main" val="1089904943"/>
                    </a:ext>
                  </a:extLst>
                </a:gridCol>
                <a:gridCol w="3252084">
                  <a:extLst>
                    <a:ext uri="{9D8B030D-6E8A-4147-A177-3AD203B41FA5}">
                      <a16:colId xmlns:a16="http://schemas.microsoft.com/office/drawing/2014/main" val="3468146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657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Culture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55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39612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8301"/>
          </a:xfrm>
        </p:spPr>
        <p:txBody>
          <a:bodyPr/>
          <a:lstStyle/>
          <a:p>
            <a:pPr algn="l"/>
            <a:r>
              <a:rPr lang="en-US" sz="3600" dirty="0" smtClean="0"/>
              <a:t>ASU shares major portion of expense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76793" y="1712849"/>
            <a:ext cx="402336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EPO Price Structure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0933"/>
              </p:ext>
            </p:extLst>
          </p:nvPr>
        </p:nvGraphicFramePr>
        <p:xfrm>
          <a:off x="1616528" y="2465108"/>
          <a:ext cx="887953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790">
                  <a:extLst>
                    <a:ext uri="{9D8B030D-6E8A-4147-A177-3AD203B41FA5}">
                      <a16:colId xmlns:a16="http://schemas.microsoft.com/office/drawing/2014/main" val="366942022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300374518"/>
                    </a:ext>
                  </a:extLst>
                </a:gridCol>
                <a:gridCol w="672124">
                  <a:extLst>
                    <a:ext uri="{9D8B030D-6E8A-4147-A177-3AD203B41FA5}">
                      <a16:colId xmlns:a16="http://schemas.microsoft.com/office/drawing/2014/main" val="36714125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31285721"/>
                    </a:ext>
                  </a:extLst>
                </a:gridCol>
                <a:gridCol w="1714304">
                  <a:extLst>
                    <a:ext uri="{9D8B030D-6E8A-4147-A177-3AD203B41FA5}">
                      <a16:colId xmlns:a16="http://schemas.microsoft.com/office/drawing/2014/main" val="3450365495"/>
                    </a:ext>
                  </a:extLst>
                </a:gridCol>
                <a:gridCol w="758092">
                  <a:extLst>
                    <a:ext uri="{9D8B030D-6E8A-4147-A177-3AD203B41FA5}">
                      <a16:colId xmlns:a16="http://schemas.microsoft.com/office/drawing/2014/main" val="3964194947"/>
                    </a:ext>
                  </a:extLst>
                </a:gridCol>
                <a:gridCol w="1702498">
                  <a:extLst>
                    <a:ext uri="{9D8B030D-6E8A-4147-A177-3AD203B41FA5}">
                      <a16:colId xmlns:a16="http://schemas.microsoft.com/office/drawing/2014/main" val="1856701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Monthly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ASU Monthly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 and %</a:t>
                      </a:r>
                      <a:r>
                        <a:rPr lang="en-US" baseline="0" dirty="0" smtClean="0"/>
                        <a:t> enrolled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$45.32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$582.62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3,629 – 33%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5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&amp; Spouse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$134.83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$1,197.01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1,382 – 13%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580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&amp;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$114.43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$777.53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 – 5%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41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$250.39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$1,311.41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2,646 – 24%</a:t>
                      </a:r>
                      <a:endParaRPr lang="en-US" u="sng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9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8,197 – 75%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94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89267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8301"/>
          </a:xfrm>
        </p:spPr>
        <p:txBody>
          <a:bodyPr/>
          <a:lstStyle/>
          <a:p>
            <a:pPr algn="l"/>
            <a:r>
              <a:rPr lang="en-US" sz="3600" dirty="0" smtClean="0"/>
              <a:t>ASU shares major portion of expense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76793" y="1707468"/>
            <a:ext cx="402336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PPO Price Structure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82306"/>
              </p:ext>
            </p:extLst>
          </p:nvPr>
        </p:nvGraphicFramePr>
        <p:xfrm>
          <a:off x="1612787" y="2461934"/>
          <a:ext cx="888327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905">
                  <a:extLst>
                    <a:ext uri="{9D8B030D-6E8A-4147-A177-3AD203B41FA5}">
                      <a16:colId xmlns:a16="http://schemas.microsoft.com/office/drawing/2014/main" val="366942022"/>
                    </a:ext>
                  </a:extLst>
                </a:gridCol>
                <a:gridCol w="1516185">
                  <a:extLst>
                    <a:ext uri="{9D8B030D-6E8A-4147-A177-3AD203B41FA5}">
                      <a16:colId xmlns:a16="http://schemas.microsoft.com/office/drawing/2014/main" val="300374518"/>
                    </a:ext>
                  </a:extLst>
                </a:gridCol>
                <a:gridCol w="687754">
                  <a:extLst>
                    <a:ext uri="{9D8B030D-6E8A-4147-A177-3AD203B41FA5}">
                      <a16:colId xmlns:a16="http://schemas.microsoft.com/office/drawing/2014/main" val="3671412556"/>
                    </a:ext>
                  </a:extLst>
                </a:gridCol>
                <a:gridCol w="218831">
                  <a:extLst>
                    <a:ext uri="{9D8B030D-6E8A-4147-A177-3AD203B41FA5}">
                      <a16:colId xmlns:a16="http://schemas.microsoft.com/office/drawing/2014/main" val="1731285721"/>
                    </a:ext>
                  </a:extLst>
                </a:gridCol>
                <a:gridCol w="1695938">
                  <a:extLst>
                    <a:ext uri="{9D8B030D-6E8A-4147-A177-3AD203B41FA5}">
                      <a16:colId xmlns:a16="http://schemas.microsoft.com/office/drawing/2014/main" val="3450365495"/>
                    </a:ext>
                  </a:extLst>
                </a:gridCol>
                <a:gridCol w="781538">
                  <a:extLst>
                    <a:ext uri="{9D8B030D-6E8A-4147-A177-3AD203B41FA5}">
                      <a16:colId xmlns:a16="http://schemas.microsoft.com/office/drawing/2014/main" val="3964194947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1378022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Monthly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ASU Monthly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 and %</a:t>
                      </a:r>
                      <a:r>
                        <a:rPr lang="en-US" baseline="0" dirty="0" smtClean="0"/>
                        <a:t> enrolled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$115.57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$592.15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893 – 8%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5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&amp; Spouse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$243.60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$1,252.09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323 – 3%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580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&amp;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$163.15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$837.91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 – 1%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41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$284.38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1,460.78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738 – 7%</a:t>
                      </a:r>
                      <a:endParaRPr lang="en-US" u="sng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9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2,068 – 19%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369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96373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8301"/>
          </a:xfrm>
        </p:spPr>
        <p:txBody>
          <a:bodyPr/>
          <a:lstStyle/>
          <a:p>
            <a:pPr algn="l"/>
            <a:r>
              <a:rPr lang="en-US" sz="3600" dirty="0" smtClean="0"/>
              <a:t>ASU shares major portion of expense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64173" y="1720693"/>
            <a:ext cx="402336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HDHP Price Structure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75924"/>
              </p:ext>
            </p:extLst>
          </p:nvPr>
        </p:nvGraphicFramePr>
        <p:xfrm>
          <a:off x="1176793" y="2551086"/>
          <a:ext cx="9686592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358">
                  <a:extLst>
                    <a:ext uri="{9D8B030D-6E8A-4147-A177-3AD203B41FA5}">
                      <a16:colId xmlns:a16="http://schemas.microsoft.com/office/drawing/2014/main" val="366942022"/>
                    </a:ext>
                  </a:extLst>
                </a:gridCol>
                <a:gridCol w="1125517">
                  <a:extLst>
                    <a:ext uri="{9D8B030D-6E8A-4147-A177-3AD203B41FA5}">
                      <a16:colId xmlns:a16="http://schemas.microsoft.com/office/drawing/2014/main" val="300374518"/>
                    </a:ext>
                  </a:extLst>
                </a:gridCol>
                <a:gridCol w="718553">
                  <a:extLst>
                    <a:ext uri="{9D8B030D-6E8A-4147-A177-3AD203B41FA5}">
                      <a16:colId xmlns:a16="http://schemas.microsoft.com/office/drawing/2014/main" val="3671412556"/>
                    </a:ext>
                  </a:extLst>
                </a:gridCol>
                <a:gridCol w="264673">
                  <a:extLst>
                    <a:ext uri="{9D8B030D-6E8A-4147-A177-3AD203B41FA5}">
                      <a16:colId xmlns:a16="http://schemas.microsoft.com/office/drawing/2014/main" val="1731285721"/>
                    </a:ext>
                  </a:extLst>
                </a:gridCol>
                <a:gridCol w="1654053">
                  <a:extLst>
                    <a:ext uri="{9D8B030D-6E8A-4147-A177-3AD203B41FA5}">
                      <a16:colId xmlns:a16="http://schemas.microsoft.com/office/drawing/2014/main" val="3450365495"/>
                    </a:ext>
                  </a:extLst>
                </a:gridCol>
                <a:gridCol w="738588">
                  <a:extLst>
                    <a:ext uri="{9D8B030D-6E8A-4147-A177-3AD203B41FA5}">
                      <a16:colId xmlns:a16="http://schemas.microsoft.com/office/drawing/2014/main" val="3964194947"/>
                    </a:ext>
                  </a:extLst>
                </a:gridCol>
                <a:gridCol w="289504">
                  <a:extLst>
                    <a:ext uri="{9D8B030D-6E8A-4147-A177-3AD203B41FA5}">
                      <a16:colId xmlns:a16="http://schemas.microsoft.com/office/drawing/2014/main" val="3697522595"/>
                    </a:ext>
                  </a:extLst>
                </a:gridCol>
                <a:gridCol w="1187673">
                  <a:extLst>
                    <a:ext uri="{9D8B030D-6E8A-4147-A177-3AD203B41FA5}">
                      <a16:colId xmlns:a16="http://schemas.microsoft.com/office/drawing/2014/main" val="2640482235"/>
                    </a:ext>
                  </a:extLst>
                </a:gridCol>
                <a:gridCol w="1187673">
                  <a:extLst>
                    <a:ext uri="{9D8B030D-6E8A-4147-A177-3AD203B41FA5}">
                      <a16:colId xmlns:a16="http://schemas.microsoft.com/office/drawing/2014/main" val="3833141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Monthly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ASU Monthly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ASU HSA 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and %</a:t>
                      </a:r>
                      <a:r>
                        <a:rPr lang="en-US" baseline="0" dirty="0" smtClean="0"/>
                        <a:t> enrolled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$22.00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$394.06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364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5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&amp; Spouse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$66.00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$816.72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580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&amp;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$56.10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$533.89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33 - 0.3%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41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$122.10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$909.94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228</a:t>
                      </a:r>
                      <a:r>
                        <a:rPr lang="en-US" u="sng" baseline="0" dirty="0" smtClean="0"/>
                        <a:t> - </a:t>
                      </a:r>
                      <a:r>
                        <a:rPr lang="en-US" u="sng" dirty="0" smtClean="0"/>
                        <a:t>2%</a:t>
                      </a:r>
                      <a:endParaRPr lang="en-US" u="sng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9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726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1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28344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57559" y="191757"/>
            <a:ext cx="10836659" cy="925894"/>
          </a:xfrm>
          <a:prstGeom prst="rect">
            <a:avLst/>
          </a:prstGeom>
          <a:solidFill>
            <a:srgbClr val="FFC627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 smtClean="0">
                <a:solidFill>
                  <a:srgbClr val="000000"/>
                </a:solidFill>
              </a:rPr>
              <a:t>Retirement plans - mandatory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662737"/>
              </p:ext>
            </p:extLst>
          </p:nvPr>
        </p:nvGraphicFramePr>
        <p:xfrm>
          <a:off x="3194903" y="4718432"/>
          <a:ext cx="4063314" cy="1445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314">
                  <a:extLst>
                    <a:ext uri="{9D8B030D-6E8A-4147-A177-3AD203B41FA5}">
                      <a16:colId xmlns:a16="http://schemas.microsoft.com/office/drawing/2014/main" val="3552889539"/>
                    </a:ext>
                  </a:extLst>
                </a:gridCol>
              </a:tblGrid>
              <a:tr h="481978">
                <a:tc>
                  <a:txBody>
                    <a:bodyPr/>
                    <a:lstStyle/>
                    <a:p>
                      <a:r>
                        <a:rPr lang="en-US" dirty="0" smtClean="0"/>
                        <a:t>Defined</a:t>
                      </a:r>
                      <a:r>
                        <a:rPr lang="en-US" baseline="0" dirty="0" smtClean="0"/>
                        <a:t> Contribution – 401(a) Plan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65249"/>
                  </a:ext>
                </a:extLst>
              </a:tr>
              <a:tr h="48197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Employee Pays  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040225"/>
                  </a:ext>
                </a:extLst>
              </a:tr>
              <a:tr h="48197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ASU Pays   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36821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075085"/>
              </p:ext>
            </p:extLst>
          </p:nvPr>
        </p:nvGraphicFramePr>
        <p:xfrm>
          <a:off x="3194903" y="2011360"/>
          <a:ext cx="4063314" cy="1287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314">
                  <a:extLst>
                    <a:ext uri="{9D8B030D-6E8A-4147-A177-3AD203B41FA5}">
                      <a16:colId xmlns:a16="http://schemas.microsoft.com/office/drawing/2014/main" val="3552889539"/>
                    </a:ext>
                  </a:extLst>
                </a:gridCol>
              </a:tblGrid>
              <a:tr h="429008">
                <a:tc>
                  <a:txBody>
                    <a:bodyPr/>
                    <a:lstStyle/>
                    <a:p>
                      <a:r>
                        <a:rPr lang="en-US" dirty="0" smtClean="0"/>
                        <a:t>Defined</a:t>
                      </a:r>
                      <a:r>
                        <a:rPr lang="en-US" baseline="0" dirty="0" smtClean="0"/>
                        <a:t> Benefit – Pension Plan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65249"/>
                  </a:ext>
                </a:extLst>
              </a:tr>
              <a:tr h="42900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Employee Pays   </a:t>
                      </a:r>
                      <a:r>
                        <a:rPr lang="en-US" b="0" dirty="0" smtClean="0"/>
                        <a:t>11</a:t>
                      </a:r>
                      <a:r>
                        <a:rPr lang="en-US" altLang="en-US" b="0" dirty="0" smtClean="0"/>
                        <a:t>.94%</a:t>
                      </a:r>
                      <a:r>
                        <a:rPr lang="en-US" dirty="0" smtClean="0"/>
                        <a:t>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040225"/>
                  </a:ext>
                </a:extLst>
              </a:tr>
              <a:tr h="42900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ASU Pays   </a:t>
                      </a:r>
                      <a:r>
                        <a:rPr lang="en-US" altLang="en-US" b="0" dirty="0" smtClean="0"/>
                        <a:t>11.94%</a:t>
                      </a:r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3682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667" y="1333656"/>
            <a:ext cx="61531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Arizona State Retirement System (ASRS)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667" y="3988881"/>
            <a:ext cx="61531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Optional Retirement Plan (ORP)</a:t>
            </a:r>
          </a:p>
        </p:txBody>
      </p:sp>
    </p:spTree>
    <p:extLst>
      <p:ext uri="{BB962C8B-B14F-4D97-AF65-F5344CB8AC3E}">
        <p14:creationId xmlns:p14="http://schemas.microsoft.com/office/powerpoint/2010/main" val="344596871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45" y="-1"/>
            <a:ext cx="1052752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7356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627"/>
          </a:solidFill>
        </p:spPr>
        <p:txBody>
          <a:bodyPr/>
          <a:lstStyle/>
          <a:p>
            <a:r>
              <a:rPr lang="en-US" dirty="0" smtClean="0"/>
              <a:t>Underutilized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691"/>
            <a:ext cx="10972800" cy="4525963"/>
          </a:xfrm>
          <a:solidFill>
            <a:srgbClr val="FFC627"/>
          </a:solidFill>
        </p:spPr>
        <p:txBody>
          <a:bodyPr/>
          <a:lstStyle/>
          <a:p>
            <a:pPr marL="1311275" indent="0">
              <a:buNone/>
            </a:pPr>
            <a:endParaRPr lang="en-US" sz="1000" dirty="0" smtClean="0"/>
          </a:p>
          <a:p>
            <a:pPr marL="1311275" indent="0">
              <a:buNone/>
            </a:pPr>
            <a:r>
              <a:rPr lang="en-US" dirty="0" smtClean="0"/>
              <a:t>Voluntary group plans</a:t>
            </a:r>
          </a:p>
          <a:p>
            <a:pPr marL="1939925" lvl="2">
              <a:buFont typeface="Wingdings" panose="05000000000000000000" pitchFamily="2" charset="2"/>
              <a:buChar char="v"/>
            </a:pPr>
            <a:r>
              <a:rPr lang="en-US" dirty="0" smtClean="0"/>
              <a:t>  Auto</a:t>
            </a:r>
          </a:p>
          <a:p>
            <a:pPr marL="1939925" lvl="2">
              <a:buFont typeface="Wingdings" panose="05000000000000000000" pitchFamily="2" charset="2"/>
              <a:buChar char="v"/>
            </a:pPr>
            <a:r>
              <a:rPr lang="en-US" dirty="0" smtClean="0"/>
              <a:t>  Life</a:t>
            </a:r>
          </a:p>
          <a:p>
            <a:pPr marL="1939925" lvl="2">
              <a:buFont typeface="Wingdings" panose="05000000000000000000" pitchFamily="2" charset="2"/>
              <a:buChar char="v"/>
            </a:pPr>
            <a:endParaRPr lang="en-US" sz="1200" dirty="0" smtClean="0"/>
          </a:p>
          <a:p>
            <a:pPr marL="1311275" indent="0">
              <a:buNone/>
            </a:pPr>
            <a:r>
              <a:rPr lang="en-US" dirty="0" smtClean="0"/>
              <a:t>Voluntary retirement plans</a:t>
            </a:r>
          </a:p>
          <a:p>
            <a:pPr marL="2114550" lvl="2" indent="-396875">
              <a:buFont typeface="Wingdings" panose="05000000000000000000" pitchFamily="2" charset="2"/>
              <a:buChar char="v"/>
            </a:pPr>
            <a:r>
              <a:rPr lang="en-US" dirty="0" smtClean="0"/>
              <a:t>403 (b)</a:t>
            </a:r>
          </a:p>
          <a:p>
            <a:pPr marL="2114550" lvl="2" indent="-396875">
              <a:buFont typeface="Wingdings" panose="05000000000000000000" pitchFamily="2" charset="2"/>
              <a:buChar char="v"/>
            </a:pPr>
            <a:r>
              <a:rPr lang="en-US" dirty="0" smtClean="0"/>
              <a:t>457 (f)</a:t>
            </a:r>
          </a:p>
          <a:p>
            <a:pPr marL="2114550" lvl="2" indent="-396875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1311275" lvl="2" indent="0">
              <a:buNone/>
            </a:pPr>
            <a:r>
              <a:rPr lang="en-US" sz="3200" dirty="0" smtClean="0"/>
              <a:t>Tuition waiver</a:t>
            </a:r>
          </a:p>
        </p:txBody>
      </p:sp>
    </p:spTree>
    <p:extLst>
      <p:ext uri="{BB962C8B-B14F-4D97-AF65-F5344CB8AC3E}">
        <p14:creationId xmlns:p14="http://schemas.microsoft.com/office/powerpoint/2010/main" val="339964704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sz="3600" dirty="0" smtClean="0"/>
              <a:t>Total Compensation &amp; Benefits Statement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6400" y="1969088"/>
            <a:ext cx="5384800" cy="37881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7117" y="2419928"/>
            <a:ext cx="6193137" cy="31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9602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U-BrandColors">
  <a:themeElements>
    <a:clrScheme name="ASU Brand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C1D40"/>
      </a:accent1>
      <a:accent2>
        <a:srgbClr val="FFC627"/>
      </a:accent2>
      <a:accent3>
        <a:srgbClr val="78BE20"/>
      </a:accent3>
      <a:accent4>
        <a:srgbClr val="00A3E0"/>
      </a:accent4>
      <a:accent5>
        <a:srgbClr val="FF7F32"/>
      </a:accent5>
      <a:accent6>
        <a:srgbClr val="5C6670"/>
      </a:accent6>
      <a:hlink>
        <a:srgbClr val="8C1D40"/>
      </a:hlink>
      <a:folHlink>
        <a:srgbClr val="FFC627"/>
      </a:folHlink>
    </a:clrScheme>
    <a:fontScheme name="ASU Brand fo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SU Template and Guide PowerPoint v.1 (16x9).potx" id="{DD6C1EAC-8256-4A99-9515-3C9C1F264C25}" vid="{B930B6B1-98E7-4329-83C0-D8E1916774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ASU Guide for PowerPoint v.1 (16x9)</Template>
  <TotalTime>1383</TotalTime>
  <Words>375</Words>
  <Application>Microsoft Office PowerPoint</Application>
  <PresentationFormat>Widescreen</PresentationFormat>
  <Paragraphs>133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ＭＳ Ｐゴシック</vt:lpstr>
      <vt:lpstr>Arial</vt:lpstr>
      <vt:lpstr>Arial Black</vt:lpstr>
      <vt:lpstr>Calibri</vt:lpstr>
      <vt:lpstr>Wingdings</vt:lpstr>
      <vt:lpstr>ASU-BrandColors</vt:lpstr>
      <vt:lpstr>PowerPoint Presentation</vt:lpstr>
      <vt:lpstr>   Health &amp; Welfare Programs</vt:lpstr>
      <vt:lpstr>ASU shares major portion of expense</vt:lpstr>
      <vt:lpstr>ASU shares major portion of expense</vt:lpstr>
      <vt:lpstr>ASU shares major portion of expense</vt:lpstr>
      <vt:lpstr>PowerPoint Presentation</vt:lpstr>
      <vt:lpstr>PowerPoint Presentation</vt:lpstr>
      <vt:lpstr>Underutilized plans</vt:lpstr>
      <vt:lpstr>Total Compensation &amp; Benefits Statement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Finden</dc:creator>
  <cp:lastModifiedBy>Katie Aguilar</cp:lastModifiedBy>
  <cp:revision>76</cp:revision>
  <cp:lastPrinted>2019-11-26T21:31:03Z</cp:lastPrinted>
  <dcterms:created xsi:type="dcterms:W3CDTF">2017-04-25T16:06:11Z</dcterms:created>
  <dcterms:modified xsi:type="dcterms:W3CDTF">2019-12-02T15:25:33Z</dcterms:modified>
</cp:coreProperties>
</file>