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7"/>
  </p:notesMasterIdLst>
  <p:sldIdLst>
    <p:sldId id="258" r:id="rId2"/>
    <p:sldId id="279" r:id="rId3"/>
    <p:sldId id="306" r:id="rId4"/>
    <p:sldId id="307" r:id="rId5"/>
    <p:sldId id="30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ll Andrews" initials="" lastIdx="2" clrIdx="0"/>
  <p:cmAuthor id="1" name="Hanna Norris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D2213-CFE9-4E5B-847E-6BE1D932436E}">
  <a:tblStyle styleId="{F81D2213-CFE9-4E5B-847E-6BE1D932436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B56E01D-4E78-4036-986B-88B9054594B4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rgbClr val="FFC627">
              <a:alpha val="20000"/>
            </a:srgb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FC627">
              <a:alpha val="20000"/>
            </a:srgb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rgbClr val="FFC627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>
      <p:cViewPr varScale="1">
        <p:scale>
          <a:sx n="140" d="100"/>
          <a:sy n="140" d="100"/>
        </p:scale>
        <p:origin x="12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0d9f6eef7_2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60d9f6eef7_2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version is often used by the President’s office.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60d9f6eef7_2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g60d9f6eef7_2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Blank">
  <p:cSld name="CUSTOM_7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Headline with text 1">
  <p:cSld name="TITLE_ONLY_1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body" idx="1"/>
          </p:nvPr>
        </p:nvSpPr>
        <p:spPr>
          <a:xfrm>
            <a:off x="311699" y="1204825"/>
            <a:ext cx="78204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Headline with 3 column">
  <p:cSld name="1_Title only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>
            <a:spLocks noGrp="1"/>
          </p:cNvSpPr>
          <p:nvPr>
            <p:ph type="body" idx="1"/>
          </p:nvPr>
        </p:nvSpPr>
        <p:spPr>
          <a:xfrm>
            <a:off x="6215500" y="11630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body" idx="2"/>
          </p:nvPr>
        </p:nvSpPr>
        <p:spPr>
          <a:xfrm>
            <a:off x="3274550" y="118466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3"/>
          </p:nvPr>
        </p:nvSpPr>
        <p:spPr>
          <a:xfrm>
            <a:off x="405375" y="1204825"/>
            <a:ext cx="24036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 Chapter Break White with small gold bar">
  <p:cSld name="CUSTOM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subTitle" idx="1"/>
          </p:nvPr>
        </p:nvSpPr>
        <p:spPr>
          <a:xfrm>
            <a:off x="311700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title"/>
          </p:nvPr>
        </p:nvSpPr>
        <p:spPr>
          <a:xfrm>
            <a:off x="311700" y="1130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 2 Column Format Black Right">
  <p:cSld name="Section title and description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/>
          <p:nvPr/>
        </p:nvSpPr>
        <p:spPr>
          <a:xfrm>
            <a:off x="4572000" y="-134650"/>
            <a:ext cx="4572000" cy="52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837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 Cover Intro White logo left bottom">
  <p:cSld name="Cover Intro Option 2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6" name="Google Shape;8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7375" y="3799424"/>
            <a:ext cx="3464700" cy="96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Gold chapter break or bold statement gold with subheading">
  <p:cSld name="Gold chapter break or bold statement gold_2">
    <p:bg>
      <p:bgPr>
        <a:solidFill>
          <a:schemeClr val="accen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Maroon chapter break or bold statement with subheading">
  <p:cSld name="Gold chapter break or bold statement gold_2_1">
    <p:bg>
      <p:bgPr>
        <a:solidFill>
          <a:schemeClr val="dk2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5"/>
          <p:cNvSpPr txBox="1">
            <a:spLocks noGrp="1"/>
          </p:cNvSpPr>
          <p:nvPr>
            <p:ph type="title"/>
          </p:nvPr>
        </p:nvSpPr>
        <p:spPr>
          <a:xfrm>
            <a:off x="311700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ubTitle" idx="1"/>
          </p:nvPr>
        </p:nvSpPr>
        <p:spPr>
          <a:xfrm>
            <a:off x="43682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65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/>
          <p:nvPr/>
        </p:nvSpPr>
        <p:spPr>
          <a:xfrm>
            <a:off x="7655400" y="48784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rPr lang="en" sz="4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Copyright © 20</a:t>
            </a:r>
            <a:r>
              <a:rPr lang="en" sz="400">
                <a:solidFill>
                  <a:srgbClr val="B7B7B7"/>
                </a:solidFill>
              </a:rPr>
              <a:t>20 </a:t>
            </a:r>
            <a:r>
              <a:rPr lang="en" sz="4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 Arizona Board of Regents.</a:t>
            </a:r>
            <a:endParaRPr sz="4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merituscollege.asu.edu/faculty-emeriti-association" TargetMode="External"/><Relationship Id="rId2" Type="http://schemas.openxmlformats.org/officeDocument/2006/relationships/hyperlink" Target="https://emerituscollege.asu.edu/barrett-emeritus-fellowsh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merituscollege.asu.edu/undergraduate-research-internship" TargetMode="External"/><Relationship Id="rId4" Type="http://schemas.openxmlformats.org/officeDocument/2006/relationships/hyperlink" Target="https://emerituscollege.asu.edu/research-and-creativity-gra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#facultymember" TargetMode="External"/><Relationship Id="rId2" Type="http://schemas.openxmlformats.org/officeDocument/2006/relationships/hyperlink" Target="about:blank#ten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about:blank#continuingstatus" TargetMode="External"/><Relationship Id="rId4" Type="http://schemas.openxmlformats.org/officeDocument/2006/relationships/hyperlink" Target="about:blank#academicprofession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8"/>
          <p:cNvSpPr txBox="1">
            <a:spLocks noGrp="1"/>
          </p:cNvSpPr>
          <p:nvPr>
            <p:ph type="title" idx="4294967295"/>
          </p:nvPr>
        </p:nvSpPr>
        <p:spPr>
          <a:xfrm>
            <a:off x="284375" y="1158900"/>
            <a:ext cx="7901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altLang="en-US" sz="3200" dirty="0">
                <a:solidFill>
                  <a:schemeClr val="tx1"/>
                </a:solidFill>
                <a:ea typeface="MS PGothic" panose="020B0600070205080204" pitchFamily="34" charset="-128"/>
              </a:rPr>
              <a:t>Arizona State University</a:t>
            </a:r>
            <a:br>
              <a:rPr lang="en" sz="1800" dirty="0">
                <a:solidFill>
                  <a:schemeClr val="lt1"/>
                </a:solidFill>
                <a:highlight>
                  <a:schemeClr val="dk1"/>
                </a:highlight>
              </a:rPr>
            </a:br>
            <a:r>
              <a:rPr lang="en-US" altLang="en-US" sz="3200" dirty="0">
                <a:solidFill>
                  <a:schemeClr val="tx1"/>
                </a:solidFill>
                <a:ea typeface="MS PGothic" panose="020B0600070205080204" pitchFamily="34" charset="-128"/>
              </a:rPr>
              <a:t>The Emeritus College</a:t>
            </a:r>
            <a:endParaRPr sz="1800" dirty="0">
              <a:solidFill>
                <a:schemeClr val="tx1"/>
              </a:solidFill>
              <a:highlight>
                <a:schemeClr val="dk1"/>
              </a:highlight>
            </a:endParaRPr>
          </a:p>
        </p:txBody>
      </p:sp>
      <p:sp>
        <p:nvSpPr>
          <p:cNvPr id="109" name="Google Shape;109;p28"/>
          <p:cNvSpPr txBox="1"/>
          <p:nvPr/>
        </p:nvSpPr>
        <p:spPr>
          <a:xfrm>
            <a:off x="5584052" y="3886195"/>
            <a:ext cx="2487600" cy="9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400"/>
            </a:pPr>
            <a:r>
              <a:rPr lang="en-US" b="1" dirty="0"/>
              <a:t>Joseph R. Carter, PhD</a:t>
            </a:r>
          </a:p>
          <a:p>
            <a:pPr lvl="0">
              <a:buSzPts val="1400"/>
            </a:pPr>
            <a:r>
              <a:rPr lang="en-US" b="1" dirty="0"/>
              <a:t>Dean</a:t>
            </a:r>
            <a:b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dirty="0"/>
              <a:t>03/29/2021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375" y="3799424"/>
            <a:ext cx="3464700" cy="96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The Emeritus College: A Community of Retired Scholars</a:t>
            </a:r>
            <a:endParaRPr dirty="0"/>
          </a:p>
        </p:txBody>
      </p:sp>
      <p:sp>
        <p:nvSpPr>
          <p:cNvPr id="249" name="Google Shape;249;p49"/>
          <p:cNvSpPr txBox="1">
            <a:spLocks noGrp="1"/>
          </p:cNvSpPr>
          <p:nvPr>
            <p:ph type="body" idx="1"/>
          </p:nvPr>
        </p:nvSpPr>
        <p:spPr>
          <a:xfrm>
            <a:off x="311700" y="1535373"/>
            <a:ext cx="7422600" cy="287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r>
              <a:rPr lang="en-US" sz="2400" dirty="0">
                <a:solidFill>
                  <a:srgbClr val="FF0000"/>
                </a:solidFill>
                <a:ea typeface="MS PGothic" panose="020B0600070205080204" pitchFamily="34" charset="-128"/>
              </a:rPr>
              <a:t>“</a:t>
            </a:r>
            <a:r>
              <a:rPr lang="en-US" sz="1800" dirty="0">
                <a:solidFill>
                  <a:srgbClr val="FF0000"/>
                </a:solidFill>
                <a:ea typeface="MS PGothic" panose="020B0600070205080204" pitchFamily="34" charset="-128"/>
              </a:rPr>
              <a:t>Faculty can retire from their job, but not from who they are; accomplished scholars.”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charset="0"/>
              <a:buChar char="§"/>
              <a:defRPr/>
            </a:pPr>
            <a:r>
              <a:rPr lang="en-US" sz="1800" dirty="0">
                <a:solidFill>
                  <a:srgbClr val="000090"/>
                </a:solidFill>
                <a:ea typeface="ＭＳ Ｐゴシック" charset="0"/>
              </a:rPr>
              <a:t>Membership is not automatic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charset="0"/>
              <a:buChar char="§"/>
              <a:defRPr/>
            </a:pPr>
            <a:r>
              <a:rPr lang="en-US" sz="1800" dirty="0">
                <a:solidFill>
                  <a:srgbClr val="000090"/>
                </a:solidFill>
                <a:ea typeface="ＭＳ Ｐゴシック" charset="0"/>
              </a:rPr>
              <a:t>Open to all Emeriti Status Faculty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charset="0"/>
              <a:buChar char="§"/>
              <a:defRPr/>
            </a:pPr>
            <a:r>
              <a:rPr lang="en-US" sz="1800" dirty="0">
                <a:solidFill>
                  <a:srgbClr val="000090"/>
                </a:solidFill>
                <a:ea typeface="ＭＳ Ｐゴシック" charset="0"/>
              </a:rPr>
              <a:t>One-time small fee for membership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charset="0"/>
              <a:buChar char="§"/>
              <a:defRPr/>
            </a:pPr>
            <a:r>
              <a:rPr lang="en-US" sz="1800" dirty="0">
                <a:solidFill>
                  <a:srgbClr val="000090"/>
                </a:solidFill>
                <a:ea typeface="ＭＳ Ｐゴシック" charset="0"/>
              </a:rPr>
              <a:t>Presently, 525 faculty members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charset="0"/>
              <a:buChar char="§"/>
              <a:defRPr/>
            </a:pPr>
            <a:endParaRPr lang="en-US" sz="1800" dirty="0">
              <a:solidFill>
                <a:srgbClr val="000090"/>
              </a:solidFill>
              <a:ea typeface="ＭＳ Ｐゴシック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r>
              <a:rPr lang="en-US" sz="1100" dirty="0">
                <a:solidFill>
                  <a:srgbClr val="FF0000"/>
                </a:solidFill>
                <a:ea typeface="ＭＳ Ｐゴシック" charset="0"/>
              </a:rPr>
              <a:t>https://emerituscollege.asu.edu/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endParaRPr lang="en-US" sz="600" dirty="0">
              <a:solidFill>
                <a:srgbClr val="FF0000"/>
              </a:solidFill>
              <a:ea typeface="ＭＳ Ｐゴシック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charset="0"/>
              <a:buChar char="§"/>
              <a:defRPr/>
            </a:pPr>
            <a:endParaRPr lang="en-US" sz="1800" dirty="0">
              <a:solidFill>
                <a:srgbClr val="FF0000"/>
              </a:solidFill>
              <a:ea typeface="ＭＳ Ｐゴシック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B142FA-44D7-475E-9E3F-82EDA0DD2D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r>
              <a:rPr lang="en-US" sz="1600" dirty="0">
                <a:solidFill>
                  <a:srgbClr val="000090"/>
                </a:solidFill>
                <a:ea typeface="ＭＳ Ｐゴシック" charset="0"/>
              </a:rPr>
              <a:t>How clear are our advantages to our members?</a:t>
            </a:r>
            <a:br>
              <a:rPr lang="en-US" sz="1600" dirty="0">
                <a:solidFill>
                  <a:srgbClr val="575B60"/>
                </a:solidFill>
                <a:ea typeface="MS PGothic" panose="020B0600070205080204" pitchFamily="34" charset="-128"/>
              </a:rPr>
            </a:br>
            <a:endParaRPr lang="en-US" sz="1600" dirty="0">
              <a:solidFill>
                <a:srgbClr val="575B60"/>
              </a:solidFill>
              <a:ea typeface="MS PGothic" panose="020B0600070205080204" pitchFamily="34" charset="-128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</a:pPr>
            <a:r>
              <a:rPr lang="en-US" sz="1200" dirty="0">
                <a:solidFill>
                  <a:srgbClr val="575B60"/>
                </a:solidFill>
                <a:ea typeface="MS PGothic" panose="020B0600070205080204" pitchFamily="34" charset="-128"/>
              </a:rPr>
              <a:t>We sponsor many programs including: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75B60"/>
                </a:solidFill>
                <a:ea typeface="MS PGothic" panose="020B0600070205080204" pitchFamily="34" charset="-128"/>
              </a:rPr>
              <a:t>Lectures and Courses,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75B60"/>
                </a:solidFill>
                <a:ea typeface="MS PGothic" panose="020B0600070205080204" pitchFamily="34" charset="-128"/>
              </a:rPr>
              <a:t>Colloquia,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75B60"/>
                </a:solidFill>
                <a:ea typeface="MS PGothic" panose="020B0600070205080204" pitchFamily="34" charset="-128"/>
              </a:rPr>
              <a:t>The Emeritus Press (Emeritus Voices Journal and Emeritus College Newsletter), and </a:t>
            </a:r>
            <a:br>
              <a:rPr lang="en-US" sz="1200" dirty="0">
                <a:solidFill>
                  <a:srgbClr val="575B60"/>
                </a:solidFill>
                <a:ea typeface="MS PGothic" panose="020B0600070205080204" pitchFamily="34" charset="-128"/>
              </a:rPr>
            </a:br>
            <a:endParaRPr lang="en-US" sz="1200" dirty="0">
              <a:solidFill>
                <a:srgbClr val="575B60"/>
              </a:solidFill>
              <a:ea typeface="MS PGothic" panose="020B0600070205080204" pitchFamily="34" charset="-128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75B60"/>
                </a:solidFill>
                <a:ea typeface="MS PGothic" panose="020B0600070205080204" pitchFamily="34" charset="-128"/>
              </a:rPr>
              <a:t>Funded Grant Opportunities 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Barrett Emeritus Fellowship </a:t>
            </a:r>
            <a:endParaRPr lang="en-US" dirty="0">
              <a:solidFill>
                <a:srgbClr val="575B60"/>
              </a:solidFill>
              <a:ea typeface="MS PGothic" panose="020B0600070205080204" pitchFamily="34" charset="-128"/>
            </a:endParaRP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Emeritus Faculty Fellowship </a:t>
            </a:r>
            <a:endParaRPr lang="en-US" dirty="0">
              <a:solidFill>
                <a:srgbClr val="575B60"/>
              </a:solidFill>
              <a:ea typeface="MS PGothic" panose="020B0600070205080204" pitchFamily="34" charset="-128"/>
            </a:endParaRP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 and Creativity Grants </a:t>
            </a:r>
            <a:endParaRPr lang="en-US" dirty="0">
              <a:solidFill>
                <a:srgbClr val="575B60"/>
              </a:solidFill>
              <a:ea typeface="MS PGothic" panose="020B0600070205080204" pitchFamily="34" charset="-128"/>
            </a:endParaRP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Undergraduate Research Internship </a:t>
            </a:r>
            <a:endParaRPr lang="en-US" dirty="0">
              <a:solidFill>
                <a:srgbClr val="575B60"/>
              </a:solidFill>
              <a:ea typeface="MS PGothic" panose="020B0600070205080204" pitchFamily="34" charset="-128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575B60"/>
                </a:solidFill>
                <a:ea typeface="MS PGothic" panose="020B0600070205080204" pitchFamily="34" charset="-128"/>
              </a:rPr>
              <a:t>A full listing of membership and our extensive benefits can be found on our website.</a:t>
            </a:r>
            <a:endParaRPr lang="en-US" sz="1200" u="sng" dirty="0">
              <a:solidFill>
                <a:srgbClr val="FF0000"/>
              </a:solidFill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94BCB9-B5F1-496F-AEF8-33E07806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90"/>
                </a:solidFill>
                <a:ea typeface="ＭＳ Ｐゴシック" charset="0"/>
              </a:rPr>
              <a:t>The Emeritus College: </a:t>
            </a:r>
            <a:r>
              <a:rPr lang="en-US" sz="3600" i="1" dirty="0">
                <a:solidFill>
                  <a:srgbClr val="000090"/>
                </a:solidFill>
                <a:ea typeface="ＭＳ Ｐゴシック" charset="0"/>
              </a:rPr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2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5AF92E-C234-41E7-B900-506A784D68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</a:pPr>
            <a:r>
              <a:rPr lang="en-US" sz="1600" u="sng" dirty="0">
                <a:solidFill>
                  <a:srgbClr val="575B60"/>
                </a:solidFill>
                <a:ea typeface="MS PGothic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Tenured</a:t>
            </a:r>
            <a:r>
              <a:rPr lang="en-US" sz="1600" dirty="0">
                <a:solidFill>
                  <a:srgbClr val="575B60"/>
                </a:solidFill>
                <a:ea typeface="MS PGothic" panose="020B0600070205080204" pitchFamily="34" charset="-128"/>
              </a:rPr>
              <a:t> </a:t>
            </a:r>
            <a:r>
              <a:rPr lang="en-US" sz="1600" u="sng" dirty="0">
                <a:solidFill>
                  <a:srgbClr val="575B60"/>
                </a:solidFill>
                <a:ea typeface="MS PGothic" panose="020B060007020508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faculty</a:t>
            </a:r>
            <a:r>
              <a:rPr lang="en-US" sz="1600" dirty="0">
                <a:solidFill>
                  <a:srgbClr val="575B60"/>
                </a:solidFill>
                <a:ea typeface="MS PGothic" panose="020B0600070205080204" pitchFamily="34" charset="-128"/>
              </a:rPr>
              <a:t> and </a:t>
            </a:r>
            <a:r>
              <a:rPr lang="en-US" sz="1600" u="sng" dirty="0">
                <a:solidFill>
                  <a:srgbClr val="575B60"/>
                </a:solidFill>
                <a:ea typeface="MS PGothic" panose="020B0600070205080204" pitchFamily="34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academic professionals</a:t>
            </a:r>
            <a:r>
              <a:rPr lang="en-US" sz="1600" dirty="0">
                <a:solidFill>
                  <a:srgbClr val="575B60"/>
                </a:solidFill>
                <a:ea typeface="MS PGothic" panose="020B0600070205080204" pitchFamily="34" charset="-128"/>
              </a:rPr>
              <a:t> on </a:t>
            </a:r>
            <a:r>
              <a:rPr lang="en-US" sz="1600" u="sng" dirty="0">
                <a:solidFill>
                  <a:srgbClr val="575B60"/>
                </a:solidFill>
                <a:ea typeface="MS PGothic" panose="020B0600070205080204" pitchFamily="34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continuing appointment</a:t>
            </a:r>
            <a:r>
              <a:rPr lang="en-US" sz="1600" dirty="0">
                <a:solidFill>
                  <a:srgbClr val="575B60"/>
                </a:solidFill>
                <a:ea typeface="MS PGothic" panose="020B0600070205080204" pitchFamily="34" charset="-128"/>
              </a:rPr>
              <a:t> may be awarded the title “Emeritus” at retirement. Eligible faculty members will have served the university for a substantial length of time (typically considered to be ten years or more). A department may also recommend that the title “Emeritus” be bestowed on a nontenured faculty member at retirement.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endParaRPr lang="en-US" sz="2000" dirty="0">
              <a:solidFill>
                <a:srgbClr val="000090"/>
              </a:solidFill>
              <a:ea typeface="ＭＳ Ｐゴシック" charset="0"/>
              <a:cs typeface="MS PGothic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r>
              <a:rPr lang="en-US" dirty="0">
                <a:solidFill>
                  <a:srgbClr val="000090"/>
                </a:solidFill>
                <a:ea typeface="ＭＳ Ｐゴシック" charset="0"/>
                <a:cs typeface="MS PGothic" charset="0"/>
              </a:rPr>
              <a:t>Note: Includes Librarians.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endParaRPr lang="en-US" sz="1600" dirty="0">
              <a:solidFill>
                <a:srgbClr val="000090"/>
              </a:solidFill>
              <a:ea typeface="ＭＳ Ｐゴシック" charset="0"/>
              <a:cs typeface="MS PGothic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endParaRPr lang="en-US" sz="1600" dirty="0">
              <a:solidFill>
                <a:srgbClr val="000090"/>
              </a:solidFill>
              <a:ea typeface="ＭＳ Ｐゴシック" charset="0"/>
              <a:cs typeface="MS PGothic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endParaRPr lang="en-US" sz="1600" dirty="0">
              <a:solidFill>
                <a:srgbClr val="000090"/>
              </a:solidFill>
              <a:ea typeface="ＭＳ Ｐゴシック" charset="0"/>
              <a:cs typeface="MS PGothic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r>
              <a:rPr lang="en-US" sz="1200" dirty="0">
                <a:solidFill>
                  <a:srgbClr val="FF0000"/>
                </a:solidFill>
                <a:ea typeface="ＭＳ Ｐゴシック" charset="0"/>
              </a:rPr>
              <a:t>https://emerituscollege.asu.edu/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defRPr/>
            </a:pPr>
            <a:endParaRPr lang="en-US" sz="1600" dirty="0">
              <a:solidFill>
                <a:srgbClr val="000090"/>
              </a:solidFill>
              <a:ea typeface="ＭＳ Ｐゴシック" charset="0"/>
              <a:cs typeface="MS PGothic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4EC649-A474-48F0-BF88-FF808C62B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ACD 607–01: Emeritus Status - Eligibility</a:t>
            </a:r>
          </a:p>
        </p:txBody>
      </p:sp>
    </p:spTree>
    <p:extLst>
      <p:ext uri="{BB962C8B-B14F-4D97-AF65-F5344CB8AC3E}">
        <p14:creationId xmlns:p14="http://schemas.microsoft.com/office/powerpoint/2010/main" val="23178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09BCCD-F78D-488C-90F8-12E52D29C5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</a:pPr>
            <a:r>
              <a:rPr lang="en-US" sz="1800" b="1" dirty="0">
                <a:solidFill>
                  <a:srgbClr val="575B60"/>
                </a:solidFill>
                <a:ea typeface="MS PGothic" panose="020B0600070205080204" pitchFamily="34" charset="-128"/>
              </a:rPr>
              <a:t>Benefits of Emeritus Status</a:t>
            </a:r>
            <a:endParaRPr lang="en-US" sz="1800" dirty="0">
              <a:solidFill>
                <a:srgbClr val="575B60"/>
              </a:solidFill>
              <a:ea typeface="MS PGothic" panose="020B0600070205080204" pitchFamily="34" charset="-128"/>
            </a:endParaRPr>
          </a:p>
          <a:p>
            <a:pPr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</a:rPr>
              <a:t>the continued use of the following university services and facilities including tuition waivers for family; access to the library; and discounts for athletic activities, cultural events, and ASU Bookstore purchases</a:t>
            </a:r>
          </a:p>
          <a:p>
            <a:pPr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b="1" u="sng" dirty="0">
                <a:solidFill>
                  <a:srgbClr val="FF0000"/>
                </a:solidFill>
                <a:ea typeface="MS PGothic" panose="020B0600070205080204" pitchFamily="34" charset="-128"/>
              </a:rPr>
              <a:t>eligibility</a:t>
            </a:r>
            <a:r>
              <a:rPr lang="en-US" b="1" dirty="0">
                <a:solidFill>
                  <a:srgbClr val="FF0000"/>
                </a:solidFill>
                <a:ea typeface="MS PGothic" panose="020B0600070205080204" pitchFamily="34" charset="-128"/>
              </a:rPr>
              <a:t> for membership in the ASU  Emeritus College.</a:t>
            </a:r>
          </a:p>
          <a:p>
            <a:pPr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</a:rPr>
              <a:t>emeriti identification (ID) cards available through the Sun Card Office</a:t>
            </a:r>
          </a:p>
          <a:p>
            <a:pPr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</a:rPr>
              <a:t>a complimentary parking decal available through the Office of the Provost of the University upon recommendation of the department chair</a:t>
            </a:r>
          </a:p>
          <a:p>
            <a:pPr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</a:rPr>
              <a:t>continued access to the university’s electronic mail system and to the centrally provided academic computing facilities, as long as the individual pays all in-home expenses </a:t>
            </a:r>
          </a:p>
          <a:p>
            <a:pPr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93E8E"/>
              </a:buClr>
              <a:buSzTx/>
              <a:buFont typeface="Wingdings" panose="05000000000000000000" pitchFamily="2" charset="2"/>
              <a:buAutoNum type="arabicPeriod"/>
            </a:pPr>
            <a:r>
              <a:rPr lang="en-US" dirty="0">
                <a:solidFill>
                  <a:srgbClr val="575B60"/>
                </a:solidFill>
                <a:ea typeface="MS PGothic" panose="020B0600070205080204" pitchFamily="34" charset="-128"/>
              </a:rPr>
              <a:t>and upon recommendation of the department chair and approval by the dean: permission to work on sponsored grants, including serving as principal investigator.</a:t>
            </a:r>
            <a:endParaRPr lang="en-US" dirty="0">
              <a:solidFill>
                <a:srgbClr val="000090"/>
              </a:solidFill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26F32A-DDB1-4478-901F-DD61C5C34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ACD 607–01: Emeritus Status - Benefits</a:t>
            </a:r>
          </a:p>
        </p:txBody>
      </p:sp>
    </p:spTree>
    <p:extLst>
      <p:ext uri="{BB962C8B-B14F-4D97-AF65-F5344CB8AC3E}">
        <p14:creationId xmlns:p14="http://schemas.microsoft.com/office/powerpoint/2010/main" val="3103387992"/>
      </p:ext>
    </p:extLst>
  </p:cSld>
  <p:clrMapOvr>
    <a:masterClrMapping/>
  </p:clrMapOvr>
</p:sld>
</file>

<file path=ppt/theme/theme1.xml><?xml version="1.0" encoding="utf-8"?>
<a:theme xmlns:a="http://schemas.openxmlformats.org/drawingml/2006/main" name="2020 ASU Template Master">
  <a:themeElements>
    <a:clrScheme name="ASU Pallet">
      <a:dk1>
        <a:srgbClr val="000000"/>
      </a:dk1>
      <a:lt1>
        <a:srgbClr val="FFFFFF"/>
      </a:lt1>
      <a:dk2>
        <a:srgbClr val="951D40"/>
      </a:dk2>
      <a:lt2>
        <a:srgbClr val="5C6670"/>
      </a:lt2>
      <a:accent1>
        <a:srgbClr val="FFC627"/>
      </a:accent1>
      <a:accent2>
        <a:srgbClr val="95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000000"/>
      </a:accent6>
      <a:hlink>
        <a:srgbClr val="951D40"/>
      </a:hlink>
      <a:folHlink>
        <a:srgbClr val="5C66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377</Words>
  <Application>Microsoft Office PowerPoint</Application>
  <PresentationFormat>On-screen Show (16:9)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ＭＳ Ｐゴシック</vt:lpstr>
      <vt:lpstr>Arial</vt:lpstr>
      <vt:lpstr>Wingdings</vt:lpstr>
      <vt:lpstr>2020 ASU Template Master</vt:lpstr>
      <vt:lpstr>Arizona State University The Emeritus College</vt:lpstr>
      <vt:lpstr>The Emeritus College: A Community of Retired Scholars</vt:lpstr>
      <vt:lpstr>The Emeritus College: Programs</vt:lpstr>
      <vt:lpstr>ACD 607–01: Emeritus Status - Eligibility</vt:lpstr>
      <vt:lpstr>ACD 607–01: Emeritus Status -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slides open up your presentation</dc:title>
  <dc:creator>Maria Coca</dc:creator>
  <cp:lastModifiedBy>Alzira Lopes</cp:lastModifiedBy>
  <cp:revision>5</cp:revision>
  <dcterms:modified xsi:type="dcterms:W3CDTF">2021-03-29T21:37:45Z</dcterms:modified>
</cp:coreProperties>
</file>