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73250" y="838003"/>
            <a:ext cx="3667759" cy="1209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3250" y="838003"/>
            <a:ext cx="3667759" cy="1209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19191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hyperlink" Target="https://provost.asu.edu/threats" TargetMode="External"/><Relationship Id="rId5" Type="http://schemas.openxmlformats.org/officeDocument/2006/relationships/hyperlink" Target="https://cfo.asu.edu/behavior-response-team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Relationship Id="rId4" Type="http://schemas.openxmlformats.org/officeDocument/2006/relationships/hyperlink" Target="https://provost.asu.edu/charter-professor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hyperlink" Target="https://provost.asu.edu/provost-teaching-award-nominations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04829" y="4992293"/>
            <a:ext cx="1012825" cy="86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" spc="-10">
                <a:solidFill>
                  <a:srgbClr val="E7E7E7"/>
                </a:solidFill>
                <a:latin typeface="Arial"/>
                <a:cs typeface="Arial"/>
              </a:rPr>
              <a:t>Copyright</a:t>
            </a:r>
            <a:r>
              <a:rPr dirty="0" sz="400">
                <a:solidFill>
                  <a:srgbClr val="E7E7E7"/>
                </a:solidFill>
                <a:latin typeface="Arial"/>
                <a:cs typeface="Arial"/>
              </a:rPr>
              <a:t> ©</a:t>
            </a:r>
            <a:r>
              <a:rPr dirty="0" sz="400" spc="10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 spc="-10">
                <a:solidFill>
                  <a:srgbClr val="E7E7E7"/>
                </a:solidFill>
                <a:latin typeface="Arial"/>
                <a:cs typeface="Arial"/>
              </a:rPr>
              <a:t>2023</a:t>
            </a:r>
            <a:r>
              <a:rPr dirty="0" sz="400" spc="-15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 spc="-10">
                <a:solidFill>
                  <a:srgbClr val="E7E7E7"/>
                </a:solidFill>
                <a:latin typeface="Arial"/>
                <a:cs typeface="Arial"/>
              </a:rPr>
              <a:t>Arizona</a:t>
            </a:r>
            <a:r>
              <a:rPr dirty="0" sz="400" spc="10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>
                <a:solidFill>
                  <a:srgbClr val="E7E7E7"/>
                </a:solidFill>
                <a:latin typeface="Arial"/>
                <a:cs typeface="Arial"/>
              </a:rPr>
              <a:t>Board</a:t>
            </a:r>
            <a:r>
              <a:rPr dirty="0" sz="400" spc="10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>
                <a:solidFill>
                  <a:srgbClr val="E7E7E7"/>
                </a:solidFill>
                <a:latin typeface="Arial"/>
                <a:cs typeface="Arial"/>
              </a:rPr>
              <a:t>of</a:t>
            </a:r>
            <a:r>
              <a:rPr dirty="0" sz="400" spc="15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 spc="-10">
                <a:solidFill>
                  <a:srgbClr val="E7E7E7"/>
                </a:solidFill>
                <a:latin typeface="Arial"/>
                <a:cs typeface="Arial"/>
              </a:rPr>
              <a:t>Regents</a:t>
            </a:r>
            <a:endParaRPr sz="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822" y="4137962"/>
            <a:ext cx="3767325" cy="81000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38936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0625" y="1995914"/>
            <a:ext cx="5826125" cy="658495"/>
          </a:xfrm>
          <a:prstGeom prst="rect"/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105"/>
              </a:lnSpc>
            </a:pPr>
            <a:r>
              <a:rPr dirty="0" sz="4800"/>
              <a:t>Provost</a:t>
            </a:r>
            <a:r>
              <a:rPr dirty="0" sz="4800" spc="-35"/>
              <a:t> </a:t>
            </a:r>
            <a:r>
              <a:rPr dirty="0" sz="4800"/>
              <a:t>Updates</a:t>
            </a:r>
            <a:r>
              <a:rPr dirty="0" sz="4800" spc="-35"/>
              <a:t> </a:t>
            </a:r>
            <a:r>
              <a:rPr dirty="0" sz="4800" spc="-25"/>
              <a:t>for</a:t>
            </a:r>
            <a:endParaRPr sz="4800"/>
          </a:p>
        </p:txBody>
      </p:sp>
      <p:sp>
        <p:nvSpPr>
          <p:cNvPr id="6" name="object 6" descr=""/>
          <p:cNvSpPr txBox="1"/>
          <p:nvPr/>
        </p:nvSpPr>
        <p:spPr>
          <a:xfrm>
            <a:off x="420625" y="2654282"/>
            <a:ext cx="5116195" cy="65849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5105"/>
              </a:lnSpc>
            </a:pPr>
            <a:r>
              <a:rPr dirty="0" sz="4800" b="1">
                <a:solidFill>
                  <a:srgbClr val="191919"/>
                </a:solidFill>
                <a:latin typeface="Arial"/>
                <a:cs typeface="Arial"/>
              </a:rPr>
              <a:t>University</a:t>
            </a:r>
            <a:r>
              <a:rPr dirty="0" sz="4800" spc="-55" b="1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4800" spc="-10" b="1">
                <a:solidFill>
                  <a:srgbClr val="191919"/>
                </a:solidFill>
                <a:latin typeface="Arial"/>
                <a:cs typeface="Arial"/>
              </a:rPr>
              <a:t>Senate</a:t>
            </a:r>
            <a:endParaRPr sz="4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184400" y="4234879"/>
            <a:ext cx="3273425" cy="727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191919"/>
                </a:solidFill>
                <a:latin typeface="Arial"/>
                <a:cs typeface="Arial"/>
              </a:rPr>
              <a:t>Nancy</a:t>
            </a:r>
            <a:r>
              <a:rPr dirty="0" sz="1200" spc="-25" b="1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191919"/>
                </a:solidFill>
                <a:latin typeface="Arial"/>
                <a:cs typeface="Arial"/>
              </a:rPr>
              <a:t>Gonzales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191919"/>
                </a:solidFill>
                <a:latin typeface="Arial"/>
                <a:cs typeface="Arial"/>
              </a:rPr>
              <a:t>Executive</a:t>
            </a:r>
            <a:r>
              <a:rPr dirty="0" sz="12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91919"/>
                </a:solidFill>
                <a:latin typeface="Arial"/>
                <a:cs typeface="Arial"/>
              </a:rPr>
              <a:t>Vice</a:t>
            </a:r>
            <a:r>
              <a:rPr dirty="0" sz="12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91919"/>
                </a:solidFill>
                <a:latin typeface="Arial"/>
                <a:cs typeface="Arial"/>
              </a:rPr>
              <a:t>President</a:t>
            </a:r>
            <a:r>
              <a:rPr dirty="0" sz="12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91919"/>
                </a:solidFill>
                <a:latin typeface="Arial"/>
                <a:cs typeface="Arial"/>
              </a:rPr>
              <a:t>and</a:t>
            </a:r>
            <a:r>
              <a:rPr dirty="0" sz="12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91919"/>
                </a:solidFill>
                <a:latin typeface="Arial"/>
                <a:cs typeface="Arial"/>
              </a:rPr>
              <a:t>University</a:t>
            </a:r>
            <a:r>
              <a:rPr dirty="0" sz="12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191919"/>
                </a:solidFill>
                <a:latin typeface="Arial"/>
                <a:cs typeface="Arial"/>
              </a:rPr>
              <a:t>Provost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February</a:t>
            </a:r>
            <a:r>
              <a:rPr dirty="0" sz="1000" spc="-3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27,</a:t>
            </a:r>
            <a:r>
              <a:rPr dirty="0" sz="10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17529" y="5009805"/>
            <a:ext cx="987425" cy="57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40"/>
              </a:lnSpc>
            </a:pPr>
            <a:r>
              <a:rPr dirty="0" sz="400" spc="-10">
                <a:solidFill>
                  <a:srgbClr val="E7E7E7"/>
                </a:solidFill>
                <a:latin typeface="Arial"/>
                <a:cs typeface="Arial"/>
              </a:rPr>
              <a:t>Copyright</a:t>
            </a:r>
            <a:r>
              <a:rPr dirty="0" sz="400">
                <a:solidFill>
                  <a:srgbClr val="E7E7E7"/>
                </a:solidFill>
                <a:latin typeface="Arial"/>
                <a:cs typeface="Arial"/>
              </a:rPr>
              <a:t> ©</a:t>
            </a:r>
            <a:r>
              <a:rPr dirty="0" sz="400" spc="10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 spc="-10">
                <a:solidFill>
                  <a:srgbClr val="E7E7E7"/>
                </a:solidFill>
                <a:latin typeface="Arial"/>
                <a:cs typeface="Arial"/>
              </a:rPr>
              <a:t>2023</a:t>
            </a:r>
            <a:r>
              <a:rPr dirty="0" sz="400" spc="-15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 spc="-10">
                <a:solidFill>
                  <a:srgbClr val="E7E7E7"/>
                </a:solidFill>
                <a:latin typeface="Arial"/>
                <a:cs typeface="Arial"/>
              </a:rPr>
              <a:t>Arizona</a:t>
            </a:r>
            <a:r>
              <a:rPr dirty="0" sz="400" spc="10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>
                <a:solidFill>
                  <a:srgbClr val="E7E7E7"/>
                </a:solidFill>
                <a:latin typeface="Arial"/>
                <a:cs typeface="Arial"/>
              </a:rPr>
              <a:t>Board</a:t>
            </a:r>
            <a:r>
              <a:rPr dirty="0" sz="400" spc="10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>
                <a:solidFill>
                  <a:srgbClr val="E7E7E7"/>
                </a:solidFill>
                <a:latin typeface="Arial"/>
                <a:cs typeface="Arial"/>
              </a:rPr>
              <a:t>of</a:t>
            </a:r>
            <a:r>
              <a:rPr dirty="0" sz="400" spc="15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 spc="-10">
                <a:solidFill>
                  <a:srgbClr val="E7E7E7"/>
                </a:solidFill>
                <a:latin typeface="Arial"/>
                <a:cs typeface="Arial"/>
              </a:rPr>
              <a:t>Regents</a:t>
            </a:r>
            <a:endParaRPr sz="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8824" y="0"/>
            <a:ext cx="1560599" cy="312409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2550" y="2125"/>
            <a:ext cx="1749297" cy="13932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2614" y="2124"/>
            <a:ext cx="1517535" cy="13932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88099" y="2125"/>
            <a:ext cx="1455899" cy="313172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82550" y="1461425"/>
            <a:ext cx="3327598" cy="167579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682550" y="3186299"/>
            <a:ext cx="6461449" cy="195719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5525" y="523610"/>
            <a:ext cx="1535430" cy="546735"/>
          </a:xfrm>
          <a:prstGeom prst="rect"/>
        </p:spPr>
        <p:txBody>
          <a:bodyPr wrap="square" lIns="0" tIns="43815" rIns="0" bIns="0" rtlCol="0" vert="horz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dirty="0" sz="1800"/>
              <a:t>Thank</a:t>
            </a:r>
            <a:r>
              <a:rPr dirty="0" sz="1800" spc="-20"/>
              <a:t> </a:t>
            </a:r>
            <a:r>
              <a:rPr dirty="0" sz="1800"/>
              <a:t>you</a:t>
            </a:r>
            <a:r>
              <a:rPr dirty="0" sz="1800" spc="-20"/>
              <a:t> </a:t>
            </a:r>
            <a:r>
              <a:rPr dirty="0" sz="1800" spc="-25"/>
              <a:t>for </a:t>
            </a:r>
            <a:r>
              <a:rPr dirty="0" sz="1800"/>
              <a:t>a</a:t>
            </a:r>
            <a:r>
              <a:rPr dirty="0" sz="1800" spc="-5"/>
              <a:t> </a:t>
            </a:r>
            <a:r>
              <a:rPr dirty="0" sz="1800" spc="-10"/>
              <a:t>successful</a:t>
            </a:r>
            <a:endParaRPr sz="1800"/>
          </a:p>
        </p:txBody>
      </p:sp>
      <p:sp>
        <p:nvSpPr>
          <p:cNvPr id="10" name="object 10" descr=""/>
          <p:cNvSpPr txBox="1"/>
          <p:nvPr/>
        </p:nvSpPr>
        <p:spPr>
          <a:xfrm>
            <a:off x="268225" y="1061175"/>
            <a:ext cx="1753235" cy="247015"/>
          </a:xfrm>
          <a:prstGeom prst="rect">
            <a:avLst/>
          </a:prstGeom>
          <a:solidFill>
            <a:srgbClr val="FFC627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14"/>
              </a:lnSpc>
            </a:pPr>
            <a:r>
              <a:rPr dirty="0" sz="1800" b="1">
                <a:solidFill>
                  <a:srgbClr val="191919"/>
                </a:solidFill>
                <a:latin typeface="Arial"/>
                <a:cs typeface="Arial"/>
              </a:rPr>
              <a:t>Open</a:t>
            </a:r>
            <a:r>
              <a:rPr dirty="0" sz="1800" spc="-20" b="1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191919"/>
                </a:solidFill>
                <a:latin typeface="Arial"/>
                <a:cs typeface="Arial"/>
              </a:rPr>
              <a:t>Door</a:t>
            </a:r>
            <a:r>
              <a:rPr dirty="0" sz="1800" spc="-20" b="1">
                <a:solidFill>
                  <a:srgbClr val="191919"/>
                </a:solidFill>
                <a:latin typeface="Arial"/>
                <a:cs typeface="Arial"/>
              </a:rPr>
              <a:t> 2023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34050" y="1580295"/>
            <a:ext cx="1271905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Downtown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Campus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Saturday,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Jan.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28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latin typeface="Arial"/>
                <a:cs typeface="Arial"/>
              </a:rPr>
              <a:t>West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Campus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Saturday,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Feb.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b="1">
                <a:latin typeface="Arial"/>
                <a:cs typeface="Arial"/>
              </a:rPr>
              <a:t>Polytechnic</a:t>
            </a:r>
            <a:r>
              <a:rPr dirty="0" sz="1000" spc="-5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Campus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Saturday,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Feb.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Tempe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Campus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latin typeface="Arial"/>
                <a:cs typeface="Arial"/>
              </a:rPr>
              <a:t>Saturday,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Feb.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04829" y="4992293"/>
            <a:ext cx="1012825" cy="86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" spc="-10">
                <a:solidFill>
                  <a:srgbClr val="E7E7E7"/>
                </a:solidFill>
                <a:latin typeface="Arial"/>
                <a:cs typeface="Arial"/>
              </a:rPr>
              <a:t>Copyright</a:t>
            </a:r>
            <a:r>
              <a:rPr dirty="0" sz="400">
                <a:solidFill>
                  <a:srgbClr val="E7E7E7"/>
                </a:solidFill>
                <a:latin typeface="Arial"/>
                <a:cs typeface="Arial"/>
              </a:rPr>
              <a:t> ©</a:t>
            </a:r>
            <a:r>
              <a:rPr dirty="0" sz="400" spc="10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 spc="-10">
                <a:solidFill>
                  <a:srgbClr val="E7E7E7"/>
                </a:solidFill>
                <a:latin typeface="Arial"/>
                <a:cs typeface="Arial"/>
              </a:rPr>
              <a:t>2023</a:t>
            </a:r>
            <a:r>
              <a:rPr dirty="0" sz="400" spc="-15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 spc="-10">
                <a:solidFill>
                  <a:srgbClr val="E7E7E7"/>
                </a:solidFill>
                <a:latin typeface="Arial"/>
                <a:cs typeface="Arial"/>
              </a:rPr>
              <a:t>Arizona</a:t>
            </a:r>
            <a:r>
              <a:rPr dirty="0" sz="400" spc="10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>
                <a:solidFill>
                  <a:srgbClr val="E7E7E7"/>
                </a:solidFill>
                <a:latin typeface="Arial"/>
                <a:cs typeface="Arial"/>
              </a:rPr>
              <a:t>Board</a:t>
            </a:r>
            <a:r>
              <a:rPr dirty="0" sz="400" spc="10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>
                <a:solidFill>
                  <a:srgbClr val="E7E7E7"/>
                </a:solidFill>
                <a:latin typeface="Arial"/>
                <a:cs typeface="Arial"/>
              </a:rPr>
              <a:t>of</a:t>
            </a:r>
            <a:r>
              <a:rPr dirty="0" sz="400" spc="15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 spc="-10">
                <a:solidFill>
                  <a:srgbClr val="E7E7E7"/>
                </a:solidFill>
                <a:latin typeface="Arial"/>
                <a:cs typeface="Arial"/>
              </a:rPr>
              <a:t>Regents</a:t>
            </a:r>
            <a:endParaRPr sz="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2350"/>
            <a:ext cx="4526915" cy="5143500"/>
            <a:chOff x="0" y="2350"/>
            <a:chExt cx="4526915" cy="5143500"/>
          </a:xfrm>
        </p:grpSpPr>
        <p:sp>
          <p:nvSpPr>
            <p:cNvPr id="4" name="object 4" descr=""/>
            <p:cNvSpPr/>
            <p:nvPr/>
          </p:nvSpPr>
          <p:spPr>
            <a:xfrm>
              <a:off x="0" y="2350"/>
              <a:ext cx="4526915" cy="5143500"/>
            </a:xfrm>
            <a:custGeom>
              <a:avLst/>
              <a:gdLst/>
              <a:ahLst/>
              <a:cxnLst/>
              <a:rect l="l" t="t" r="r" b="b"/>
              <a:pathLst>
                <a:path w="4526915" h="5143500">
                  <a:moveTo>
                    <a:pt x="45263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4526399" y="0"/>
                  </a:lnTo>
                  <a:lnTo>
                    <a:pt x="4526399" y="5143499"/>
                  </a:lnTo>
                  <a:close/>
                </a:path>
              </a:pathLst>
            </a:custGeom>
            <a:solidFill>
              <a:srgbClr val="FFC6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3475" y="367162"/>
              <a:ext cx="3718075" cy="444726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0625" y="405262"/>
              <a:ext cx="3603775" cy="4332967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873250" y="2365026"/>
            <a:ext cx="2964180" cy="133858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1300" spc="-10" b="1">
                <a:solidFill>
                  <a:srgbClr val="191919"/>
                </a:solidFill>
                <a:latin typeface="Arial"/>
                <a:cs typeface="Arial"/>
              </a:rPr>
              <a:t>Visit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u="heavy" sz="1200" spc="-10">
                <a:solidFill>
                  <a:srgbClr val="8C1C40"/>
                </a:solidFill>
                <a:uFill>
                  <a:solidFill>
                    <a:srgbClr val="8C1C40"/>
                  </a:solidFill>
                </a:uFill>
                <a:latin typeface="Arial"/>
                <a:cs typeface="Arial"/>
                <a:hlinkClick r:id="rId4"/>
              </a:rPr>
              <a:t>https://provost.asu.edu/threats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00" b="1">
                <a:solidFill>
                  <a:srgbClr val="191919"/>
                </a:solidFill>
                <a:latin typeface="Arial"/>
                <a:cs typeface="Arial"/>
              </a:rPr>
              <a:t>Additional</a:t>
            </a:r>
            <a:r>
              <a:rPr dirty="0" sz="1300" spc="-50" b="1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300" spc="-10" b="1">
                <a:solidFill>
                  <a:srgbClr val="191919"/>
                </a:solidFill>
                <a:latin typeface="Arial"/>
                <a:cs typeface="Arial"/>
              </a:rPr>
              <a:t>resources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u="heavy" sz="1200" spc="-10">
                <a:solidFill>
                  <a:srgbClr val="8C1C40"/>
                </a:solidFill>
                <a:uFill>
                  <a:solidFill>
                    <a:srgbClr val="8C1C40"/>
                  </a:solidFill>
                </a:uFill>
                <a:latin typeface="Arial"/>
                <a:cs typeface="Arial"/>
                <a:hlinkClick r:id="rId5"/>
              </a:rPr>
              <a:t>https://cfo.asu.edu/behavior-response-</a:t>
            </a:r>
            <a:r>
              <a:rPr dirty="0" u="heavy" sz="1200" spc="-20">
                <a:solidFill>
                  <a:srgbClr val="8C1C40"/>
                </a:solidFill>
                <a:uFill>
                  <a:solidFill>
                    <a:srgbClr val="8C1C40"/>
                  </a:solidFill>
                </a:uFill>
                <a:latin typeface="Arial"/>
                <a:cs typeface="Arial"/>
                <a:hlinkClick r:id="rId5"/>
              </a:rPr>
              <a:t>team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8894" rIns="0" bIns="0" rtlCol="0" vert="horz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4"/>
              </a:spcBef>
            </a:pPr>
            <a:r>
              <a:rPr dirty="0"/>
              <a:t>Support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20"/>
              <a:t> </a:t>
            </a:r>
            <a:r>
              <a:rPr dirty="0"/>
              <a:t>faculty</a:t>
            </a:r>
            <a:r>
              <a:rPr dirty="0" spc="-20"/>
              <a:t> </a:t>
            </a:r>
            <a:r>
              <a:rPr dirty="0" spc="-10"/>
              <a:t>members </a:t>
            </a:r>
            <a:r>
              <a:rPr dirty="0"/>
              <a:t>who</a:t>
            </a:r>
            <a:r>
              <a:rPr dirty="0" spc="-35"/>
              <a:t> </a:t>
            </a:r>
            <a:r>
              <a:rPr dirty="0"/>
              <a:t>experience</a:t>
            </a:r>
            <a:r>
              <a:rPr dirty="0" spc="-30"/>
              <a:t> </a:t>
            </a:r>
            <a:r>
              <a:rPr dirty="0" spc="-10"/>
              <a:t>threatening </a:t>
            </a:r>
            <a:r>
              <a:rPr dirty="0"/>
              <a:t>behaviors,</a:t>
            </a:r>
            <a:r>
              <a:rPr dirty="0" spc="-50"/>
              <a:t> </a:t>
            </a:r>
            <a:r>
              <a:rPr dirty="0"/>
              <a:t>harassment</a:t>
            </a:r>
            <a:r>
              <a:rPr dirty="0" spc="-50"/>
              <a:t> </a:t>
            </a:r>
            <a:r>
              <a:rPr dirty="0" spc="-35"/>
              <a:t>or </a:t>
            </a:r>
            <a:r>
              <a:rPr dirty="0" spc="-10"/>
              <a:t>intimidation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54198" y="5009805"/>
            <a:ext cx="950594" cy="57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40"/>
              </a:lnSpc>
            </a:pPr>
            <a:r>
              <a:rPr dirty="0" sz="400" spc="-10">
                <a:solidFill>
                  <a:srgbClr val="E7E7E7"/>
                </a:solidFill>
                <a:latin typeface="Arial"/>
                <a:cs typeface="Arial"/>
              </a:rPr>
              <a:t>opyright</a:t>
            </a:r>
            <a:r>
              <a:rPr dirty="0" sz="400" spc="-5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>
                <a:solidFill>
                  <a:srgbClr val="E7E7E7"/>
                </a:solidFill>
                <a:latin typeface="Arial"/>
                <a:cs typeface="Arial"/>
              </a:rPr>
              <a:t>©</a:t>
            </a:r>
            <a:r>
              <a:rPr dirty="0" sz="400" spc="10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 spc="-10">
                <a:solidFill>
                  <a:srgbClr val="E7E7E7"/>
                </a:solidFill>
                <a:latin typeface="Arial"/>
                <a:cs typeface="Arial"/>
              </a:rPr>
              <a:t>2023 Arizona</a:t>
            </a:r>
            <a:r>
              <a:rPr dirty="0" sz="400" spc="10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>
                <a:solidFill>
                  <a:srgbClr val="E7E7E7"/>
                </a:solidFill>
                <a:latin typeface="Arial"/>
                <a:cs typeface="Arial"/>
              </a:rPr>
              <a:t>Board</a:t>
            </a:r>
            <a:r>
              <a:rPr dirty="0" sz="400" spc="10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>
                <a:solidFill>
                  <a:srgbClr val="E7E7E7"/>
                </a:solidFill>
                <a:latin typeface="Arial"/>
                <a:cs typeface="Arial"/>
              </a:rPr>
              <a:t>of</a:t>
            </a:r>
            <a:r>
              <a:rPr dirty="0" sz="400" spc="10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 spc="-10">
                <a:solidFill>
                  <a:srgbClr val="E7E7E7"/>
                </a:solidFill>
                <a:latin typeface="Arial"/>
                <a:cs typeface="Arial"/>
              </a:rPr>
              <a:t>Regents</a:t>
            </a:r>
            <a:endParaRPr sz="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262000" y="-2275"/>
            <a:ext cx="4882515" cy="5143500"/>
            <a:chOff x="4262000" y="-2275"/>
            <a:chExt cx="4882515" cy="5143500"/>
          </a:xfrm>
        </p:grpSpPr>
        <p:sp>
          <p:nvSpPr>
            <p:cNvPr id="4" name="object 4" descr=""/>
            <p:cNvSpPr/>
            <p:nvPr/>
          </p:nvSpPr>
          <p:spPr>
            <a:xfrm>
              <a:off x="7863850" y="-2275"/>
              <a:ext cx="1280160" cy="5143500"/>
            </a:xfrm>
            <a:custGeom>
              <a:avLst/>
              <a:gdLst/>
              <a:ahLst/>
              <a:cxnLst/>
              <a:rect l="l" t="t" r="r" b="b"/>
              <a:pathLst>
                <a:path w="1280159" h="5143500">
                  <a:moveTo>
                    <a:pt x="12800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280099" y="0"/>
                  </a:lnTo>
                  <a:lnTo>
                    <a:pt x="1280099" y="5143499"/>
                  </a:lnTo>
                  <a:close/>
                </a:path>
              </a:pathLst>
            </a:custGeom>
            <a:solidFill>
              <a:srgbClr val="FFC6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2000" y="489874"/>
              <a:ext cx="4452925" cy="416010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19150" y="527974"/>
              <a:ext cx="4338625" cy="404580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4025" y="857247"/>
            <a:ext cx="18008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/>
              <a:t>Announcing</a:t>
            </a:r>
            <a:endParaRPr sz="2400"/>
          </a:p>
        </p:txBody>
      </p:sp>
      <p:sp>
        <p:nvSpPr>
          <p:cNvPr id="11" name="object 11" descr=""/>
          <p:cNvSpPr txBox="1"/>
          <p:nvPr/>
        </p:nvSpPr>
        <p:spPr>
          <a:xfrm>
            <a:off x="7804829" y="4997105"/>
            <a:ext cx="62230" cy="8255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400" spc="-5">
                <a:solidFill>
                  <a:srgbClr val="E7E7E7"/>
                </a:solidFill>
                <a:latin typeface="Arial"/>
                <a:cs typeface="Arial"/>
              </a:rPr>
              <a:t>C</a:t>
            </a:r>
            <a:endParaRPr sz="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89011" y="911399"/>
            <a:ext cx="1084580" cy="329565"/>
          </a:xfrm>
          <a:prstGeom prst="rect">
            <a:avLst/>
          </a:prstGeom>
          <a:solidFill>
            <a:srgbClr val="FFC627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55"/>
              </a:lnSpc>
            </a:pPr>
            <a:r>
              <a:rPr dirty="0" sz="2400" spc="-10" b="1">
                <a:solidFill>
                  <a:srgbClr val="191919"/>
                </a:solidFill>
                <a:latin typeface="Arial"/>
                <a:cs typeface="Arial"/>
              </a:rPr>
              <a:t>Charter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26725" y="1240583"/>
            <a:ext cx="2761615" cy="329565"/>
          </a:xfrm>
          <a:prstGeom prst="rect">
            <a:avLst/>
          </a:prstGeom>
          <a:solidFill>
            <a:srgbClr val="FFC627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55"/>
              </a:lnSpc>
            </a:pPr>
            <a:r>
              <a:rPr dirty="0" sz="2400" b="1">
                <a:solidFill>
                  <a:srgbClr val="191919"/>
                </a:solidFill>
                <a:latin typeface="Arial"/>
                <a:cs typeface="Arial"/>
              </a:rPr>
              <a:t>Professors</a:t>
            </a:r>
            <a:r>
              <a:rPr dirty="0" sz="2400" spc="-120" b="1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2400" spc="-20" b="1">
                <a:solidFill>
                  <a:srgbClr val="191919"/>
                </a:solidFill>
                <a:latin typeface="Arial"/>
                <a:cs typeface="Arial"/>
              </a:rPr>
              <a:t>Awards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04950" y="1632135"/>
            <a:ext cx="3552825" cy="290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4769">
              <a:lnSpc>
                <a:spcPct val="114999"/>
              </a:lnSpc>
              <a:spcBef>
                <a:spcPts val="100"/>
              </a:spcBef>
            </a:pP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ASU</a:t>
            </a:r>
            <a:r>
              <a:rPr dirty="0" sz="1000" spc="-3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is</a:t>
            </a:r>
            <a:r>
              <a:rPr dirty="0" sz="10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pleased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to</a:t>
            </a:r>
            <a:r>
              <a:rPr dirty="0" sz="10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announce</a:t>
            </a:r>
            <a:r>
              <a:rPr dirty="0" sz="10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the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addition</a:t>
            </a:r>
            <a:r>
              <a:rPr dirty="0" sz="10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of</a:t>
            </a:r>
            <a:r>
              <a:rPr dirty="0" sz="10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Charter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Professor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to</a:t>
            </a:r>
            <a:r>
              <a:rPr dirty="0" sz="1000" spc="-3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our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university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honors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and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distinctions.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Each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year,</a:t>
            </a:r>
            <a:r>
              <a:rPr dirty="0" sz="1000" spc="-6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ASU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will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sponsor</a:t>
            </a:r>
            <a:r>
              <a:rPr dirty="0" sz="10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two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faculty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members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—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one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tenured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or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 tenure-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track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faculty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member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and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one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career-track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faculty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member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—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191919"/>
                </a:solidFill>
                <a:latin typeface="Arial"/>
                <a:cs typeface="Arial"/>
              </a:rPr>
              <a:t>to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serve</a:t>
            </a:r>
            <a:r>
              <a:rPr dirty="0" sz="1000" spc="-3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as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Charter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Professors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for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period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of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three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years.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</a:t>
            </a:r>
            <a:r>
              <a:rPr dirty="0" sz="1000" spc="-8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Charter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Professor’s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record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reflects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commitment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to</a:t>
            </a:r>
            <a:r>
              <a:rPr dirty="0" sz="1000" spc="-6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ASU’s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charter: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inclusion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and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success,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research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of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public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value,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191919"/>
                </a:solidFill>
                <a:latin typeface="Arial"/>
                <a:cs typeface="Arial"/>
              </a:rPr>
              <a:t>and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responsibility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for</a:t>
            </a:r>
            <a:r>
              <a:rPr dirty="0" sz="1000" spc="-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the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 well-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being</a:t>
            </a:r>
            <a:r>
              <a:rPr dirty="0" sz="1000" spc="-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of</a:t>
            </a:r>
            <a:r>
              <a:rPr dirty="0" sz="1000" spc="-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the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 community.</a:t>
            </a:r>
            <a:r>
              <a:rPr dirty="0" sz="10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The</a:t>
            </a:r>
            <a:r>
              <a:rPr dirty="0" sz="1000" spc="-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Charter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Professor</a:t>
            </a:r>
            <a:r>
              <a:rPr dirty="0" sz="10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title</a:t>
            </a:r>
            <a:r>
              <a:rPr dirty="0" sz="10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is,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therefore,</a:t>
            </a:r>
            <a:r>
              <a:rPr dirty="0" sz="10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temporary</a:t>
            </a:r>
            <a:r>
              <a:rPr dirty="0" sz="10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credential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to</a:t>
            </a:r>
            <a:r>
              <a:rPr dirty="0" sz="10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signal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 spc="-25">
                <a:solidFill>
                  <a:srgbClr val="191919"/>
                </a:solidFill>
                <a:latin typeface="Arial"/>
                <a:cs typeface="Arial"/>
              </a:rPr>
              <a:t>the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close</a:t>
            </a:r>
            <a:r>
              <a:rPr dirty="0" sz="1000" spc="-3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engagement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of</a:t>
            </a:r>
            <a:r>
              <a:rPr dirty="0" sz="10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particular</a:t>
            </a:r>
            <a:r>
              <a:rPr dirty="0" sz="10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faculty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member</a:t>
            </a:r>
            <a:r>
              <a:rPr dirty="0" sz="10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with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issues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relevant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to</a:t>
            </a:r>
            <a:r>
              <a:rPr dirty="0" sz="1000" spc="-6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ASU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and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its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charter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during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the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period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of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 spc="-50">
                <a:solidFill>
                  <a:srgbClr val="191919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charter-focused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project.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10" b="1">
                <a:solidFill>
                  <a:srgbClr val="191919"/>
                </a:solidFill>
                <a:latin typeface="Arial"/>
                <a:cs typeface="Arial"/>
              </a:rPr>
              <a:t>Visit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u="sng" sz="1000" spc="-10">
                <a:solidFill>
                  <a:srgbClr val="8C1C40"/>
                </a:solidFill>
                <a:uFill>
                  <a:solidFill>
                    <a:srgbClr val="8C1C40"/>
                  </a:solidFill>
                </a:uFill>
                <a:latin typeface="Arial"/>
                <a:cs typeface="Arial"/>
                <a:hlinkClick r:id="rId4"/>
              </a:rPr>
              <a:t>https://provost.asu.edu/charter-professor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854198" y="5009805"/>
            <a:ext cx="950594" cy="57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40"/>
              </a:lnSpc>
            </a:pPr>
            <a:r>
              <a:rPr dirty="0" sz="400" spc="-10">
                <a:solidFill>
                  <a:srgbClr val="E7E7E7"/>
                </a:solidFill>
                <a:latin typeface="Arial"/>
                <a:cs typeface="Arial"/>
              </a:rPr>
              <a:t>opyright</a:t>
            </a:r>
            <a:r>
              <a:rPr dirty="0" sz="400" spc="-5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>
                <a:solidFill>
                  <a:srgbClr val="E7E7E7"/>
                </a:solidFill>
                <a:latin typeface="Arial"/>
                <a:cs typeface="Arial"/>
              </a:rPr>
              <a:t>©</a:t>
            </a:r>
            <a:r>
              <a:rPr dirty="0" sz="400" spc="10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 spc="-10">
                <a:solidFill>
                  <a:srgbClr val="E7E7E7"/>
                </a:solidFill>
                <a:latin typeface="Arial"/>
                <a:cs typeface="Arial"/>
              </a:rPr>
              <a:t>2023 Arizona</a:t>
            </a:r>
            <a:r>
              <a:rPr dirty="0" sz="400" spc="10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>
                <a:solidFill>
                  <a:srgbClr val="E7E7E7"/>
                </a:solidFill>
                <a:latin typeface="Arial"/>
                <a:cs typeface="Arial"/>
              </a:rPr>
              <a:t>Board</a:t>
            </a:r>
            <a:r>
              <a:rPr dirty="0" sz="400" spc="10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>
                <a:solidFill>
                  <a:srgbClr val="E7E7E7"/>
                </a:solidFill>
                <a:latin typeface="Arial"/>
                <a:cs typeface="Arial"/>
              </a:rPr>
              <a:t>of</a:t>
            </a:r>
            <a:r>
              <a:rPr dirty="0" sz="400" spc="10">
                <a:solidFill>
                  <a:srgbClr val="E7E7E7"/>
                </a:solidFill>
                <a:latin typeface="Arial"/>
                <a:cs typeface="Arial"/>
              </a:rPr>
              <a:t> </a:t>
            </a:r>
            <a:r>
              <a:rPr dirty="0" sz="400" spc="-10">
                <a:solidFill>
                  <a:srgbClr val="E7E7E7"/>
                </a:solidFill>
                <a:latin typeface="Arial"/>
                <a:cs typeface="Arial"/>
              </a:rPr>
              <a:t>Regents</a:t>
            </a:r>
            <a:endParaRPr sz="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560575" y="-2275"/>
            <a:ext cx="4583430" cy="5143500"/>
            <a:chOff x="4560575" y="-2275"/>
            <a:chExt cx="4583430" cy="5143500"/>
          </a:xfrm>
        </p:grpSpPr>
        <p:sp>
          <p:nvSpPr>
            <p:cNvPr id="4" name="object 4" descr=""/>
            <p:cNvSpPr/>
            <p:nvPr/>
          </p:nvSpPr>
          <p:spPr>
            <a:xfrm>
              <a:off x="7863849" y="-2275"/>
              <a:ext cx="1280160" cy="5143500"/>
            </a:xfrm>
            <a:custGeom>
              <a:avLst/>
              <a:gdLst/>
              <a:ahLst/>
              <a:cxnLst/>
              <a:rect l="l" t="t" r="r" b="b"/>
              <a:pathLst>
                <a:path w="1280159" h="5143500">
                  <a:moveTo>
                    <a:pt x="12800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1280099" y="0"/>
                  </a:lnTo>
                  <a:lnTo>
                    <a:pt x="1280099" y="5143499"/>
                  </a:lnTo>
                  <a:close/>
                </a:path>
              </a:pathLst>
            </a:custGeom>
            <a:solidFill>
              <a:srgbClr val="FFC6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0575" y="207724"/>
              <a:ext cx="3893274" cy="472439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7725" y="245824"/>
              <a:ext cx="3778974" cy="461009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4025" y="857247"/>
            <a:ext cx="180086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/>
              <a:t>Announcing</a:t>
            </a:r>
            <a:endParaRPr sz="2400"/>
          </a:p>
        </p:txBody>
      </p:sp>
      <p:sp>
        <p:nvSpPr>
          <p:cNvPr id="11" name="object 11" descr=""/>
          <p:cNvSpPr txBox="1"/>
          <p:nvPr/>
        </p:nvSpPr>
        <p:spPr>
          <a:xfrm>
            <a:off x="7804829" y="4997105"/>
            <a:ext cx="62230" cy="8255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400" spc="-5">
                <a:solidFill>
                  <a:srgbClr val="E7E7E7"/>
                </a:solidFill>
                <a:latin typeface="Arial"/>
                <a:cs typeface="Arial"/>
              </a:rPr>
              <a:t>C</a:t>
            </a:r>
            <a:endParaRPr sz="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289011" y="911399"/>
            <a:ext cx="1135380" cy="329565"/>
          </a:xfrm>
          <a:prstGeom prst="rect">
            <a:avLst/>
          </a:prstGeom>
          <a:solidFill>
            <a:srgbClr val="FFC627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55"/>
              </a:lnSpc>
            </a:pPr>
            <a:r>
              <a:rPr dirty="0" sz="2400" spc="-10" b="1">
                <a:solidFill>
                  <a:srgbClr val="191919"/>
                </a:solidFill>
                <a:latin typeface="Arial"/>
                <a:cs typeface="Arial"/>
              </a:rPr>
              <a:t>Provost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26725" y="1240583"/>
            <a:ext cx="2484755" cy="329565"/>
          </a:xfrm>
          <a:prstGeom prst="rect">
            <a:avLst/>
          </a:prstGeom>
          <a:solidFill>
            <a:srgbClr val="FFC627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55"/>
              </a:lnSpc>
            </a:pPr>
            <a:r>
              <a:rPr dirty="0" sz="2400" spc="-25" b="1">
                <a:solidFill>
                  <a:srgbClr val="191919"/>
                </a:solidFill>
                <a:latin typeface="Arial"/>
                <a:cs typeface="Arial"/>
              </a:rPr>
              <a:t>Teaching</a:t>
            </a:r>
            <a:r>
              <a:rPr dirty="0" sz="2400" spc="-105" b="1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191919"/>
                </a:solidFill>
                <a:latin typeface="Arial"/>
                <a:cs typeface="Arial"/>
              </a:rPr>
              <a:t>Awards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04950" y="1807394"/>
            <a:ext cx="3548379" cy="2156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604">
              <a:lnSpc>
                <a:spcPct val="114999"/>
              </a:lnSpc>
              <a:spcBef>
                <a:spcPts val="100"/>
              </a:spcBef>
            </a:pP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Each</a:t>
            </a:r>
            <a:r>
              <a:rPr dirty="0" sz="10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academic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unit</a:t>
            </a:r>
            <a:r>
              <a:rPr dirty="0" sz="10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can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support</a:t>
            </a:r>
            <a:r>
              <a:rPr dirty="0" sz="10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two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applications</a:t>
            </a:r>
            <a:r>
              <a:rPr dirty="0" sz="1000" spc="-2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per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cycle,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one</a:t>
            </a:r>
            <a:r>
              <a:rPr dirty="0" sz="1000" spc="-3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from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tenure-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eligible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faculty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and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one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from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career-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track faculty.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Former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recipients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of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university-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level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teaching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 honors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(such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as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President’s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Professors)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are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not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eligible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for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this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award.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800"/>
              </a:spcBef>
            </a:pP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Applications</a:t>
            </a:r>
            <a:r>
              <a:rPr dirty="0" sz="1000" spc="-4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forwarded</a:t>
            </a:r>
            <a:r>
              <a:rPr dirty="0" sz="1000" spc="-3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to</a:t>
            </a:r>
            <a:r>
              <a:rPr dirty="0" sz="1000" spc="-3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the</a:t>
            </a:r>
            <a:r>
              <a:rPr dirty="0" sz="1000" spc="-3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Provost’s</a:t>
            </a:r>
            <a:r>
              <a:rPr dirty="0" sz="1000" spc="-3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Office</a:t>
            </a:r>
            <a:r>
              <a:rPr dirty="0" sz="1000" spc="-3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will</a:t>
            </a:r>
            <a:r>
              <a:rPr dirty="0" sz="1000" spc="-3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be</a:t>
            </a:r>
            <a:r>
              <a:rPr dirty="0" sz="1000" spc="-3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evaluated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by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committee;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deans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will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be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asked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to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nominate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one</a:t>
            </a:r>
            <a:r>
              <a:rPr dirty="0" sz="1000" spc="-1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person</a:t>
            </a:r>
            <a:r>
              <a:rPr dirty="0" sz="1000" spc="50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to</a:t>
            </a:r>
            <a:r>
              <a:rPr dirty="0" sz="1000" spc="-35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serve,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and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the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vice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provost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for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academic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personnel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will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select</a:t>
            </a:r>
            <a:r>
              <a:rPr dirty="0" sz="1000" spc="-2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a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committee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of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six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from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191919"/>
                </a:solidFill>
                <a:latin typeface="Arial"/>
                <a:cs typeface="Arial"/>
              </a:rPr>
              <a:t>that</a:t>
            </a:r>
            <a:r>
              <a:rPr dirty="0" sz="1000" spc="-10">
                <a:solidFill>
                  <a:srgbClr val="191919"/>
                </a:solidFill>
                <a:latin typeface="Arial"/>
                <a:cs typeface="Arial"/>
              </a:rPr>
              <a:t> list.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10" b="1">
                <a:solidFill>
                  <a:srgbClr val="191919"/>
                </a:solidFill>
                <a:latin typeface="Arial"/>
                <a:cs typeface="Arial"/>
              </a:rPr>
              <a:t>Visit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u="sng" sz="1000" spc="-10">
                <a:solidFill>
                  <a:srgbClr val="8C1C40"/>
                </a:solidFill>
                <a:uFill>
                  <a:solidFill>
                    <a:srgbClr val="8C1C40"/>
                  </a:solidFill>
                </a:uFill>
                <a:latin typeface="Arial"/>
                <a:cs typeface="Arial"/>
                <a:hlinkClick r:id="rId4"/>
              </a:rPr>
              <a:t>https://provost.asu.edu/provost-teaching-award-nominations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C1C4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Provost_UniversitySenate_Feb27</dc:title>
  <dcterms:created xsi:type="dcterms:W3CDTF">2023-03-02T21:31:30Z</dcterms:created>
  <dcterms:modified xsi:type="dcterms:W3CDTF">2023-03-02T21:31:30Z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