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14"/>
  </p:notesMasterIdLst>
  <p:sldIdLst>
    <p:sldId id="258" r:id="rId2"/>
    <p:sldId id="263" r:id="rId3"/>
    <p:sldId id="306" r:id="rId4"/>
    <p:sldId id="307" r:id="rId5"/>
    <p:sldId id="288" r:id="rId6"/>
    <p:sldId id="308" r:id="rId7"/>
    <p:sldId id="309" r:id="rId8"/>
    <p:sldId id="310" r:id="rId9"/>
    <p:sldId id="284" r:id="rId10"/>
    <p:sldId id="283" r:id="rId11"/>
    <p:sldId id="312" r:id="rId12"/>
    <p:sldId id="311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ll Andrews" initials="" lastIdx="2" clrIdx="0"/>
  <p:cmAuthor id="1" name="Hanna Norris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1D2213-CFE9-4E5B-847E-6BE1D932436E}">
  <a:tblStyle styleId="{F81D2213-CFE9-4E5B-847E-6BE1D932436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B56E01D-4E78-4036-986B-88B9054594B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C627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C627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rgbClr val="FFC627">
              <a:alpha val="20000"/>
            </a:srgb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C627">
              <a:alpha val="20000"/>
            </a:srgb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rgbClr val="FFC627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rgbClr val="FFC627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39" d="100"/>
          <a:sy n="139" d="100"/>
        </p:scale>
        <p:origin x="18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5F5-4949-8E83-85E9F8BD80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Continuing resources: $10.387 million</c:v>
                </c:pt>
                <c:pt idx="1">
                  <c:v>One-time purchases: $1.556 million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10182000</c:v>
                </c:pt>
                <c:pt idx="1">
                  <c:v>1556000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5-4949-8E83-85E9F8BD80D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9ED-4B45-9044-7DE801E255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9ED-4B45-9044-7DE801E255E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85.3%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9ED-4B45-9044-7DE801E25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1.7%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9ED-4B45-9044-7DE801E255E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Continuing resources (not including Web of Science): $10.182 million</c:v>
                </c:pt>
                <c:pt idx="1">
                  <c:v>One-time purchases: $1.556 million</c:v>
                </c:pt>
                <c:pt idx="2">
                  <c:v>Web of Science (a continuing resource): $205,000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10182000</c:v>
                </c:pt>
                <c:pt idx="1">
                  <c:v>1556000</c:v>
                </c:pt>
                <c:pt idx="2">
                  <c:v>205000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5-4949-8E83-85E9F8BD80D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3B256-5D87-49E9-A6B2-060EBB1CCCD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CADF9-66C7-4F16-B1CB-667A5129452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Library information resources budget (aggregate): $11.543 million</a:t>
          </a:r>
        </a:p>
      </dgm:t>
    </dgm:pt>
    <dgm:pt modelId="{1B64C891-B7F3-46BD-A6DD-22CF8DD05186}" type="parTrans" cxnId="{2D793EF4-4909-4378-B63A-93974F4FDED3}">
      <dgm:prSet/>
      <dgm:spPr/>
      <dgm:t>
        <a:bodyPr/>
        <a:lstStyle/>
        <a:p>
          <a:endParaRPr lang="en-US"/>
        </a:p>
      </dgm:t>
    </dgm:pt>
    <dgm:pt modelId="{5C99ABE1-9ABF-4892-9067-A79DB74156A2}" type="sibTrans" cxnId="{2D793EF4-4909-4378-B63A-93974F4FDED3}">
      <dgm:prSet/>
      <dgm:spPr/>
      <dgm:t>
        <a:bodyPr/>
        <a:lstStyle/>
        <a:p>
          <a:endParaRPr lang="en-US"/>
        </a:p>
      </dgm:t>
    </dgm:pt>
    <dgm:pt modelId="{02090BA0-AC83-4F99-BA88-F993EC0078F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University contribution to partially balance inflation: $400,000</a:t>
          </a:r>
        </a:p>
      </dgm:t>
    </dgm:pt>
    <dgm:pt modelId="{93DE351A-241E-43D2-A548-0DC60CEF2F10}" type="parTrans" cxnId="{210031F8-D482-4522-B4CE-ABF5CA887C95}">
      <dgm:prSet/>
      <dgm:spPr/>
      <dgm:t>
        <a:bodyPr/>
        <a:lstStyle/>
        <a:p>
          <a:endParaRPr lang="en-US"/>
        </a:p>
      </dgm:t>
    </dgm:pt>
    <dgm:pt modelId="{A3C70C89-90E2-47F3-B8A3-3BCAF5F07F44}" type="sibTrans" cxnId="{210031F8-D482-4522-B4CE-ABF5CA887C95}">
      <dgm:prSet/>
      <dgm:spPr/>
      <dgm:t>
        <a:bodyPr/>
        <a:lstStyle/>
        <a:p>
          <a:endParaRPr lang="en-US"/>
        </a:p>
      </dgm:t>
    </dgm:pt>
    <dgm:pt modelId="{AC0FBEB0-BB8B-4051-A6DE-57E9505BBF0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Total allocated:</a:t>
          </a:r>
        </a:p>
        <a:p>
          <a:r>
            <a:rPr lang="en-US" dirty="0">
              <a:solidFill>
                <a:schemeClr val="tx1"/>
              </a:solidFill>
            </a:rPr>
            <a:t>$11.943 million + an annual deficit of usually several hundred thousand</a:t>
          </a:r>
        </a:p>
      </dgm:t>
    </dgm:pt>
    <dgm:pt modelId="{ADE982A3-0776-4F7D-B268-FD8936E0D584}" type="parTrans" cxnId="{75E82D90-35AD-45A8-9EC2-A2561C35A56C}">
      <dgm:prSet/>
      <dgm:spPr/>
      <dgm:t>
        <a:bodyPr/>
        <a:lstStyle/>
        <a:p>
          <a:endParaRPr lang="en-US"/>
        </a:p>
      </dgm:t>
    </dgm:pt>
    <dgm:pt modelId="{C80D0A37-0649-4349-8504-4CE7C2EEB99E}" type="sibTrans" cxnId="{75E82D90-35AD-45A8-9EC2-A2561C35A56C}">
      <dgm:prSet/>
      <dgm:spPr/>
      <dgm:t>
        <a:bodyPr/>
        <a:lstStyle/>
        <a:p>
          <a:endParaRPr lang="en-US"/>
        </a:p>
      </dgm:t>
    </dgm:pt>
    <dgm:pt modelId="{1A74FB89-A9EB-48B9-B31E-CFFC5E12C56A}" type="pres">
      <dgm:prSet presAssocID="{FF43B256-5D87-49E9-A6B2-060EBB1CCCD5}" presName="rootnode" presStyleCnt="0">
        <dgm:presLayoutVars>
          <dgm:chMax/>
          <dgm:chPref/>
          <dgm:dir/>
          <dgm:animLvl val="lvl"/>
        </dgm:presLayoutVars>
      </dgm:prSet>
      <dgm:spPr/>
    </dgm:pt>
    <dgm:pt modelId="{F555C7F9-B805-4FB3-A91C-F67D5E9E5951}" type="pres">
      <dgm:prSet presAssocID="{2EACADF9-66C7-4F16-B1CB-667A51294527}" presName="composite" presStyleCnt="0"/>
      <dgm:spPr/>
    </dgm:pt>
    <dgm:pt modelId="{4018B82A-BA7B-488D-84D4-E44486D7B5A8}" type="pres">
      <dgm:prSet presAssocID="{2EACADF9-66C7-4F16-B1CB-667A51294527}" presName="bentUpArrow1" presStyleLbl="alignImgPlace1" presStyleIdx="0" presStyleCnt="2"/>
      <dgm:spPr/>
    </dgm:pt>
    <dgm:pt modelId="{D033F107-CDC2-4F16-9E46-B0EC8649D158}" type="pres">
      <dgm:prSet presAssocID="{2EACADF9-66C7-4F16-B1CB-667A51294527}" presName="ParentText" presStyleLbl="node1" presStyleIdx="0" presStyleCnt="3" custScaleX="173771">
        <dgm:presLayoutVars>
          <dgm:chMax val="1"/>
          <dgm:chPref val="1"/>
          <dgm:bulletEnabled val="1"/>
        </dgm:presLayoutVars>
      </dgm:prSet>
      <dgm:spPr/>
    </dgm:pt>
    <dgm:pt modelId="{E88F3DD1-B3B9-40A8-AB3A-BF4E23EC5159}" type="pres">
      <dgm:prSet presAssocID="{2EACADF9-66C7-4F16-B1CB-667A51294527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E848D06-58EB-470D-886D-946348C7989A}" type="pres">
      <dgm:prSet presAssocID="{5C99ABE1-9ABF-4892-9067-A79DB74156A2}" presName="sibTrans" presStyleCnt="0"/>
      <dgm:spPr/>
    </dgm:pt>
    <dgm:pt modelId="{FFA132E6-B3AF-464E-924D-4B798EF30A09}" type="pres">
      <dgm:prSet presAssocID="{02090BA0-AC83-4F99-BA88-F993EC0078FB}" presName="composite" presStyleCnt="0"/>
      <dgm:spPr/>
    </dgm:pt>
    <dgm:pt modelId="{D7645A18-EECA-40D7-9120-CF7C749AA0B1}" type="pres">
      <dgm:prSet presAssocID="{02090BA0-AC83-4F99-BA88-F993EC0078FB}" presName="bentUpArrow1" presStyleLbl="alignImgPlace1" presStyleIdx="1" presStyleCnt="2"/>
      <dgm:spPr/>
    </dgm:pt>
    <dgm:pt modelId="{FA7F2ED0-A807-4325-B69C-2ED637270A60}" type="pres">
      <dgm:prSet presAssocID="{02090BA0-AC83-4F99-BA88-F993EC0078FB}" presName="ParentText" presStyleLbl="node1" presStyleIdx="1" presStyleCnt="3" custScaleX="228565" custLinFactNeighborX="-10931" custLinFactNeighborY="710">
        <dgm:presLayoutVars>
          <dgm:chMax val="1"/>
          <dgm:chPref val="1"/>
          <dgm:bulletEnabled val="1"/>
        </dgm:presLayoutVars>
      </dgm:prSet>
      <dgm:spPr/>
    </dgm:pt>
    <dgm:pt modelId="{6E23388C-53E9-4DCC-A3CD-67466100AAB8}" type="pres">
      <dgm:prSet presAssocID="{02090BA0-AC83-4F99-BA88-F993EC0078FB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B9A1434-0E26-4F9C-B75E-28C005F6D6D1}" type="pres">
      <dgm:prSet presAssocID="{A3C70C89-90E2-47F3-B8A3-3BCAF5F07F44}" presName="sibTrans" presStyleCnt="0"/>
      <dgm:spPr/>
    </dgm:pt>
    <dgm:pt modelId="{A6904492-51F4-4182-8DAB-8B51FDDD9CCA}" type="pres">
      <dgm:prSet presAssocID="{AC0FBEB0-BB8B-4051-A6DE-57E9505BBF06}" presName="composite" presStyleCnt="0"/>
      <dgm:spPr/>
    </dgm:pt>
    <dgm:pt modelId="{978838F0-B113-4BB2-B695-30EAB12D22B4}" type="pres">
      <dgm:prSet presAssocID="{AC0FBEB0-BB8B-4051-A6DE-57E9505BBF06}" presName="ParentText" presStyleLbl="node1" presStyleIdx="2" presStyleCnt="3" custScaleX="270432" custLinFactNeighborX="25341" custLinFactNeighborY="373">
        <dgm:presLayoutVars>
          <dgm:chMax val="1"/>
          <dgm:chPref val="1"/>
          <dgm:bulletEnabled val="1"/>
        </dgm:presLayoutVars>
      </dgm:prSet>
      <dgm:spPr/>
    </dgm:pt>
  </dgm:ptLst>
  <dgm:cxnLst>
    <dgm:cxn modelId="{C0FBBF20-CA3D-480D-B536-939D72E186A5}" type="presOf" srcId="{AC0FBEB0-BB8B-4051-A6DE-57E9505BBF06}" destId="{978838F0-B113-4BB2-B695-30EAB12D22B4}" srcOrd="0" destOrd="0" presId="urn:microsoft.com/office/officeart/2005/8/layout/StepDownProcess"/>
    <dgm:cxn modelId="{E05D9859-21FE-4280-84B8-24DBE9DF2F2A}" type="presOf" srcId="{FF43B256-5D87-49E9-A6B2-060EBB1CCCD5}" destId="{1A74FB89-A9EB-48B9-B31E-CFFC5E12C56A}" srcOrd="0" destOrd="0" presId="urn:microsoft.com/office/officeart/2005/8/layout/StepDownProcess"/>
    <dgm:cxn modelId="{75E82D90-35AD-45A8-9EC2-A2561C35A56C}" srcId="{FF43B256-5D87-49E9-A6B2-060EBB1CCCD5}" destId="{AC0FBEB0-BB8B-4051-A6DE-57E9505BBF06}" srcOrd="2" destOrd="0" parTransId="{ADE982A3-0776-4F7D-B268-FD8936E0D584}" sibTransId="{C80D0A37-0649-4349-8504-4CE7C2EEB99E}"/>
    <dgm:cxn modelId="{B4384E95-9F75-4D24-8346-47C539A345EB}" type="presOf" srcId="{02090BA0-AC83-4F99-BA88-F993EC0078FB}" destId="{FA7F2ED0-A807-4325-B69C-2ED637270A60}" srcOrd="0" destOrd="0" presId="urn:microsoft.com/office/officeart/2005/8/layout/StepDownProcess"/>
    <dgm:cxn modelId="{D9966BCD-8693-47A6-9AAD-386C0B0C6A73}" type="presOf" srcId="{2EACADF9-66C7-4F16-B1CB-667A51294527}" destId="{D033F107-CDC2-4F16-9E46-B0EC8649D158}" srcOrd="0" destOrd="0" presId="urn:microsoft.com/office/officeart/2005/8/layout/StepDownProcess"/>
    <dgm:cxn modelId="{2D793EF4-4909-4378-B63A-93974F4FDED3}" srcId="{FF43B256-5D87-49E9-A6B2-060EBB1CCCD5}" destId="{2EACADF9-66C7-4F16-B1CB-667A51294527}" srcOrd="0" destOrd="0" parTransId="{1B64C891-B7F3-46BD-A6DD-22CF8DD05186}" sibTransId="{5C99ABE1-9ABF-4892-9067-A79DB74156A2}"/>
    <dgm:cxn modelId="{210031F8-D482-4522-B4CE-ABF5CA887C95}" srcId="{FF43B256-5D87-49E9-A6B2-060EBB1CCCD5}" destId="{02090BA0-AC83-4F99-BA88-F993EC0078FB}" srcOrd="1" destOrd="0" parTransId="{93DE351A-241E-43D2-A548-0DC60CEF2F10}" sibTransId="{A3C70C89-90E2-47F3-B8A3-3BCAF5F07F44}"/>
    <dgm:cxn modelId="{BCB20CB1-75BD-4066-9327-5C740323C248}" type="presParOf" srcId="{1A74FB89-A9EB-48B9-B31E-CFFC5E12C56A}" destId="{F555C7F9-B805-4FB3-A91C-F67D5E9E5951}" srcOrd="0" destOrd="0" presId="urn:microsoft.com/office/officeart/2005/8/layout/StepDownProcess"/>
    <dgm:cxn modelId="{06B9FD20-5C51-421A-9D31-420147348772}" type="presParOf" srcId="{F555C7F9-B805-4FB3-A91C-F67D5E9E5951}" destId="{4018B82A-BA7B-488D-84D4-E44486D7B5A8}" srcOrd="0" destOrd="0" presId="urn:microsoft.com/office/officeart/2005/8/layout/StepDownProcess"/>
    <dgm:cxn modelId="{9234A7AD-6279-4F1A-84D3-1D3E50366861}" type="presParOf" srcId="{F555C7F9-B805-4FB3-A91C-F67D5E9E5951}" destId="{D033F107-CDC2-4F16-9E46-B0EC8649D158}" srcOrd="1" destOrd="0" presId="urn:microsoft.com/office/officeart/2005/8/layout/StepDownProcess"/>
    <dgm:cxn modelId="{D4CE181E-6B5E-4F74-892D-4C2F0BDFF68B}" type="presParOf" srcId="{F555C7F9-B805-4FB3-A91C-F67D5E9E5951}" destId="{E88F3DD1-B3B9-40A8-AB3A-BF4E23EC5159}" srcOrd="2" destOrd="0" presId="urn:microsoft.com/office/officeart/2005/8/layout/StepDownProcess"/>
    <dgm:cxn modelId="{C9271939-6EDE-4D7A-A54A-FA86B3D256FC}" type="presParOf" srcId="{1A74FB89-A9EB-48B9-B31E-CFFC5E12C56A}" destId="{8E848D06-58EB-470D-886D-946348C7989A}" srcOrd="1" destOrd="0" presId="urn:microsoft.com/office/officeart/2005/8/layout/StepDownProcess"/>
    <dgm:cxn modelId="{B5E719B6-4325-4980-BEE2-617254D48BE7}" type="presParOf" srcId="{1A74FB89-A9EB-48B9-B31E-CFFC5E12C56A}" destId="{FFA132E6-B3AF-464E-924D-4B798EF30A09}" srcOrd="2" destOrd="0" presId="urn:microsoft.com/office/officeart/2005/8/layout/StepDownProcess"/>
    <dgm:cxn modelId="{0E8B8941-CB30-492E-96FE-4BE892A1DECC}" type="presParOf" srcId="{FFA132E6-B3AF-464E-924D-4B798EF30A09}" destId="{D7645A18-EECA-40D7-9120-CF7C749AA0B1}" srcOrd="0" destOrd="0" presId="urn:microsoft.com/office/officeart/2005/8/layout/StepDownProcess"/>
    <dgm:cxn modelId="{E60E081A-171B-4175-97F7-9FB91C711F81}" type="presParOf" srcId="{FFA132E6-B3AF-464E-924D-4B798EF30A09}" destId="{FA7F2ED0-A807-4325-B69C-2ED637270A60}" srcOrd="1" destOrd="0" presId="urn:microsoft.com/office/officeart/2005/8/layout/StepDownProcess"/>
    <dgm:cxn modelId="{A3E4E8BF-17AC-43B4-AE10-6DB78F12EE1D}" type="presParOf" srcId="{FFA132E6-B3AF-464E-924D-4B798EF30A09}" destId="{6E23388C-53E9-4DCC-A3CD-67466100AAB8}" srcOrd="2" destOrd="0" presId="urn:microsoft.com/office/officeart/2005/8/layout/StepDownProcess"/>
    <dgm:cxn modelId="{42E3E088-04F0-47F4-A2B3-A17C5259AC2C}" type="presParOf" srcId="{1A74FB89-A9EB-48B9-B31E-CFFC5E12C56A}" destId="{AB9A1434-0E26-4F9C-B75E-28C005F6D6D1}" srcOrd="3" destOrd="0" presId="urn:microsoft.com/office/officeart/2005/8/layout/StepDownProcess"/>
    <dgm:cxn modelId="{738C4B37-0C3C-4956-9F21-294549C07892}" type="presParOf" srcId="{1A74FB89-A9EB-48B9-B31E-CFFC5E12C56A}" destId="{A6904492-51F4-4182-8DAB-8B51FDDD9CCA}" srcOrd="4" destOrd="0" presId="urn:microsoft.com/office/officeart/2005/8/layout/StepDownProcess"/>
    <dgm:cxn modelId="{568D5329-4B8A-4530-8B4D-0C785617E8CC}" type="presParOf" srcId="{A6904492-51F4-4182-8DAB-8B51FDDD9CCA}" destId="{978838F0-B113-4BB2-B695-30EAB12D22B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8B82A-BA7B-488D-84D4-E44486D7B5A8}">
      <dsp:nvSpPr>
        <dsp:cNvPr id="0" name=""/>
        <dsp:cNvSpPr/>
      </dsp:nvSpPr>
      <dsp:spPr>
        <a:xfrm rot="5400000">
          <a:off x="909430" y="936409"/>
          <a:ext cx="828173" cy="9428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3F107-CDC2-4F16-9E46-B0EC8649D158}">
      <dsp:nvSpPr>
        <dsp:cNvPr id="0" name=""/>
        <dsp:cNvSpPr/>
      </dsp:nvSpPr>
      <dsp:spPr>
        <a:xfrm>
          <a:off x="175773" y="18362"/>
          <a:ext cx="2422639" cy="97586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Library information resources budget (aggregate): $11.543 million</a:t>
          </a:r>
        </a:p>
      </dsp:txBody>
      <dsp:txXfrm>
        <a:off x="223419" y="66008"/>
        <a:ext cx="2327347" cy="880572"/>
      </dsp:txXfrm>
    </dsp:sp>
    <dsp:sp modelId="{E88F3DD1-B3B9-40A8-AB3A-BF4E23EC5159}">
      <dsp:nvSpPr>
        <dsp:cNvPr id="0" name=""/>
        <dsp:cNvSpPr/>
      </dsp:nvSpPr>
      <dsp:spPr>
        <a:xfrm>
          <a:off x="2084171" y="111433"/>
          <a:ext cx="1013976" cy="788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45A18-EECA-40D7-9120-CF7C749AA0B1}">
      <dsp:nvSpPr>
        <dsp:cNvPr id="0" name=""/>
        <dsp:cNvSpPr/>
      </dsp:nvSpPr>
      <dsp:spPr>
        <a:xfrm rot="5400000">
          <a:off x="2694127" y="2032627"/>
          <a:ext cx="828173" cy="9428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F2ED0-A807-4325-B69C-2ED637270A60}">
      <dsp:nvSpPr>
        <dsp:cNvPr id="0" name=""/>
        <dsp:cNvSpPr/>
      </dsp:nvSpPr>
      <dsp:spPr>
        <a:xfrm>
          <a:off x="1426117" y="1121508"/>
          <a:ext cx="3186553" cy="97586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University contribution to partially balance inflation: $400,000</a:t>
          </a:r>
        </a:p>
      </dsp:txBody>
      <dsp:txXfrm>
        <a:off x="1473763" y="1169154"/>
        <a:ext cx="3091261" cy="880572"/>
      </dsp:txXfrm>
    </dsp:sp>
    <dsp:sp modelId="{6E23388C-53E9-4DCC-A3CD-67466100AAB8}">
      <dsp:nvSpPr>
        <dsp:cNvPr id="0" name=""/>
        <dsp:cNvSpPr/>
      </dsp:nvSpPr>
      <dsp:spPr>
        <a:xfrm>
          <a:off x="3868868" y="1207651"/>
          <a:ext cx="1013976" cy="788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838F0-B113-4BB2-B695-30EAB12D22B4}">
      <dsp:nvSpPr>
        <dsp:cNvPr id="0" name=""/>
        <dsp:cNvSpPr/>
      </dsp:nvSpPr>
      <dsp:spPr>
        <a:xfrm>
          <a:off x="3157026" y="2214437"/>
          <a:ext cx="3770245" cy="97586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Total allocated: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$11.943 million + an annual deficit of usually several hundred thousand</a:t>
          </a:r>
        </a:p>
      </dsp:txBody>
      <dsp:txXfrm>
        <a:off x="3204672" y="2262083"/>
        <a:ext cx="3674953" cy="880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0.2312</cdr:x>
      <cdr:y>0.46628</cdr:y>
    </cdr:from>
    <cdr:to>
      <cdr:x>0.47322</cdr:x>
      <cdr:y>0.54889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AD20B265-8A20-4191-A3C5-E0ED826FA61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09414" y="1686070"/>
          <a:ext cx="1475360" cy="29873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0.20813</cdr:x>
      <cdr:y>0.45928</cdr:y>
    </cdr:from>
    <cdr:to>
      <cdr:x>0.35813</cdr:x>
      <cdr:y>0.71215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F4E9E2B-4506-4AD2-BFBE-C606AC9B9E4F}"/>
            </a:ext>
          </a:extLst>
        </cdr:cNvPr>
        <cdr:cNvSpPr txBox="1"/>
      </cdr:nvSpPr>
      <cdr:spPr>
        <a:xfrm xmlns:a="http://schemas.openxmlformats.org/drawingml/2006/main">
          <a:off x="1268732" y="16607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Total: $11.943 million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0d9f6eef7_2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60d9f6eef7_2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version is often used by the President’s office.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Figure courtesy of the ASU Libraries.</a:t>
            </a:r>
          </a:p>
        </p:txBody>
      </p:sp>
    </p:spTree>
    <p:extLst>
      <p:ext uri="{BB962C8B-B14F-4D97-AF65-F5344CB8AC3E}">
        <p14:creationId xmlns:p14="http://schemas.microsoft.com/office/powerpoint/2010/main" val="374171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0d9f6eef7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60d9f6eef7_2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Budget information courtesy of the ASU Libraries.</a:t>
            </a:r>
          </a:p>
        </p:txBody>
      </p:sp>
    </p:spTree>
    <p:extLst>
      <p:ext uri="{BB962C8B-B14F-4D97-AF65-F5344CB8AC3E}">
        <p14:creationId xmlns:p14="http://schemas.microsoft.com/office/powerpoint/2010/main" val="1066635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Budget information courtesy of the ASU Libraries.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67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0d9f6eef7_2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60d9f6eef7_2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Figure courtesy of the ASU Libraries.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0d9f6eef7_2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60d9f6eef7_2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Figure courtesy of the ASU Libraries.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797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Budget information courtesy of the ASU Libraries.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32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0d9f6eef7_2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60d9f6eef7_2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0d9f6eef7_2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60d9f6eef7_2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Gold chapter break or bold statement gold">
  <p:cSld name="Gold chapter break or bold statement gold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1" name="Google Shape;11;p2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7541375" y="4198900"/>
            <a:ext cx="1244950" cy="81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 2 Column Format Black Right">
  <p:cSld name="Section title and description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/>
          <p:nvPr/>
        </p:nvSpPr>
        <p:spPr>
          <a:xfrm>
            <a:off x="4572000" y="-134650"/>
            <a:ext cx="4572000" cy="527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2"/>
          <p:cNvSpPr txBox="1">
            <a:spLocks noGrp="1"/>
          </p:cNvSpPr>
          <p:nvPr>
            <p:ph type="body" idx="1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83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 Cover Intro White logo left bottom">
  <p:cSld name="Cover Intro Option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>
            <a:spLocks noGrp="1"/>
          </p:cNvSpPr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ubTitle" idx="1"/>
          </p:nvPr>
        </p:nvSpPr>
        <p:spPr>
          <a:xfrm>
            <a:off x="4368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6" name="Google Shape;8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7375" y="3799424"/>
            <a:ext cx="3464700" cy="96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Gold chapter break or bold statement gold with subheading">
  <p:cSld name="Gold chapter break or bold statement gold_2">
    <p:bg>
      <p:bgPr>
        <a:solidFill>
          <a:schemeClr val="accen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>
            <a:spLocks noGrp="1"/>
          </p:cNvSpPr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ubTitle" idx="1"/>
          </p:nvPr>
        </p:nvSpPr>
        <p:spPr>
          <a:xfrm>
            <a:off x="4368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Maroon chapter break or bold statement with subheading">
  <p:cSld name="Gold chapter break or bold statement gold_2_1">
    <p:bg>
      <p:bgPr>
        <a:solidFill>
          <a:schemeClr val="dk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subTitle" idx="1"/>
          </p:nvPr>
        </p:nvSpPr>
        <p:spPr>
          <a:xfrm>
            <a:off x="4368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Blank">
  <p:cSld name="CUSTOM_7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Agenda White with 2 columns">
  <p:cSld name="CUSTOM_3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673025" y="2285400"/>
            <a:ext cx="292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highlight>
                  <a:schemeClr val="accent1"/>
                </a:highlight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168625" y="472450"/>
            <a:ext cx="4340100" cy="4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" name="Google Shape;30;p7"/>
          <p:cNvCxnSpPr/>
          <p:nvPr/>
        </p:nvCxnSpPr>
        <p:spPr>
          <a:xfrm>
            <a:off x="3891200" y="1884300"/>
            <a:ext cx="0" cy="1380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Headline with text 1">
  <p:cSld name="TITLE_ONLY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body" idx="1"/>
          </p:nvPr>
        </p:nvSpPr>
        <p:spPr>
          <a:xfrm>
            <a:off x="311699" y="1204825"/>
            <a:ext cx="78204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Title plus white horizontal block and black heading">
  <p:cSld name="CUSTOM_2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/>
          <p:nvPr/>
        </p:nvSpPr>
        <p:spPr>
          <a:xfrm>
            <a:off x="-9600" y="-40250"/>
            <a:ext cx="9163200" cy="1800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Title plus white horizontal block  and gold heading">
  <p:cSld name="CUSTOM_2_1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/>
          <p:nvPr/>
        </p:nvSpPr>
        <p:spPr>
          <a:xfrm>
            <a:off x="-9600" y="-40250"/>
            <a:ext cx="9163200" cy="180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Maroon chapter break or bold statement">
  <p:cSld name="Gold chapter break or bold statement gold_1">
    <p:bg>
      <p:bgPr>
        <a:solidFill>
          <a:schemeClr val="accen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311700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6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70" name="Google Shape;7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1051" y="4192300"/>
            <a:ext cx="1406350" cy="82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Headline with 3 column">
  <p:cSld name="1_Title only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body" idx="1"/>
          </p:nvPr>
        </p:nvSpPr>
        <p:spPr>
          <a:xfrm>
            <a:off x="6215500" y="11630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2"/>
          </p:nvPr>
        </p:nvSpPr>
        <p:spPr>
          <a:xfrm>
            <a:off x="3274550" y="118466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3"/>
          </p:nvPr>
        </p:nvSpPr>
        <p:spPr>
          <a:xfrm>
            <a:off x="405375" y="12048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 Chapter Break White with small gold bar">
  <p:cSld name="CUSTOM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subTitle" idx="1"/>
          </p:nvPr>
        </p:nvSpPr>
        <p:spPr>
          <a:xfrm>
            <a:off x="311700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311700" y="1130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6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7655400" y="4878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4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Copyright © 20</a:t>
            </a:r>
            <a:r>
              <a:rPr lang="en" sz="400">
                <a:solidFill>
                  <a:srgbClr val="B7B7B7"/>
                </a:solidFill>
              </a:rPr>
              <a:t>20 </a:t>
            </a:r>
            <a:r>
              <a:rPr lang="en" sz="4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 Arizona Board of Regents.</a:t>
            </a:r>
            <a:endParaRPr sz="4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60" r:id="rId4"/>
    <p:sldLayoutId id="2147483661" r:id="rId5"/>
    <p:sldLayoutId id="2147483662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ebra.Riley-Huff@asu.edu" TargetMode="External"/><Relationship Id="rId2" Type="http://schemas.openxmlformats.org/officeDocument/2006/relationships/hyperlink" Target="mailto:John.Kromer@asu.ed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asu.edu/c.php?g=1080400&amp;p=7885282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asu.edu/c.php?g=1080400&amp;p=787288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 txBox="1">
            <a:spLocks noGrp="1"/>
          </p:cNvSpPr>
          <p:nvPr>
            <p:ph type="title" idx="4294967295"/>
          </p:nvPr>
        </p:nvSpPr>
        <p:spPr>
          <a:xfrm>
            <a:off x="284375" y="1158900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000" dirty="0">
                <a:solidFill>
                  <a:schemeClr val="lt1"/>
                </a:solidFill>
                <a:highlight>
                  <a:schemeClr val="dk1"/>
                </a:highlight>
              </a:rPr>
              <a:t>University Senate Library Liaison Committee Report</a:t>
            </a:r>
            <a:br>
              <a:rPr lang="en" sz="1800" dirty="0">
                <a:solidFill>
                  <a:schemeClr val="lt1"/>
                </a:solidFill>
                <a:highlight>
                  <a:schemeClr val="dk1"/>
                </a:highlight>
              </a:rPr>
            </a:br>
            <a:r>
              <a:rPr lang="en" sz="4000" dirty="0">
                <a:solidFill>
                  <a:srgbClr val="FFFFFF"/>
                </a:solidFill>
                <a:highlight>
                  <a:schemeClr val="dk1"/>
                </a:highlight>
              </a:rPr>
              <a:t>Transition from Web of Science to SCOPUS</a:t>
            </a:r>
            <a:endParaRPr sz="4000" dirty="0">
              <a:highlight>
                <a:schemeClr val="accen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109" name="Google Shape;109;p28"/>
          <p:cNvSpPr txBox="1"/>
          <p:nvPr/>
        </p:nvSpPr>
        <p:spPr>
          <a:xfrm>
            <a:off x="5584051" y="3886195"/>
            <a:ext cx="3229939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Presenter Name: Sarah Bolmarcich</a:t>
            </a:r>
            <a:b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Location: University Senate</a:t>
            </a:r>
            <a:b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Date: Monday, November 23, 2020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375" y="3799424"/>
            <a:ext cx="3464700" cy="9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" name="Google Shape;274;p53"/>
          <p:cNvGraphicFramePr/>
          <p:nvPr>
            <p:extLst>
              <p:ext uri="{D42A27DB-BD31-4B8C-83A1-F6EECF244321}">
                <p14:modId xmlns:p14="http://schemas.microsoft.com/office/powerpoint/2010/main" val="3885953378"/>
              </p:ext>
            </p:extLst>
          </p:nvPr>
        </p:nvGraphicFramePr>
        <p:xfrm>
          <a:off x="356250" y="2664425"/>
          <a:ext cx="8202900" cy="2499330"/>
        </p:xfrm>
        <a:graphic>
          <a:graphicData uri="http://schemas.openxmlformats.org/drawingml/2006/table">
            <a:tbl>
              <a:tblPr>
                <a:noFill/>
                <a:tableStyleId>{F81D2213-CFE9-4E5B-847E-6BE1D932436E}</a:tableStyleId>
              </a:tblPr>
              <a:tblGrid>
                <a:gridCol w="68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3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3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3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3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3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96842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800" b="1" u="none" strike="noStrike" cap="none" dirty="0">
                          <a:solidFill>
                            <a:schemeClr val="dk1"/>
                          </a:solidFill>
                        </a:rPr>
                        <a:t>Web of Science… </a:t>
                      </a:r>
                      <a:br>
                        <a:rPr lang="en" sz="1300" b="1" u="none" strike="noStrike" cap="none" dirty="0">
                          <a:solidFill>
                            <a:schemeClr val="dk1"/>
                          </a:solidFill>
                        </a:rPr>
                      </a:br>
                      <a:r>
                        <a:rPr lang="en-US" sz="1300" u="none" strike="noStrike" cap="none" dirty="0">
                          <a:solidFill>
                            <a:schemeClr val="dk1"/>
                          </a:solidFill>
                        </a:rPr>
                        <a:t>will not completely vanish.  The library will retain access to the citation indices from 1900-2020.  Additionally, the library is losing no journal coverage.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3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000" b="1" u="none" strike="noStrike" cap="none" dirty="0">
                          <a:solidFill>
                            <a:schemeClr val="dk1"/>
                          </a:solidFill>
                        </a:rPr>
                        <a:t>You will retain access to… </a:t>
                      </a:r>
                      <a:br>
                        <a:rPr lang="en" sz="3600" b="1" u="none" strike="noStrike" cap="none" dirty="0">
                          <a:solidFill>
                            <a:schemeClr val="dk1"/>
                          </a:solidFill>
                        </a:rPr>
                      </a:br>
                      <a:r>
                        <a:rPr lang="en-US" sz="1400" b="1" u="none" strike="noStrike" cap="none" dirty="0">
                          <a:solidFill>
                            <a:schemeClr val="dk1"/>
                          </a:solidFill>
                        </a:rPr>
                        <a:t>a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</a:rPr>
                        <a:t>nything you created in Web of Science EndNote.  Part of the transition is the migration of faculty to EndNote on the web (a free service).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000" b="1" u="none" strike="noStrike" cap="none" dirty="0">
                          <a:solidFill>
                            <a:schemeClr val="dk1"/>
                          </a:solidFill>
                        </a:rPr>
                        <a:t>The library… </a:t>
                      </a:r>
                      <a:br>
                        <a:rPr lang="en" sz="1300" b="1" u="none" strike="noStrike" cap="none" dirty="0">
                          <a:solidFill>
                            <a:schemeClr val="dk1"/>
                          </a:solidFill>
                        </a:rPr>
                      </a:br>
                      <a:r>
                        <a:rPr lang="en-US" sz="1300" u="none" strike="noStrike" cap="none" dirty="0">
                          <a:solidFill>
                            <a:schemeClr val="dk1"/>
                          </a:solidFill>
                        </a:rPr>
                        <a:t>has a number of other subscription databases and indices that can be used to cover any gaps between SCOPUS and Web of Science (there is a 3% different in coverage).  And SCOPUS is catching up.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3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000" b="1" u="none" strike="noStrike" cap="none" dirty="0">
                          <a:solidFill>
                            <a:schemeClr val="dk1"/>
                          </a:solidFill>
                        </a:rPr>
                        <a:t>If you use Web of Science…</a:t>
                      </a:r>
                      <a:br>
                        <a:rPr lang="en" sz="3600" b="1" u="none" strike="noStrike" cap="none" dirty="0">
                          <a:solidFill>
                            <a:schemeClr val="dk1"/>
                          </a:solidFill>
                        </a:rPr>
                      </a:b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</a:rPr>
                        <a:t>to populate citations or references in ASU Vita, you will need to complete that process by December 30, 2020.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5" name="Google Shape;275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Points to remember</a:t>
            </a:r>
            <a:endParaRPr dirty="0"/>
          </a:p>
        </p:txBody>
      </p:sp>
      <p:pic>
        <p:nvPicPr>
          <p:cNvPr id="3" name="Graphic 2" descr="Harvey Balls 25%">
            <a:extLst>
              <a:ext uri="{FF2B5EF4-FFF2-40B4-BE49-F238E27FC236}">
                <a16:creationId xmlns:a16="http://schemas.microsoft.com/office/drawing/2014/main" id="{4736FC87-8CE5-46D3-A698-89FA87342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286" y="1851314"/>
            <a:ext cx="914400" cy="914400"/>
          </a:xfrm>
          <a:prstGeom prst="rect">
            <a:avLst/>
          </a:prstGeom>
        </p:spPr>
      </p:pic>
      <p:pic>
        <p:nvPicPr>
          <p:cNvPr id="5" name="Graphic 4" descr="Harvey Balls 50%">
            <a:extLst>
              <a:ext uri="{FF2B5EF4-FFF2-40B4-BE49-F238E27FC236}">
                <a16:creationId xmlns:a16="http://schemas.microsoft.com/office/drawing/2014/main" id="{FF7AA727-C228-4583-B1A3-783A85A0F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70034" y="1851314"/>
            <a:ext cx="914400" cy="914400"/>
          </a:xfrm>
          <a:prstGeom prst="rect">
            <a:avLst/>
          </a:prstGeom>
        </p:spPr>
      </p:pic>
      <p:pic>
        <p:nvPicPr>
          <p:cNvPr id="7" name="Graphic 6" descr="Harvey Balls 75%">
            <a:extLst>
              <a:ext uri="{FF2B5EF4-FFF2-40B4-BE49-F238E27FC236}">
                <a16:creationId xmlns:a16="http://schemas.microsoft.com/office/drawing/2014/main" id="{FDF9E498-A581-4E50-A4AD-4131C45335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83727" y="1853350"/>
            <a:ext cx="914400" cy="914400"/>
          </a:xfrm>
          <a:prstGeom prst="rect">
            <a:avLst/>
          </a:prstGeom>
        </p:spPr>
      </p:pic>
      <p:pic>
        <p:nvPicPr>
          <p:cNvPr id="9" name="Graphic 8" descr="Harvey Balls 100%">
            <a:extLst>
              <a:ext uri="{FF2B5EF4-FFF2-40B4-BE49-F238E27FC236}">
                <a16:creationId xmlns:a16="http://schemas.microsoft.com/office/drawing/2014/main" id="{2ECFDDD7-8795-4EA4-831E-66B7185334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43111" y="1851314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97D4-0934-44BE-B340-D4FBC7C07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826025"/>
            <a:ext cx="7356791" cy="572700"/>
          </a:xfrm>
        </p:spPr>
        <p:txBody>
          <a:bodyPr/>
          <a:lstStyle/>
          <a:p>
            <a:r>
              <a:rPr lang="en-US" sz="2800" dirty="0"/>
              <a:t>In conclusion…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C20074D-50C1-44D4-B82C-90E4A257E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51" y="1398725"/>
            <a:ext cx="667702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4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7265-783E-49CF-8B5D-EF86DEEBE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826025"/>
            <a:ext cx="7869409" cy="572700"/>
          </a:xfrm>
        </p:spPr>
        <p:txBody>
          <a:bodyPr/>
          <a:lstStyle/>
          <a:p>
            <a:r>
              <a:rPr lang="en-US" sz="3600" dirty="0"/>
              <a:t>Contact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3E9F91-41A1-4159-A912-C7BAF5A3F992}"/>
              </a:ext>
            </a:extLst>
          </p:cNvPr>
          <p:cNvSpPr txBox="1"/>
          <p:nvPr/>
        </p:nvSpPr>
        <p:spPr>
          <a:xfrm>
            <a:off x="498764" y="1814945"/>
            <a:ext cx="8451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For specific questions about transitions from Web of Science to SCOPUS, John Kromer, Head of the library STEM division, 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John.Kromer@asu.edu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Roboto"/>
              </a:rPr>
              <a:t> OR Eric Prosser, Engineering and Entrepreneurship Librarian, </a:t>
            </a:r>
            <a:r>
              <a:rPr lang="en-US" dirty="0">
                <a:solidFill>
                  <a:schemeClr val="bg1"/>
                </a:solidFill>
              </a:rPr>
              <a:t>Eric.Prosser@asu.edu</a:t>
            </a:r>
            <a:endParaRPr lang="en-US" b="0" i="0" u="none" strike="noStrike" dirty="0">
              <a:solidFill>
                <a:schemeClr val="bg1"/>
              </a:solidFill>
              <a:effectLst/>
              <a:latin typeface="Roboto"/>
            </a:endParaRPr>
          </a:p>
          <a:p>
            <a:endParaRPr lang="en-US" b="0" i="0" u="none" strike="noStrike" dirty="0">
              <a:solidFill>
                <a:schemeClr val="bg1"/>
              </a:solidFill>
              <a:effectLst/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"/>
              </a:rPr>
              <a:t>For general questions on the transition and other collections questions, Debra Riley-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Huff,Associate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 University Librarian on Engagement Learning and Services, </a:t>
            </a:r>
            <a:r>
              <a:rPr lang="en-US" dirty="0">
                <a:solidFill>
                  <a:schemeClr val="bg1"/>
                </a:solidFill>
                <a:latin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Debra.Riley-Huff@asu.edu</a:t>
            </a:r>
            <a:endParaRPr lang="en-US" dirty="0">
              <a:solidFill>
                <a:schemeClr val="bg1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951D40"/>
              </a:solidFill>
              <a:effectLst/>
              <a:latin typeface="Roboto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"/>
              </a:rPr>
              <a:t>For general library issues to be directed to the Library Liaison Committee, Sarah Bolmarcich (SILC), Chair, LLC, Sarah.Bolmarcich@asu.edu</a:t>
            </a:r>
            <a:endParaRPr lang="en-US" b="0" i="0" u="none" strike="noStrike" dirty="0">
              <a:solidFill>
                <a:schemeClr val="bg1"/>
              </a:solidFill>
              <a:effectLst/>
              <a:latin typeface="Roboto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9102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323134" y="2285400"/>
            <a:ext cx="32772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Starting January 1, 2021, ASU Libraries will no longer subscribe to Web of Science.  The libraries will use SCOPUS instead.</a:t>
            </a:r>
            <a:endParaRPr dirty="0"/>
          </a:p>
        </p:txBody>
      </p:sp>
      <p:sp>
        <p:nvSpPr>
          <p:cNvPr id="139" name="Google Shape;139;p33"/>
          <p:cNvSpPr txBox="1">
            <a:spLocks noGrp="1"/>
          </p:cNvSpPr>
          <p:nvPr>
            <p:ph type="body" idx="1"/>
          </p:nvPr>
        </p:nvSpPr>
        <p:spPr>
          <a:xfrm>
            <a:off x="4168625" y="472450"/>
            <a:ext cx="4340100" cy="4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b="1" dirty="0">
                <a:solidFill>
                  <a:schemeClr val="bg1"/>
                </a:solidFill>
              </a:rPr>
              <a:t>I. Reasons for the decision</a:t>
            </a:r>
            <a:br>
              <a:rPr lang="en" sz="1800" b="1" dirty="0">
                <a:solidFill>
                  <a:schemeClr val="bg1"/>
                </a:solidFill>
              </a:rPr>
            </a:br>
            <a:endParaRPr sz="1800" b="1" dirty="0">
              <a:solidFill>
                <a:schemeClr val="bg1"/>
              </a:solidFill>
            </a:endParaRPr>
          </a:p>
          <a:p>
            <a:pPr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b="1" dirty="0">
                <a:solidFill>
                  <a:schemeClr val="bg1"/>
                </a:solidFill>
              </a:rPr>
              <a:t>II. Preparation and resources for the transition</a:t>
            </a:r>
            <a:br>
              <a:rPr lang="en" sz="1800" b="1" dirty="0">
                <a:solidFill>
                  <a:schemeClr val="bg1"/>
                </a:solidFill>
              </a:rPr>
            </a:br>
            <a:endParaRPr sz="1800" b="1" dirty="0">
              <a:solidFill>
                <a:schemeClr val="bg1"/>
              </a:solidFill>
            </a:endParaRPr>
          </a:p>
          <a:p>
            <a:pPr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b="1" dirty="0">
                <a:solidFill>
                  <a:schemeClr val="bg1"/>
                </a:solidFill>
              </a:rPr>
              <a:t>III. Other notes</a:t>
            </a:r>
          </a:p>
          <a:p>
            <a:pPr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endParaRPr lang="en" sz="1800" b="1" dirty="0">
              <a:solidFill>
                <a:schemeClr val="bg1"/>
              </a:solidFill>
            </a:endParaRPr>
          </a:p>
          <a:p>
            <a:pPr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b="1" dirty="0">
                <a:solidFill>
                  <a:schemeClr val="bg1"/>
                </a:solidFill>
              </a:rPr>
              <a:t>IV. </a:t>
            </a:r>
            <a:r>
              <a:rPr lang="en" sz="1800" b="1">
                <a:solidFill>
                  <a:schemeClr val="bg1"/>
                </a:solidFill>
              </a:rPr>
              <a:t>Contact information</a:t>
            </a:r>
            <a:endParaRPr lang="en" sz="1800" b="1" dirty="0">
              <a:solidFill>
                <a:schemeClr val="bg1"/>
              </a:solidFill>
            </a:endParaRPr>
          </a:p>
          <a:p>
            <a:pPr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endParaRPr lang="en" sz="1800" b="1" dirty="0">
              <a:solidFill>
                <a:schemeClr val="bg1"/>
              </a:solidFill>
            </a:endParaRPr>
          </a:p>
          <a:p>
            <a:pPr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b="1" dirty="0">
                <a:solidFill>
                  <a:schemeClr val="bg1"/>
                </a:solidFill>
              </a:rPr>
              <a:t>V. Questions?</a:t>
            </a:r>
            <a:endParaRPr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CD97D-CDCF-4D5F-B1E4-A8D149E5C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826025"/>
            <a:ext cx="8063373" cy="572700"/>
          </a:xfrm>
        </p:spPr>
        <p:txBody>
          <a:bodyPr/>
          <a:lstStyle/>
          <a:p>
            <a:r>
              <a:rPr lang="en-US" sz="2400" dirty="0"/>
              <a:t>ASU Libraries, annual information resources budget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3259F69-DFF1-430E-959E-CB19E3240B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521127"/>
              </p:ext>
            </p:extLst>
          </p:nvPr>
        </p:nvGraphicFramePr>
        <p:xfrm>
          <a:off x="1524000" y="1398724"/>
          <a:ext cx="6096000" cy="320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3BCC9C7-DF06-40AA-9348-98393206D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163204"/>
              </p:ext>
            </p:extLst>
          </p:nvPr>
        </p:nvGraphicFramePr>
        <p:xfrm>
          <a:off x="602673" y="1530342"/>
          <a:ext cx="6927272" cy="320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4936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086B-D1E9-470E-8A9A-0E02D16F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826025"/>
            <a:ext cx="8610628" cy="5727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ASU libraries, breakdown of annual information resources expenses </a:t>
            </a:r>
            <a:r>
              <a:rPr lang="en-US" sz="2000" dirty="0"/>
              <a:t>budget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31EE319-A59B-442E-8CC9-F7779F67D5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108584"/>
              </p:ext>
            </p:extLst>
          </p:nvPr>
        </p:nvGraphicFramePr>
        <p:xfrm>
          <a:off x="1066800" y="1343891"/>
          <a:ext cx="6096000" cy="3616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677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 dirty="0">
                <a:solidFill>
                  <a:srgbClr val="000000"/>
                </a:solidFill>
                <a:highlight>
                  <a:srgbClr val="FFC627"/>
                </a:highlight>
              </a:rPr>
              <a:t>ASU vs. peer institutions, figure 1</a:t>
            </a:r>
            <a:endParaRPr dirty="0"/>
          </a:p>
        </p:txBody>
      </p:sp>
      <p:cxnSp>
        <p:nvCxnSpPr>
          <p:cNvPr id="319" name="Google Shape;319;p58"/>
          <p:cNvCxnSpPr/>
          <p:nvPr/>
        </p:nvCxnSpPr>
        <p:spPr>
          <a:xfrm>
            <a:off x="4572000" y="1268275"/>
            <a:ext cx="0" cy="33915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0CE3FF-E848-4EA8-AAD8-8B49034F8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97" y="1159037"/>
            <a:ext cx="66770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 dirty="0">
                <a:solidFill>
                  <a:srgbClr val="000000"/>
                </a:solidFill>
                <a:highlight>
                  <a:srgbClr val="FFC627"/>
                </a:highlight>
              </a:rPr>
              <a:t>ASU vs. peer institutions, figure 2</a:t>
            </a:r>
            <a:endParaRPr dirty="0"/>
          </a:p>
        </p:txBody>
      </p:sp>
      <p:cxnSp>
        <p:nvCxnSpPr>
          <p:cNvPr id="319" name="Google Shape;319;p58"/>
          <p:cNvCxnSpPr/>
          <p:nvPr/>
        </p:nvCxnSpPr>
        <p:spPr>
          <a:xfrm>
            <a:off x="4572000" y="1268275"/>
            <a:ext cx="0" cy="33915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65A7FC-E085-428C-B115-9D1563140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2" y="1147667"/>
            <a:ext cx="5382058" cy="367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24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086B-D1E9-470E-8A9A-0E02D16F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826025"/>
            <a:ext cx="8610628" cy="5727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ASU libraries, breakdown of annual information resources expenses </a:t>
            </a:r>
            <a:r>
              <a:rPr lang="en-US" sz="2000" dirty="0"/>
              <a:t>budget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31EE319-A59B-442E-8CC9-F7779F67D5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113305"/>
              </p:ext>
            </p:extLst>
          </p:nvPr>
        </p:nvGraphicFramePr>
        <p:xfrm>
          <a:off x="1336964" y="1316182"/>
          <a:ext cx="6096000" cy="3616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993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FBAF-62C4-4A05-9E36-025B388C0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Web of Science and SCOPUS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4AD939-4F4F-4DBF-AAF6-10C100C08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B34B247A-A52A-47CF-BE08-928F4F7F7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507" y="0"/>
            <a:ext cx="5102493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454F96-9837-4ED4-812B-5946A724CB35}"/>
              </a:ext>
            </a:extLst>
          </p:cNvPr>
          <p:cNvSpPr txBox="1"/>
          <p:nvPr/>
        </p:nvSpPr>
        <p:spPr>
          <a:xfrm>
            <a:off x="232638" y="4225636"/>
            <a:ext cx="3588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Source: Comparison of Scopus to Web of Science - Scopus - </a:t>
            </a:r>
            <a:r>
              <a:rPr lang="en-US" dirty="0" err="1">
                <a:hlinkClick r:id="rId3"/>
              </a:rPr>
              <a:t>LibGuides</a:t>
            </a:r>
            <a:r>
              <a:rPr lang="en-US" dirty="0">
                <a:hlinkClick r:id="rId3"/>
              </a:rPr>
              <a:t> at Arizona State University (asu.edu)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092C75-CE58-4CE4-9B9F-16A2B6C8F40B}"/>
              </a:ext>
            </a:extLst>
          </p:cNvPr>
          <p:cNvSpPr/>
          <p:nvPr/>
        </p:nvSpPr>
        <p:spPr>
          <a:xfrm>
            <a:off x="4145364" y="4668253"/>
            <a:ext cx="4613625" cy="330009"/>
          </a:xfrm>
          <a:custGeom>
            <a:avLst/>
            <a:gdLst>
              <a:gd name="connsiteX0" fmla="*/ 2681698 w 4613625"/>
              <a:gd name="connsiteY0" fmla="*/ 0 h 330009"/>
              <a:gd name="connsiteX1" fmla="*/ 2557944 w 4613625"/>
              <a:gd name="connsiteY1" fmla="*/ 6875 h 330009"/>
              <a:gd name="connsiteX2" fmla="*/ 2386065 w 4613625"/>
              <a:gd name="connsiteY2" fmla="*/ 13750 h 330009"/>
              <a:gd name="connsiteX3" fmla="*/ 2331063 w 4613625"/>
              <a:gd name="connsiteY3" fmla="*/ 27500 h 330009"/>
              <a:gd name="connsiteX4" fmla="*/ 2221060 w 4613625"/>
              <a:gd name="connsiteY4" fmla="*/ 41251 h 330009"/>
              <a:gd name="connsiteX5" fmla="*/ 2166059 w 4613625"/>
              <a:gd name="connsiteY5" fmla="*/ 55001 h 330009"/>
              <a:gd name="connsiteX6" fmla="*/ 2145433 w 4613625"/>
              <a:gd name="connsiteY6" fmla="*/ 61876 h 330009"/>
              <a:gd name="connsiteX7" fmla="*/ 2090431 w 4613625"/>
              <a:gd name="connsiteY7" fmla="*/ 75627 h 330009"/>
              <a:gd name="connsiteX8" fmla="*/ 2062931 w 4613625"/>
              <a:gd name="connsiteY8" fmla="*/ 82502 h 330009"/>
              <a:gd name="connsiteX9" fmla="*/ 1698546 w 4613625"/>
              <a:gd name="connsiteY9" fmla="*/ 96252 h 330009"/>
              <a:gd name="connsiteX10" fmla="*/ 1622919 w 4613625"/>
              <a:gd name="connsiteY10" fmla="*/ 110003 h 330009"/>
              <a:gd name="connsiteX11" fmla="*/ 715394 w 4613625"/>
              <a:gd name="connsiteY11" fmla="*/ 103127 h 330009"/>
              <a:gd name="connsiteX12" fmla="*/ 667268 w 4613625"/>
              <a:gd name="connsiteY12" fmla="*/ 96252 h 330009"/>
              <a:gd name="connsiteX13" fmla="*/ 82877 w 4613625"/>
              <a:gd name="connsiteY13" fmla="*/ 96252 h 330009"/>
              <a:gd name="connsiteX14" fmla="*/ 41625 w 4613625"/>
              <a:gd name="connsiteY14" fmla="*/ 110003 h 330009"/>
              <a:gd name="connsiteX15" fmla="*/ 21000 w 4613625"/>
              <a:gd name="connsiteY15" fmla="*/ 116878 h 330009"/>
              <a:gd name="connsiteX16" fmla="*/ 14125 w 4613625"/>
              <a:gd name="connsiteY16" fmla="*/ 137503 h 330009"/>
              <a:gd name="connsiteX17" fmla="*/ 374 w 4613625"/>
              <a:gd name="connsiteY17" fmla="*/ 158129 h 330009"/>
              <a:gd name="connsiteX18" fmla="*/ 7250 w 4613625"/>
              <a:gd name="connsiteY18" fmla="*/ 233756 h 330009"/>
              <a:gd name="connsiteX19" fmla="*/ 14125 w 4613625"/>
              <a:gd name="connsiteY19" fmla="*/ 254382 h 330009"/>
              <a:gd name="connsiteX20" fmla="*/ 34750 w 4613625"/>
              <a:gd name="connsiteY20" fmla="*/ 261257 h 330009"/>
              <a:gd name="connsiteX21" fmla="*/ 124128 w 4613625"/>
              <a:gd name="connsiteY21" fmla="*/ 281882 h 330009"/>
              <a:gd name="connsiteX22" fmla="*/ 1052278 w 4613625"/>
              <a:gd name="connsiteY22" fmla="*/ 288758 h 330009"/>
              <a:gd name="connsiteX23" fmla="*/ 1237908 w 4613625"/>
              <a:gd name="connsiteY23" fmla="*/ 302508 h 330009"/>
              <a:gd name="connsiteX24" fmla="*/ 1306660 w 4613625"/>
              <a:gd name="connsiteY24" fmla="*/ 309383 h 330009"/>
              <a:gd name="connsiteX25" fmla="*/ 1561042 w 4613625"/>
              <a:gd name="connsiteY25" fmla="*/ 323133 h 330009"/>
              <a:gd name="connsiteX26" fmla="*/ 3004831 w 4613625"/>
              <a:gd name="connsiteY26" fmla="*/ 330009 h 330009"/>
              <a:gd name="connsiteX27" fmla="*/ 4214865 w 4613625"/>
              <a:gd name="connsiteY27" fmla="*/ 323133 h 330009"/>
              <a:gd name="connsiteX28" fmla="*/ 4565499 w 4613625"/>
              <a:gd name="connsiteY28" fmla="*/ 309383 h 330009"/>
              <a:gd name="connsiteX29" fmla="*/ 4599875 w 4613625"/>
              <a:gd name="connsiteY29" fmla="*/ 281882 h 330009"/>
              <a:gd name="connsiteX30" fmla="*/ 4613625 w 4613625"/>
              <a:gd name="connsiteY30" fmla="*/ 240631 h 330009"/>
              <a:gd name="connsiteX31" fmla="*/ 4606750 w 4613625"/>
              <a:gd name="connsiteY31" fmla="*/ 151254 h 330009"/>
              <a:gd name="connsiteX32" fmla="*/ 4599875 w 4613625"/>
              <a:gd name="connsiteY32" fmla="*/ 130628 h 330009"/>
              <a:gd name="connsiteX33" fmla="*/ 4579250 w 4613625"/>
              <a:gd name="connsiteY33" fmla="*/ 116878 h 330009"/>
              <a:gd name="connsiteX34" fmla="*/ 4503622 w 4613625"/>
              <a:gd name="connsiteY34" fmla="*/ 96252 h 330009"/>
              <a:gd name="connsiteX35" fmla="*/ 4476122 w 4613625"/>
              <a:gd name="connsiteY35" fmla="*/ 89377 h 330009"/>
              <a:gd name="connsiteX36" fmla="*/ 4421120 w 4613625"/>
              <a:gd name="connsiteY36" fmla="*/ 82502 h 330009"/>
              <a:gd name="connsiteX37" fmla="*/ 4372994 w 4613625"/>
              <a:gd name="connsiteY37" fmla="*/ 75627 h 330009"/>
              <a:gd name="connsiteX38" fmla="*/ 4235490 w 4613625"/>
              <a:gd name="connsiteY38" fmla="*/ 68752 h 330009"/>
              <a:gd name="connsiteX39" fmla="*/ 4015484 w 4613625"/>
              <a:gd name="connsiteY39" fmla="*/ 55001 h 330009"/>
              <a:gd name="connsiteX40" fmla="*/ 3101084 w 4613625"/>
              <a:gd name="connsiteY40" fmla="*/ 48126 h 330009"/>
              <a:gd name="connsiteX41" fmla="*/ 2922329 w 4613625"/>
              <a:gd name="connsiteY41" fmla="*/ 41251 h 330009"/>
              <a:gd name="connsiteX42" fmla="*/ 2681698 w 4613625"/>
              <a:gd name="connsiteY42" fmla="*/ 34376 h 330009"/>
              <a:gd name="connsiteX43" fmla="*/ 2661072 w 4613625"/>
              <a:gd name="connsiteY43" fmla="*/ 27500 h 330009"/>
              <a:gd name="connsiteX44" fmla="*/ 2606071 w 4613625"/>
              <a:gd name="connsiteY44" fmla="*/ 27500 h 33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613625" h="330009">
                <a:moveTo>
                  <a:pt x="2681698" y="0"/>
                </a:moveTo>
                <a:lnTo>
                  <a:pt x="2557944" y="6875"/>
                </a:lnTo>
                <a:cubicBezTo>
                  <a:pt x="2500667" y="9539"/>
                  <a:pt x="2443168" y="8559"/>
                  <a:pt x="2386065" y="13750"/>
                </a:cubicBezTo>
                <a:cubicBezTo>
                  <a:pt x="2367244" y="15461"/>
                  <a:pt x="2349815" y="25156"/>
                  <a:pt x="2331063" y="27500"/>
                </a:cubicBezTo>
                <a:lnTo>
                  <a:pt x="2221060" y="41251"/>
                </a:lnTo>
                <a:cubicBezTo>
                  <a:pt x="2173911" y="56966"/>
                  <a:pt x="2232431" y="38408"/>
                  <a:pt x="2166059" y="55001"/>
                </a:cubicBezTo>
                <a:cubicBezTo>
                  <a:pt x="2159028" y="56759"/>
                  <a:pt x="2152425" y="59969"/>
                  <a:pt x="2145433" y="61876"/>
                </a:cubicBezTo>
                <a:cubicBezTo>
                  <a:pt x="2127201" y="66849"/>
                  <a:pt x="2108765" y="71043"/>
                  <a:pt x="2090431" y="75627"/>
                </a:cubicBezTo>
                <a:cubicBezTo>
                  <a:pt x="2081264" y="77919"/>
                  <a:pt x="2072352" y="81777"/>
                  <a:pt x="2062931" y="82502"/>
                </a:cubicBezTo>
                <a:cubicBezTo>
                  <a:pt x="1882125" y="96410"/>
                  <a:pt x="2003424" y="88630"/>
                  <a:pt x="1698546" y="96252"/>
                </a:cubicBezTo>
                <a:cubicBezTo>
                  <a:pt x="1674479" y="102268"/>
                  <a:pt x="1647548" y="110003"/>
                  <a:pt x="1622919" y="110003"/>
                </a:cubicBezTo>
                <a:lnTo>
                  <a:pt x="715394" y="103127"/>
                </a:lnTo>
                <a:cubicBezTo>
                  <a:pt x="699352" y="100835"/>
                  <a:pt x="683466" y="96715"/>
                  <a:pt x="667268" y="96252"/>
                </a:cubicBezTo>
                <a:cubicBezTo>
                  <a:pt x="266624" y="84805"/>
                  <a:pt x="349384" y="84138"/>
                  <a:pt x="82877" y="96252"/>
                </a:cubicBezTo>
                <a:lnTo>
                  <a:pt x="41625" y="110003"/>
                </a:lnTo>
                <a:lnTo>
                  <a:pt x="21000" y="116878"/>
                </a:lnTo>
                <a:cubicBezTo>
                  <a:pt x="18708" y="123753"/>
                  <a:pt x="17366" y="131021"/>
                  <a:pt x="14125" y="137503"/>
                </a:cubicBezTo>
                <a:cubicBezTo>
                  <a:pt x="10430" y="144894"/>
                  <a:pt x="963" y="149887"/>
                  <a:pt x="374" y="158129"/>
                </a:cubicBezTo>
                <a:cubicBezTo>
                  <a:pt x="-1429" y="183378"/>
                  <a:pt x="3670" y="208697"/>
                  <a:pt x="7250" y="233756"/>
                </a:cubicBezTo>
                <a:cubicBezTo>
                  <a:pt x="8275" y="240930"/>
                  <a:pt x="9001" y="249257"/>
                  <a:pt x="14125" y="254382"/>
                </a:cubicBezTo>
                <a:cubicBezTo>
                  <a:pt x="19249" y="259506"/>
                  <a:pt x="28089" y="258402"/>
                  <a:pt x="34750" y="261257"/>
                </a:cubicBezTo>
                <a:cubicBezTo>
                  <a:pt x="80402" y="280822"/>
                  <a:pt x="52896" y="280893"/>
                  <a:pt x="124128" y="281882"/>
                </a:cubicBezTo>
                <a:lnTo>
                  <a:pt x="1052278" y="288758"/>
                </a:lnTo>
                <a:cubicBezTo>
                  <a:pt x="1168961" y="303343"/>
                  <a:pt x="1045372" y="289230"/>
                  <a:pt x="1237908" y="302508"/>
                </a:cubicBezTo>
                <a:cubicBezTo>
                  <a:pt x="1260885" y="304093"/>
                  <a:pt x="1283715" y="307388"/>
                  <a:pt x="1306660" y="309383"/>
                </a:cubicBezTo>
                <a:cubicBezTo>
                  <a:pt x="1387788" y="316437"/>
                  <a:pt x="1482500" y="322462"/>
                  <a:pt x="1561042" y="323133"/>
                </a:cubicBezTo>
                <a:lnTo>
                  <a:pt x="3004831" y="330009"/>
                </a:lnTo>
                <a:lnTo>
                  <a:pt x="4214865" y="323133"/>
                </a:lnTo>
                <a:cubicBezTo>
                  <a:pt x="4511165" y="320451"/>
                  <a:pt x="4426150" y="332607"/>
                  <a:pt x="4565499" y="309383"/>
                </a:cubicBezTo>
                <a:cubicBezTo>
                  <a:pt x="4572788" y="304524"/>
                  <a:pt x="4594976" y="291681"/>
                  <a:pt x="4599875" y="281882"/>
                </a:cubicBezTo>
                <a:cubicBezTo>
                  <a:pt x="4606357" y="268918"/>
                  <a:pt x="4613625" y="240631"/>
                  <a:pt x="4613625" y="240631"/>
                </a:cubicBezTo>
                <a:cubicBezTo>
                  <a:pt x="4611333" y="210839"/>
                  <a:pt x="4610456" y="180904"/>
                  <a:pt x="4606750" y="151254"/>
                </a:cubicBezTo>
                <a:cubicBezTo>
                  <a:pt x="4605851" y="144063"/>
                  <a:pt x="4604402" y="136287"/>
                  <a:pt x="4599875" y="130628"/>
                </a:cubicBezTo>
                <a:cubicBezTo>
                  <a:pt x="4594713" y="124176"/>
                  <a:pt x="4586424" y="120978"/>
                  <a:pt x="4579250" y="116878"/>
                </a:cubicBezTo>
                <a:cubicBezTo>
                  <a:pt x="4541267" y="95173"/>
                  <a:pt x="4555551" y="105693"/>
                  <a:pt x="4503622" y="96252"/>
                </a:cubicBezTo>
                <a:cubicBezTo>
                  <a:pt x="4494326" y="94562"/>
                  <a:pt x="4485442" y="90930"/>
                  <a:pt x="4476122" y="89377"/>
                </a:cubicBezTo>
                <a:cubicBezTo>
                  <a:pt x="4457897" y="86340"/>
                  <a:pt x="4439435" y="84944"/>
                  <a:pt x="4421120" y="82502"/>
                </a:cubicBezTo>
                <a:cubicBezTo>
                  <a:pt x="4405057" y="80360"/>
                  <a:pt x="4389155" y="76824"/>
                  <a:pt x="4372994" y="75627"/>
                </a:cubicBezTo>
                <a:cubicBezTo>
                  <a:pt x="4327227" y="72237"/>
                  <a:pt x="4281325" y="71044"/>
                  <a:pt x="4235490" y="68752"/>
                </a:cubicBezTo>
                <a:cubicBezTo>
                  <a:pt x="4142987" y="53333"/>
                  <a:pt x="4175808" y="57018"/>
                  <a:pt x="4015484" y="55001"/>
                </a:cubicBezTo>
                <a:lnTo>
                  <a:pt x="3101084" y="48126"/>
                </a:lnTo>
                <a:lnTo>
                  <a:pt x="2922329" y="41251"/>
                </a:lnTo>
                <a:cubicBezTo>
                  <a:pt x="2842129" y="38622"/>
                  <a:pt x="2761830" y="38594"/>
                  <a:pt x="2681698" y="34376"/>
                </a:cubicBezTo>
                <a:cubicBezTo>
                  <a:pt x="2674461" y="33995"/>
                  <a:pt x="2668290" y="28156"/>
                  <a:pt x="2661072" y="27500"/>
                </a:cubicBezTo>
                <a:cubicBezTo>
                  <a:pt x="2642814" y="25840"/>
                  <a:pt x="2624405" y="27500"/>
                  <a:pt x="2606071" y="275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5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" name="Google Shape;284;p54"/>
          <p:cNvGraphicFramePr/>
          <p:nvPr>
            <p:extLst>
              <p:ext uri="{D42A27DB-BD31-4B8C-83A1-F6EECF244321}">
                <p14:modId xmlns:p14="http://schemas.microsoft.com/office/powerpoint/2010/main" val="313109127"/>
              </p:ext>
            </p:extLst>
          </p:nvPr>
        </p:nvGraphicFramePr>
        <p:xfrm>
          <a:off x="374900" y="3530660"/>
          <a:ext cx="8202900" cy="1968425"/>
        </p:xfrm>
        <a:graphic>
          <a:graphicData uri="http://schemas.openxmlformats.org/drawingml/2006/table">
            <a:tbl>
              <a:tblPr>
                <a:noFill/>
                <a:tableStyleId>{F81D2213-CFE9-4E5B-847E-6BE1D932436E}</a:tableStyleId>
              </a:tblPr>
              <a:tblGrid>
                <a:gridCol w="205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50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6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B25CBB-DF19-4201-B2DC-94A3281C61D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b="1" u="none" strike="noStrike" cap="none" dirty="0">
                <a:solidFill>
                  <a:schemeClr val="dk1"/>
                </a:solidFill>
              </a:rPr>
              <a:t>The library…</a:t>
            </a:r>
            <a:br>
              <a:rPr lang="en-US" sz="3600" b="1" u="none" strike="noStrike" cap="none" dirty="0">
                <a:solidFill>
                  <a:schemeClr val="dk1"/>
                </a:solidFill>
              </a:rPr>
            </a:br>
            <a:r>
              <a:rPr lang="en-US" sz="1400" u="none" strike="noStrike" cap="none" dirty="0">
                <a:solidFill>
                  <a:schemeClr val="dk1"/>
                </a:solidFill>
              </a:rPr>
              <a:t>has created an extensive guide to SCOPUS at </a:t>
            </a:r>
            <a:r>
              <a:rPr lang="en-US" dirty="0">
                <a:hlinkClick r:id="rId3"/>
              </a:rPr>
              <a:t>Home - Scopus - </a:t>
            </a:r>
            <a:r>
              <a:rPr lang="en-US" dirty="0" err="1">
                <a:hlinkClick r:id="rId3"/>
              </a:rPr>
              <a:t>LibGuides</a:t>
            </a:r>
            <a:r>
              <a:rPr lang="en-US" dirty="0">
                <a:hlinkClick r:id="rId3"/>
              </a:rPr>
              <a:t> at Arizona State University (asu.edu)</a:t>
            </a:r>
            <a:r>
              <a:rPr lang="en-US" dirty="0">
                <a:solidFill>
                  <a:schemeClr val="dk1"/>
                </a:solidFill>
              </a:rPr>
              <a:t>.  It includes FAQs, video directions, and written instructions.  Training workshops will be offered virtually and in-person.</a:t>
            </a:r>
            <a:endParaRPr lang="en-US" sz="1400" u="none" strike="noStrike" cap="none" dirty="0">
              <a:solidFill>
                <a:schemeClr val="dk1"/>
              </a:solidFill>
            </a:endParaRP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45FFE6-FE49-4AEF-8D4B-1146B5CAFB1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sz="2400" b="1" u="none" strike="noStrike" cap="none" dirty="0">
                <a:solidFill>
                  <a:schemeClr val="dk1"/>
                </a:solidFill>
              </a:rPr>
              <a:t>SCOPUS… </a:t>
            </a:r>
            <a:br>
              <a:rPr lang="en-US" sz="3600" b="1" u="none" strike="noStrike" cap="none" dirty="0">
                <a:solidFill>
                  <a:schemeClr val="dk1"/>
                </a:solidFill>
              </a:rPr>
            </a:br>
            <a:r>
              <a:rPr lang="en-US" sz="1400" u="none" strike="noStrike" cap="none" dirty="0">
                <a:solidFill>
                  <a:schemeClr val="dk1"/>
                </a:solidFill>
              </a:rPr>
              <a:t>has been owned by all three Arizona state university libraries since 2015 through the Arizona Universities Library Consortium. A number of staff librarians are already very  experienced with it.</a:t>
            </a:r>
          </a:p>
          <a:p>
            <a:endParaRPr lang="en-US" dirty="0"/>
          </a:p>
        </p:txBody>
      </p:sp>
      <p:sp>
        <p:nvSpPr>
          <p:cNvPr id="285" name="Google Shape;285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The library plan for the transition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20 ASU Template Master">
  <a:themeElements>
    <a:clrScheme name="ASU Pallet">
      <a:dk1>
        <a:srgbClr val="000000"/>
      </a:dk1>
      <a:lt1>
        <a:srgbClr val="FFFFFF"/>
      </a:lt1>
      <a:dk2>
        <a:srgbClr val="951D40"/>
      </a:dk2>
      <a:lt2>
        <a:srgbClr val="5C6670"/>
      </a:lt2>
      <a:accent1>
        <a:srgbClr val="FFC627"/>
      </a:accent1>
      <a:accent2>
        <a:srgbClr val="95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000000"/>
      </a:accent6>
      <a:hlink>
        <a:srgbClr val="951D40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593</Words>
  <Application>Microsoft Office PowerPoint</Application>
  <PresentationFormat>On-screen Show (16:9)</PresentationFormat>
  <Paragraphs>46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Roboto</vt:lpstr>
      <vt:lpstr>2020 ASU Template Master</vt:lpstr>
      <vt:lpstr>University Senate Library Liaison Committee Report Transition from Web of Science to SCOPUS </vt:lpstr>
      <vt:lpstr>Starting January 1, 2021, ASU Libraries will no longer subscribe to Web of Science.  The libraries will use SCOPUS instead.</vt:lpstr>
      <vt:lpstr>ASU Libraries, annual information resources budget</vt:lpstr>
      <vt:lpstr>ASU libraries, breakdown of annual information resources expenses budget</vt:lpstr>
      <vt:lpstr>ASU vs. peer institutions, figure 1</vt:lpstr>
      <vt:lpstr>ASU vs. peer institutions, figure 2</vt:lpstr>
      <vt:lpstr>ASU libraries, breakdown of annual information resources expenses budget</vt:lpstr>
      <vt:lpstr>Comparison of Web of Science and SCOPUS</vt:lpstr>
      <vt:lpstr>The library plan for the transition</vt:lpstr>
      <vt:lpstr>Points to remember</vt:lpstr>
      <vt:lpstr>In conclusion…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slides open up your presentation</dc:title>
  <dc:creator>Maria Coca</dc:creator>
  <cp:lastModifiedBy>Sarah Bolmarcich</cp:lastModifiedBy>
  <cp:revision>29</cp:revision>
  <dcterms:modified xsi:type="dcterms:W3CDTF">2020-11-22T23:53:39Z</dcterms:modified>
</cp:coreProperties>
</file>