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20.jpg" ContentType="image/jp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Lst>
  <p:notesMasterIdLst>
    <p:notesMasterId r:id="rId17"/>
  </p:notesMasterIdLst>
  <p:handoutMasterIdLst>
    <p:handoutMasterId r:id="rId18"/>
  </p:handoutMasterIdLst>
  <p:sldIdLst>
    <p:sldId id="2147137409" r:id="rId2"/>
    <p:sldId id="377" r:id="rId3"/>
    <p:sldId id="1525" r:id="rId4"/>
    <p:sldId id="1723" r:id="rId5"/>
    <p:sldId id="2147137392" r:id="rId6"/>
    <p:sldId id="2147137398" r:id="rId7"/>
    <p:sldId id="415" r:id="rId8"/>
    <p:sldId id="2147137400" r:id="rId9"/>
    <p:sldId id="2147137401" r:id="rId10"/>
    <p:sldId id="2147137408" r:id="rId11"/>
    <p:sldId id="433" r:id="rId12"/>
    <p:sldId id="258" r:id="rId13"/>
    <p:sldId id="260" r:id="rId14"/>
    <p:sldId id="2147137410" r:id="rId15"/>
    <p:sldId id="2147137412" r:id="rId16"/>
  </p:sldIdLst>
  <p:sldSz cx="12188825" cy="6858000"/>
  <p:notesSz cx="9296400" cy="7010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76" userDrawn="1">
          <p15:clr>
            <a:srgbClr val="A4A3A4"/>
          </p15:clr>
        </p15:guide>
        <p15:guide id="3" orient="horz" pos="1680" userDrawn="1">
          <p15:clr>
            <a:srgbClr val="A4A3A4"/>
          </p15:clr>
        </p15:guide>
        <p15:guide id="5" pos="6071" userDrawn="1">
          <p15:clr>
            <a:srgbClr val="A4A3A4"/>
          </p15:clr>
        </p15:guide>
        <p15:guide id="6" pos="6311" userDrawn="1">
          <p15:clr>
            <a:srgbClr val="A4A3A4"/>
          </p15:clr>
        </p15:guide>
        <p15:guide id="8" pos="935" userDrawn="1">
          <p15:clr>
            <a:srgbClr val="A4A3A4"/>
          </p15:clr>
        </p15:guide>
        <p15:guide id="9" pos="6887" userDrawn="1">
          <p15:clr>
            <a:srgbClr val="A4A3A4"/>
          </p15:clr>
        </p15:guide>
        <p15:guide id="11" pos="383" userDrawn="1">
          <p15:clr>
            <a:srgbClr val="A4A3A4"/>
          </p15:clr>
        </p15:guide>
        <p15:guide id="13" orient="horz" pos="1320" userDrawn="1">
          <p15:clr>
            <a:srgbClr val="A4A3A4"/>
          </p15:clr>
        </p15:guide>
        <p15:guide id="15" orient="horz" pos="3576" userDrawn="1">
          <p15:clr>
            <a:srgbClr val="A4A3A4"/>
          </p15:clr>
        </p15:guide>
        <p15:guide id="17" pos="5759" userDrawn="1">
          <p15:clr>
            <a:srgbClr val="A4A3A4"/>
          </p15:clr>
        </p15:guide>
        <p15:guide id="18" pos="5471" userDrawn="1">
          <p15:clr>
            <a:srgbClr val="A4A3A4"/>
          </p15:clr>
        </p15:guide>
        <p15:guide id="19" orient="horz" pos="2208" userDrawn="1">
          <p15:clr>
            <a:srgbClr val="A4A3A4"/>
          </p15:clr>
        </p15:guide>
        <p15:guide id="20" orient="horz" pos="936" userDrawn="1">
          <p15:clr>
            <a:srgbClr val="A4A3A4"/>
          </p15:clr>
        </p15:guide>
        <p15:guide id="21" orient="horz" pos="2904" userDrawn="1">
          <p15:clr>
            <a:srgbClr val="A4A3A4"/>
          </p15:clr>
        </p15:guide>
        <p15:guide id="22" orient="horz" pos="3072" userDrawn="1">
          <p15:clr>
            <a:srgbClr val="A4A3A4"/>
          </p15:clr>
        </p15:guide>
        <p15:guide id="23" pos="7463" userDrawn="1">
          <p15:clr>
            <a:srgbClr val="A4A3A4"/>
          </p15:clr>
        </p15:guide>
      </p15:sldGuideLst>
    </p:ext>
    <p:ext uri="{2D200454-40CA-4A62-9FC3-DE9A4176ACB9}">
      <p15:notesGuideLst xmlns:p15="http://schemas.microsoft.com/office/powerpoint/2012/main">
        <p15:guide id="1" orient="horz" pos="2208" userDrawn="1">
          <p15:clr>
            <a:srgbClr val="A4A3A4"/>
          </p15:clr>
        </p15:guide>
        <p15:guide id="2" pos="292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Osmena" initials="CO" lastIdx="1" clrIdx="0"/>
  <p:cmAuthor id="2" name="Sally Morton" initials="SM" lastIdx="1" clrIdx="1">
    <p:extLst>
      <p:ext uri="{19B8F6BF-5375-455C-9EA6-DF929625EA0E}">
        <p15:presenceInfo xmlns:p15="http://schemas.microsoft.com/office/powerpoint/2012/main" userId="S::scmorton@asurite.asu.edu::c6e378ac-9911-4811-9834-f4a92614ce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627"/>
    <a:srgbClr val="8C0A42"/>
    <a:srgbClr val="DDF7FF"/>
    <a:srgbClr val="5C666E"/>
    <a:srgbClr val="5C666F"/>
    <a:srgbClr val="C6F0FF"/>
    <a:srgbClr val="F8F8F8"/>
    <a:srgbClr val="8DE0FF"/>
    <a:srgbClr val="53D1FF"/>
    <a:srgbClr val="00A3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17B0B3-A315-4A42-9365-B46EDAB128F0}" v="19" dt="2023-01-31T20:52:21.830"/>
  </p1510:revLst>
</p1510:revInfo>
</file>

<file path=ppt/tableStyles.xml><?xml version="1.0" encoding="utf-8"?>
<a:tblStyleLst xmlns:a="http://schemas.openxmlformats.org/drawingml/2006/main" def="{C6E4A938-D1C3-4592-8C55-291578F1BC3D}">
  <a:tblStyle styleId="{C6E4A938-D1C3-4592-8C55-291578F1BC3D}"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snapToObjects="1" showGuides="1">
      <p:cViewPr varScale="1">
        <p:scale>
          <a:sx n="61" d="100"/>
          <a:sy n="61" d="100"/>
        </p:scale>
        <p:origin x="64" y="112"/>
      </p:cViewPr>
      <p:guideLst>
        <p:guide orient="horz" pos="576"/>
        <p:guide orient="horz" pos="1680"/>
        <p:guide pos="6071"/>
        <p:guide pos="6311"/>
        <p:guide pos="935"/>
        <p:guide pos="6887"/>
        <p:guide pos="383"/>
        <p:guide orient="horz" pos="1320"/>
        <p:guide orient="horz" pos="3576"/>
        <p:guide pos="5759"/>
        <p:guide pos="5471"/>
        <p:guide orient="horz" pos="2208"/>
        <p:guide orient="horz" pos="936"/>
        <p:guide orient="horz" pos="2904"/>
        <p:guide orient="horz" pos="3072"/>
        <p:guide pos="7463"/>
      </p:guideLst>
    </p:cSldViewPr>
  </p:slideViewPr>
  <p:outlineViewPr>
    <p:cViewPr>
      <p:scale>
        <a:sx n="20" d="100"/>
        <a:sy n="20" d="100"/>
      </p:scale>
      <p:origin x="0" y="0"/>
    </p:cViewPr>
  </p:outlineViewPr>
  <p:notesTextViewPr>
    <p:cViewPr>
      <p:scale>
        <a:sx n="110" d="100"/>
        <a:sy n="110" d="100"/>
      </p:scale>
      <p:origin x="0" y="0"/>
    </p:cViewPr>
  </p:notesTextViewPr>
  <p:sorterViewPr>
    <p:cViewPr varScale="1">
      <p:scale>
        <a:sx n="1" d="1"/>
        <a:sy n="1" d="1"/>
      </p:scale>
      <p:origin x="0" y="0"/>
    </p:cViewPr>
  </p:sorterViewPr>
  <p:notesViewPr>
    <p:cSldViewPr snapToGrid="0" snapToObjects="1" showGuides="1">
      <p:cViewPr varScale="1">
        <p:scale>
          <a:sx n="73" d="100"/>
          <a:sy n="73" d="100"/>
        </p:scale>
        <p:origin x="1584" y="56"/>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Langbaum" userId="47437676-0da0-48bd-9acb-eb19deb9d28f" providerId="ADAL" clId="{3517B0B3-A315-4A42-9365-B46EDAB128F0}"/>
    <pc:docChg chg="undo redo custSel addSld delSld modSld sldOrd">
      <pc:chgData name="Kevin Langbaum" userId="47437676-0da0-48bd-9acb-eb19deb9d28f" providerId="ADAL" clId="{3517B0B3-A315-4A42-9365-B46EDAB128F0}" dt="2023-02-03T22:45:07.846" v="6842" actId="20577"/>
      <pc:docMkLst>
        <pc:docMk/>
      </pc:docMkLst>
      <pc:sldChg chg="add">
        <pc:chgData name="Kevin Langbaum" userId="47437676-0da0-48bd-9acb-eb19deb9d28f" providerId="ADAL" clId="{3517B0B3-A315-4A42-9365-B46EDAB128F0}" dt="2023-01-31T18:53:17.501" v="215"/>
        <pc:sldMkLst>
          <pc:docMk/>
          <pc:sldMk cId="0" sldId="258"/>
        </pc:sldMkLst>
      </pc:sldChg>
      <pc:sldChg chg="del">
        <pc:chgData name="Kevin Langbaum" userId="47437676-0da0-48bd-9acb-eb19deb9d28f" providerId="ADAL" clId="{3517B0B3-A315-4A42-9365-B46EDAB128F0}" dt="2023-01-31T18:53:39.155" v="219" actId="2696"/>
        <pc:sldMkLst>
          <pc:docMk/>
          <pc:sldMk cId="0" sldId="259"/>
        </pc:sldMkLst>
      </pc:sldChg>
      <pc:sldChg chg="add setBg modNotes">
        <pc:chgData name="Kevin Langbaum" userId="47437676-0da0-48bd-9acb-eb19deb9d28f" providerId="ADAL" clId="{3517B0B3-A315-4A42-9365-B46EDAB128F0}" dt="2023-01-31T20:47:40.899" v="6611" actId="6549"/>
        <pc:sldMkLst>
          <pc:docMk/>
          <pc:sldMk cId="0" sldId="260"/>
        </pc:sldMkLst>
      </pc:sldChg>
      <pc:sldChg chg="modNotes">
        <pc:chgData name="Kevin Langbaum" userId="47437676-0da0-48bd-9acb-eb19deb9d28f" providerId="ADAL" clId="{3517B0B3-A315-4A42-9365-B46EDAB128F0}" dt="2023-02-03T20:11:27.754" v="6643" actId="20577"/>
        <pc:sldMkLst>
          <pc:docMk/>
          <pc:sldMk cId="1106520114" sldId="261"/>
        </pc:sldMkLst>
      </pc:sldChg>
      <pc:sldChg chg="ord modNotes">
        <pc:chgData name="Kevin Langbaum" userId="47437676-0da0-48bd-9acb-eb19deb9d28f" providerId="ADAL" clId="{3517B0B3-A315-4A42-9365-B46EDAB128F0}" dt="2023-01-31T20:44:05.747" v="6548" actId="20577"/>
        <pc:sldMkLst>
          <pc:docMk/>
          <pc:sldMk cId="0" sldId="263"/>
        </pc:sldMkLst>
      </pc:sldChg>
      <pc:sldChg chg="addSp delSp modSp mod modNotes">
        <pc:chgData name="Kevin Langbaum" userId="47437676-0da0-48bd-9acb-eb19deb9d28f" providerId="ADAL" clId="{3517B0B3-A315-4A42-9365-B46EDAB128F0}" dt="2023-01-31T19:26:55.920" v="2762" actId="20577"/>
        <pc:sldMkLst>
          <pc:docMk/>
          <pc:sldMk cId="521946816" sldId="266"/>
        </pc:sldMkLst>
        <pc:spChg chg="del">
          <ac:chgData name="Kevin Langbaum" userId="47437676-0da0-48bd-9acb-eb19deb9d28f" providerId="ADAL" clId="{3517B0B3-A315-4A42-9365-B46EDAB128F0}" dt="2023-01-31T18:34:43.946" v="69" actId="478"/>
          <ac:spMkLst>
            <pc:docMk/>
            <pc:sldMk cId="521946816" sldId="266"/>
            <ac:spMk id="7" creationId="{AD010B6F-5D33-884D-AE4F-1517F0444344}"/>
          </ac:spMkLst>
        </pc:spChg>
        <pc:spChg chg="mod">
          <ac:chgData name="Kevin Langbaum" userId="47437676-0da0-48bd-9acb-eb19deb9d28f" providerId="ADAL" clId="{3517B0B3-A315-4A42-9365-B46EDAB128F0}" dt="2023-01-31T18:35:31.959" v="72" actId="1076"/>
          <ac:spMkLst>
            <pc:docMk/>
            <pc:sldMk cId="521946816" sldId="266"/>
            <ac:spMk id="184" creationId="{00000000-0000-0000-0000-000000000000}"/>
          </ac:spMkLst>
        </pc:spChg>
        <pc:graphicFrameChg chg="del">
          <ac:chgData name="Kevin Langbaum" userId="47437676-0da0-48bd-9acb-eb19deb9d28f" providerId="ADAL" clId="{3517B0B3-A315-4A42-9365-B46EDAB128F0}" dt="2023-01-31T18:34:41.649" v="68" actId="478"/>
          <ac:graphicFrameMkLst>
            <pc:docMk/>
            <pc:sldMk cId="521946816" sldId="266"/>
            <ac:graphicFrameMk id="6" creationId="{A8FAC8B3-D057-F048-A7F2-9D215CC305CE}"/>
          </ac:graphicFrameMkLst>
        </pc:graphicFrameChg>
        <pc:picChg chg="add mod">
          <ac:chgData name="Kevin Langbaum" userId="47437676-0da0-48bd-9acb-eb19deb9d28f" providerId="ADAL" clId="{3517B0B3-A315-4A42-9365-B46EDAB128F0}" dt="2023-01-31T18:35:35.241" v="74" actId="1076"/>
          <ac:picMkLst>
            <pc:docMk/>
            <pc:sldMk cId="521946816" sldId="266"/>
            <ac:picMk id="3" creationId="{8782D8DD-905B-4847-9CBB-31FDA8609E67}"/>
          </ac:picMkLst>
        </pc:picChg>
        <pc:picChg chg="add del mod">
          <ac:chgData name="Kevin Langbaum" userId="47437676-0da0-48bd-9acb-eb19deb9d28f" providerId="ADAL" clId="{3517B0B3-A315-4A42-9365-B46EDAB128F0}" dt="2023-01-31T18:36:10.404" v="78" actId="22"/>
          <ac:picMkLst>
            <pc:docMk/>
            <pc:sldMk cId="521946816" sldId="266"/>
            <ac:picMk id="5" creationId="{9C8DA9FD-EF48-C46B-E57A-F8E07B21982E}"/>
          </ac:picMkLst>
        </pc:picChg>
        <pc:picChg chg="add mod">
          <ac:chgData name="Kevin Langbaum" userId="47437676-0da0-48bd-9acb-eb19deb9d28f" providerId="ADAL" clId="{3517B0B3-A315-4A42-9365-B46EDAB128F0}" dt="2023-01-31T18:36:37.514" v="81" actId="14100"/>
          <ac:picMkLst>
            <pc:docMk/>
            <pc:sldMk cId="521946816" sldId="266"/>
            <ac:picMk id="9" creationId="{E3FC007B-E862-B58C-66A5-859A5F3B0477}"/>
          </ac:picMkLst>
        </pc:picChg>
        <pc:picChg chg="add mod">
          <ac:chgData name="Kevin Langbaum" userId="47437676-0da0-48bd-9acb-eb19deb9d28f" providerId="ADAL" clId="{3517B0B3-A315-4A42-9365-B46EDAB128F0}" dt="2023-01-31T18:37:13.466" v="85" actId="1076"/>
          <ac:picMkLst>
            <pc:docMk/>
            <pc:sldMk cId="521946816" sldId="266"/>
            <ac:picMk id="11" creationId="{BED7939F-BA52-972F-E71C-E36CE13E0C42}"/>
          </ac:picMkLst>
        </pc:picChg>
        <pc:picChg chg="add mod">
          <ac:chgData name="Kevin Langbaum" userId="47437676-0da0-48bd-9acb-eb19deb9d28f" providerId="ADAL" clId="{3517B0B3-A315-4A42-9365-B46EDAB128F0}" dt="2023-01-31T18:38:05.117" v="99" actId="14100"/>
          <ac:picMkLst>
            <pc:docMk/>
            <pc:sldMk cId="521946816" sldId="266"/>
            <ac:picMk id="13" creationId="{40BA3798-F552-8A48-8DC9-AF5522292775}"/>
          </ac:picMkLst>
        </pc:picChg>
        <pc:picChg chg="add mod">
          <ac:chgData name="Kevin Langbaum" userId="47437676-0da0-48bd-9acb-eb19deb9d28f" providerId="ADAL" clId="{3517B0B3-A315-4A42-9365-B46EDAB128F0}" dt="2023-01-31T18:38:13.111" v="104" actId="14100"/>
          <ac:picMkLst>
            <pc:docMk/>
            <pc:sldMk cId="521946816" sldId="266"/>
            <ac:picMk id="15" creationId="{5F539F37-53D7-73D2-624A-A02F873DACE2}"/>
          </ac:picMkLst>
        </pc:picChg>
        <pc:picChg chg="add mod">
          <ac:chgData name="Kevin Langbaum" userId="47437676-0da0-48bd-9acb-eb19deb9d28f" providerId="ADAL" clId="{3517B0B3-A315-4A42-9365-B46EDAB128F0}" dt="2023-01-31T18:38:42.703" v="109" actId="1076"/>
          <ac:picMkLst>
            <pc:docMk/>
            <pc:sldMk cId="521946816" sldId="266"/>
            <ac:picMk id="17" creationId="{6344CEB0-EDE8-D7F9-9E83-DEE4D69A5DF7}"/>
          </ac:picMkLst>
        </pc:picChg>
      </pc:sldChg>
      <pc:sldChg chg="add modNotes">
        <pc:chgData name="Kevin Langbaum" userId="47437676-0da0-48bd-9acb-eb19deb9d28f" providerId="ADAL" clId="{3517B0B3-A315-4A42-9365-B46EDAB128F0}" dt="2023-01-31T20:44:24.011" v="6557" actId="20577"/>
        <pc:sldMkLst>
          <pc:docMk/>
          <pc:sldMk cId="1669863424" sldId="271"/>
        </pc:sldMkLst>
      </pc:sldChg>
      <pc:sldChg chg="del">
        <pc:chgData name="Kevin Langbaum" userId="47437676-0da0-48bd-9acb-eb19deb9d28f" providerId="ADAL" clId="{3517B0B3-A315-4A42-9365-B46EDAB128F0}" dt="2023-01-31T18:53:42.020" v="220" actId="2696"/>
        <pc:sldMkLst>
          <pc:docMk/>
          <pc:sldMk cId="4229347507" sldId="286"/>
        </pc:sldMkLst>
      </pc:sldChg>
      <pc:sldChg chg="modSp mod modNotes">
        <pc:chgData name="Kevin Langbaum" userId="47437676-0da0-48bd-9acb-eb19deb9d28f" providerId="ADAL" clId="{3517B0B3-A315-4A42-9365-B46EDAB128F0}" dt="2023-02-03T22:45:07.846" v="6842" actId="20577"/>
        <pc:sldMkLst>
          <pc:docMk/>
          <pc:sldMk cId="1817319129" sldId="301"/>
        </pc:sldMkLst>
        <pc:spChg chg="mod">
          <ac:chgData name="Kevin Langbaum" userId="47437676-0da0-48bd-9acb-eb19deb9d28f" providerId="ADAL" clId="{3517B0B3-A315-4A42-9365-B46EDAB128F0}" dt="2023-01-31T18:32:00.067" v="14" actId="403"/>
          <ac:spMkLst>
            <pc:docMk/>
            <pc:sldMk cId="1817319129" sldId="301"/>
            <ac:spMk id="2" creationId="{E563376C-C823-2E43-8EED-8EC8647709E8}"/>
          </ac:spMkLst>
        </pc:spChg>
      </pc:sldChg>
      <pc:sldChg chg="add modNotes">
        <pc:chgData name="Kevin Langbaum" userId="47437676-0da0-48bd-9acb-eb19deb9d28f" providerId="ADAL" clId="{3517B0B3-A315-4A42-9365-B46EDAB128F0}" dt="2023-01-31T20:42:23.132" v="6531" actId="20577"/>
        <pc:sldMkLst>
          <pc:docMk/>
          <pc:sldMk cId="1730554809" sldId="305"/>
        </pc:sldMkLst>
      </pc:sldChg>
      <pc:sldChg chg="modNotes">
        <pc:chgData name="Kevin Langbaum" userId="47437676-0da0-48bd-9acb-eb19deb9d28f" providerId="ADAL" clId="{3517B0B3-A315-4A42-9365-B46EDAB128F0}" dt="2023-01-31T19:15:00.096" v="1629" actId="20577"/>
        <pc:sldMkLst>
          <pc:docMk/>
          <pc:sldMk cId="1958340934" sldId="368"/>
        </pc:sldMkLst>
      </pc:sldChg>
      <pc:sldChg chg="add modNotes">
        <pc:chgData name="Kevin Langbaum" userId="47437676-0da0-48bd-9acb-eb19deb9d28f" providerId="ADAL" clId="{3517B0B3-A315-4A42-9365-B46EDAB128F0}" dt="2023-02-03T20:20:15.260" v="6812" actId="20577"/>
        <pc:sldMkLst>
          <pc:docMk/>
          <pc:sldMk cId="120577492" sldId="374"/>
        </pc:sldMkLst>
      </pc:sldChg>
      <pc:sldChg chg="add modNotes">
        <pc:chgData name="Kevin Langbaum" userId="47437676-0da0-48bd-9acb-eb19deb9d28f" providerId="ADAL" clId="{3517B0B3-A315-4A42-9365-B46EDAB128F0}" dt="2023-01-31T20:34:35.450" v="6074"/>
        <pc:sldMkLst>
          <pc:docMk/>
          <pc:sldMk cId="840271359" sldId="375"/>
        </pc:sldMkLst>
      </pc:sldChg>
      <pc:sldChg chg="modNotes">
        <pc:chgData name="Kevin Langbaum" userId="47437676-0da0-48bd-9acb-eb19deb9d28f" providerId="ADAL" clId="{3517B0B3-A315-4A42-9365-B46EDAB128F0}" dt="2023-01-31T20:51:15.599" v="6621" actId="478"/>
        <pc:sldMkLst>
          <pc:docMk/>
          <pc:sldMk cId="2008070810" sldId="415"/>
        </pc:sldMkLst>
      </pc:sldChg>
      <pc:sldChg chg="add modNotes">
        <pc:chgData name="Kevin Langbaum" userId="47437676-0da0-48bd-9acb-eb19deb9d28f" providerId="ADAL" clId="{3517B0B3-A315-4A42-9365-B46EDAB128F0}" dt="2023-01-31T20:34:18.415" v="6070" actId="478"/>
        <pc:sldMkLst>
          <pc:docMk/>
          <pc:sldMk cId="1151204399" sldId="419"/>
        </pc:sldMkLst>
      </pc:sldChg>
      <pc:sldChg chg="add modNotes">
        <pc:chgData name="Kevin Langbaum" userId="47437676-0da0-48bd-9acb-eb19deb9d28f" providerId="ADAL" clId="{3517B0B3-A315-4A42-9365-B46EDAB128F0}" dt="2023-01-31T20:39:27.943" v="6474" actId="5793"/>
        <pc:sldMkLst>
          <pc:docMk/>
          <pc:sldMk cId="3328210774" sldId="428"/>
        </pc:sldMkLst>
      </pc:sldChg>
      <pc:sldChg chg="del">
        <pc:chgData name="Kevin Langbaum" userId="47437676-0da0-48bd-9acb-eb19deb9d28f" providerId="ADAL" clId="{3517B0B3-A315-4A42-9365-B46EDAB128F0}" dt="2023-01-31T18:53:30.585" v="216" actId="2696"/>
        <pc:sldMkLst>
          <pc:docMk/>
          <pc:sldMk cId="2971952862" sldId="430"/>
        </pc:sldMkLst>
      </pc:sldChg>
      <pc:sldChg chg="ord modNotes">
        <pc:chgData name="Kevin Langbaum" userId="47437676-0da0-48bd-9acb-eb19deb9d28f" providerId="ADAL" clId="{3517B0B3-A315-4A42-9365-B46EDAB128F0}" dt="2023-01-31T20:46:02.416" v="6607" actId="6549"/>
        <pc:sldMkLst>
          <pc:docMk/>
          <pc:sldMk cId="1686625143" sldId="439"/>
        </pc:sldMkLst>
      </pc:sldChg>
      <pc:sldChg chg="modNotes">
        <pc:chgData name="Kevin Langbaum" userId="47437676-0da0-48bd-9acb-eb19deb9d28f" providerId="ADAL" clId="{3517B0B3-A315-4A42-9365-B46EDAB128F0}" dt="2023-01-31T20:51:22.332" v="6624"/>
        <pc:sldMkLst>
          <pc:docMk/>
          <pc:sldMk cId="4249360381" sldId="440"/>
        </pc:sldMkLst>
      </pc:sldChg>
      <pc:sldChg chg="add modNotes">
        <pc:chgData name="Kevin Langbaum" userId="47437676-0da0-48bd-9acb-eb19deb9d28f" providerId="ADAL" clId="{3517B0B3-A315-4A42-9365-B46EDAB128F0}" dt="2023-02-03T20:21:27.124" v="6829" actId="20577"/>
        <pc:sldMkLst>
          <pc:docMk/>
          <pc:sldMk cId="2553219496" sldId="445"/>
        </pc:sldMkLst>
      </pc:sldChg>
      <pc:sldChg chg="add modNotes">
        <pc:chgData name="Kevin Langbaum" userId="47437676-0da0-48bd-9acb-eb19deb9d28f" providerId="ADAL" clId="{3517B0B3-A315-4A42-9365-B46EDAB128F0}" dt="2023-01-31T20:36:12.199" v="6091" actId="20577"/>
        <pc:sldMkLst>
          <pc:docMk/>
          <pc:sldMk cId="623745929" sldId="449"/>
        </pc:sldMkLst>
      </pc:sldChg>
      <pc:sldChg chg="ord modNotes">
        <pc:chgData name="Kevin Langbaum" userId="47437676-0da0-48bd-9acb-eb19deb9d28f" providerId="ADAL" clId="{3517B0B3-A315-4A42-9365-B46EDAB128F0}" dt="2023-01-31T20:51:09.054" v="6620" actId="478"/>
        <pc:sldMkLst>
          <pc:docMk/>
          <pc:sldMk cId="2908119412" sldId="463"/>
        </pc:sldMkLst>
      </pc:sldChg>
      <pc:sldChg chg="modNotes">
        <pc:chgData name="Kevin Langbaum" userId="47437676-0da0-48bd-9acb-eb19deb9d28f" providerId="ADAL" clId="{3517B0B3-A315-4A42-9365-B46EDAB128F0}" dt="2023-01-31T20:51:36.342" v="6625" actId="478"/>
        <pc:sldMkLst>
          <pc:docMk/>
          <pc:sldMk cId="3100500877" sldId="465"/>
        </pc:sldMkLst>
      </pc:sldChg>
      <pc:sldChg chg="ord modNotes">
        <pc:chgData name="Kevin Langbaum" userId="47437676-0da0-48bd-9acb-eb19deb9d28f" providerId="ADAL" clId="{3517B0B3-A315-4A42-9365-B46EDAB128F0}" dt="2023-01-31T20:50:56.202" v="6619" actId="478"/>
        <pc:sldMkLst>
          <pc:docMk/>
          <pc:sldMk cId="3248480449" sldId="468"/>
        </pc:sldMkLst>
      </pc:sldChg>
      <pc:sldChg chg="del">
        <pc:chgData name="Kevin Langbaum" userId="47437676-0da0-48bd-9acb-eb19deb9d28f" providerId="ADAL" clId="{3517B0B3-A315-4A42-9365-B46EDAB128F0}" dt="2023-01-31T18:32:10.309" v="15" actId="2696"/>
        <pc:sldMkLst>
          <pc:docMk/>
          <pc:sldMk cId="2441210684" sldId="1277"/>
        </pc:sldMkLst>
      </pc:sldChg>
      <pc:sldChg chg="del">
        <pc:chgData name="Kevin Langbaum" userId="47437676-0da0-48bd-9acb-eb19deb9d28f" providerId="ADAL" clId="{3517B0B3-A315-4A42-9365-B46EDAB128F0}" dt="2023-01-31T18:42:20.819" v="156" actId="2696"/>
        <pc:sldMkLst>
          <pc:docMk/>
          <pc:sldMk cId="1793492990" sldId="1476"/>
        </pc:sldMkLst>
      </pc:sldChg>
      <pc:sldChg chg="modNotes">
        <pc:chgData name="Kevin Langbaum" userId="47437676-0da0-48bd-9acb-eb19deb9d28f" providerId="ADAL" clId="{3517B0B3-A315-4A42-9365-B46EDAB128F0}" dt="2023-01-31T20:48:39.709" v="6616" actId="478"/>
        <pc:sldMkLst>
          <pc:docMk/>
          <pc:sldMk cId="2432689671" sldId="1476"/>
        </pc:sldMkLst>
      </pc:sldChg>
      <pc:sldChg chg="del">
        <pc:chgData name="Kevin Langbaum" userId="47437676-0da0-48bd-9acb-eb19deb9d28f" providerId="ADAL" clId="{3517B0B3-A315-4A42-9365-B46EDAB128F0}" dt="2023-01-31T18:42:20.819" v="156" actId="2696"/>
        <pc:sldMkLst>
          <pc:docMk/>
          <pc:sldMk cId="2500685253" sldId="1478"/>
        </pc:sldMkLst>
      </pc:sldChg>
      <pc:sldChg chg="modNotes">
        <pc:chgData name="Kevin Langbaum" userId="47437676-0da0-48bd-9acb-eb19deb9d28f" providerId="ADAL" clId="{3517B0B3-A315-4A42-9365-B46EDAB128F0}" dt="2023-01-31T20:48:25.294" v="6614" actId="478"/>
        <pc:sldMkLst>
          <pc:docMk/>
          <pc:sldMk cId="4146339615" sldId="1478"/>
        </pc:sldMkLst>
      </pc:sldChg>
      <pc:sldChg chg="modNotes">
        <pc:chgData name="Kevin Langbaum" userId="47437676-0da0-48bd-9acb-eb19deb9d28f" providerId="ADAL" clId="{3517B0B3-A315-4A42-9365-B46EDAB128F0}" dt="2023-01-31T20:51:52.381" v="6627" actId="478"/>
        <pc:sldMkLst>
          <pc:docMk/>
          <pc:sldMk cId="580469854" sldId="1480"/>
        </pc:sldMkLst>
      </pc:sldChg>
      <pc:sldChg chg="del">
        <pc:chgData name="Kevin Langbaum" userId="47437676-0da0-48bd-9acb-eb19deb9d28f" providerId="ADAL" clId="{3517B0B3-A315-4A42-9365-B46EDAB128F0}" dt="2023-01-31T18:42:20.819" v="156" actId="2696"/>
        <pc:sldMkLst>
          <pc:docMk/>
          <pc:sldMk cId="2978127019" sldId="1480"/>
        </pc:sldMkLst>
      </pc:sldChg>
      <pc:sldChg chg="modNotes">
        <pc:chgData name="Kevin Langbaum" userId="47437676-0da0-48bd-9acb-eb19deb9d28f" providerId="ADAL" clId="{3517B0B3-A315-4A42-9365-B46EDAB128F0}" dt="2023-01-31T20:51:47.107" v="6626" actId="478"/>
        <pc:sldMkLst>
          <pc:docMk/>
          <pc:sldMk cId="1488999533" sldId="1490"/>
        </pc:sldMkLst>
      </pc:sldChg>
      <pc:sldChg chg="del">
        <pc:chgData name="Kevin Langbaum" userId="47437676-0da0-48bd-9acb-eb19deb9d28f" providerId="ADAL" clId="{3517B0B3-A315-4A42-9365-B46EDAB128F0}" dt="2023-01-31T18:42:20.819" v="156" actId="2696"/>
        <pc:sldMkLst>
          <pc:docMk/>
          <pc:sldMk cId="2955624553" sldId="1490"/>
        </pc:sldMkLst>
      </pc:sldChg>
      <pc:sldChg chg="del">
        <pc:chgData name="Kevin Langbaum" userId="47437676-0da0-48bd-9acb-eb19deb9d28f" providerId="ADAL" clId="{3517B0B3-A315-4A42-9365-B46EDAB128F0}" dt="2023-01-31T18:42:20.819" v="156" actId="2696"/>
        <pc:sldMkLst>
          <pc:docMk/>
          <pc:sldMk cId="3495055976" sldId="1491"/>
        </pc:sldMkLst>
      </pc:sldChg>
      <pc:sldChg chg="modNotes">
        <pc:chgData name="Kevin Langbaum" userId="47437676-0da0-48bd-9acb-eb19deb9d28f" providerId="ADAL" clId="{3517B0B3-A315-4A42-9365-B46EDAB128F0}" dt="2023-01-31T20:48:32.294" v="6615" actId="478"/>
        <pc:sldMkLst>
          <pc:docMk/>
          <pc:sldMk cId="3679653549" sldId="1491"/>
        </pc:sldMkLst>
      </pc:sldChg>
      <pc:sldChg chg="modNotes">
        <pc:chgData name="Kevin Langbaum" userId="47437676-0da0-48bd-9acb-eb19deb9d28f" providerId="ADAL" clId="{3517B0B3-A315-4A42-9365-B46EDAB128F0}" dt="2023-02-03T20:12:56.052" v="6794" actId="5793"/>
        <pc:sldMkLst>
          <pc:docMk/>
          <pc:sldMk cId="4292053650" sldId="1525"/>
        </pc:sldMkLst>
      </pc:sldChg>
      <pc:sldChg chg="modNotes">
        <pc:chgData name="Kevin Langbaum" userId="47437676-0da0-48bd-9acb-eb19deb9d28f" providerId="ADAL" clId="{3517B0B3-A315-4A42-9365-B46EDAB128F0}" dt="2023-02-03T20:15:20.669" v="6810" actId="20577"/>
        <pc:sldMkLst>
          <pc:docMk/>
          <pc:sldMk cId="1207036095" sldId="1544"/>
        </pc:sldMkLst>
      </pc:sldChg>
      <pc:sldChg chg="del">
        <pc:chgData name="Kevin Langbaum" userId="47437676-0da0-48bd-9acb-eb19deb9d28f" providerId="ADAL" clId="{3517B0B3-A315-4A42-9365-B46EDAB128F0}" dt="2023-01-31T18:42:20.819" v="156" actId="2696"/>
        <pc:sldMkLst>
          <pc:docMk/>
          <pc:sldMk cId="2333015917" sldId="1544"/>
        </pc:sldMkLst>
      </pc:sldChg>
      <pc:sldChg chg="del">
        <pc:chgData name="Kevin Langbaum" userId="47437676-0da0-48bd-9acb-eb19deb9d28f" providerId="ADAL" clId="{3517B0B3-A315-4A42-9365-B46EDAB128F0}" dt="2023-01-31T18:53:50.705" v="222" actId="2696"/>
        <pc:sldMkLst>
          <pc:docMk/>
          <pc:sldMk cId="1560112522" sldId="1557"/>
        </pc:sldMkLst>
      </pc:sldChg>
      <pc:sldChg chg="add modNotes">
        <pc:chgData name="Kevin Langbaum" userId="47437676-0da0-48bd-9acb-eb19deb9d28f" providerId="ADAL" clId="{3517B0B3-A315-4A42-9365-B46EDAB128F0}" dt="2023-01-31T19:47:36.817" v="4752" actId="21"/>
        <pc:sldMkLst>
          <pc:docMk/>
          <pc:sldMk cId="1492202153" sldId="1716"/>
        </pc:sldMkLst>
      </pc:sldChg>
      <pc:sldChg chg="modNotes modNotesTx">
        <pc:chgData name="Kevin Langbaum" userId="47437676-0da0-48bd-9acb-eb19deb9d28f" providerId="ADAL" clId="{3517B0B3-A315-4A42-9365-B46EDAB128F0}" dt="2023-01-31T19:12:54.419" v="1356" actId="20577"/>
        <pc:sldMkLst>
          <pc:docMk/>
          <pc:sldMk cId="544310620" sldId="1723"/>
        </pc:sldMkLst>
      </pc:sldChg>
      <pc:sldChg chg="add modNotes">
        <pc:chgData name="Kevin Langbaum" userId="47437676-0da0-48bd-9acb-eb19deb9d28f" providerId="ADAL" clId="{3517B0B3-A315-4A42-9365-B46EDAB128F0}" dt="2023-01-31T20:08:53.682" v="5420" actId="20577"/>
        <pc:sldMkLst>
          <pc:docMk/>
          <pc:sldMk cId="0" sldId="1726"/>
        </pc:sldMkLst>
      </pc:sldChg>
      <pc:sldChg chg="modNotes">
        <pc:chgData name="Kevin Langbaum" userId="47437676-0da0-48bd-9acb-eb19deb9d28f" providerId="ADAL" clId="{3517B0B3-A315-4A42-9365-B46EDAB128F0}" dt="2023-01-31T20:50:39.856" v="6618" actId="6549"/>
        <pc:sldMkLst>
          <pc:docMk/>
          <pc:sldMk cId="19916044" sldId="1925"/>
        </pc:sldMkLst>
      </pc:sldChg>
      <pc:sldChg chg="del">
        <pc:chgData name="Kevin Langbaum" userId="47437676-0da0-48bd-9acb-eb19deb9d28f" providerId="ADAL" clId="{3517B0B3-A315-4A42-9365-B46EDAB128F0}" dt="2023-01-31T19:43:21.816" v="4277" actId="2696"/>
        <pc:sldMkLst>
          <pc:docMk/>
          <pc:sldMk cId="1235055356" sldId="3690"/>
        </pc:sldMkLst>
      </pc:sldChg>
      <pc:sldChg chg="del">
        <pc:chgData name="Kevin Langbaum" userId="47437676-0da0-48bd-9acb-eb19deb9d28f" providerId="ADAL" clId="{3517B0B3-A315-4A42-9365-B46EDAB128F0}" dt="2023-01-31T18:53:36.018" v="218" actId="2696"/>
        <pc:sldMkLst>
          <pc:docMk/>
          <pc:sldMk cId="2753506810" sldId="2147137383"/>
        </pc:sldMkLst>
      </pc:sldChg>
      <pc:sldChg chg="del">
        <pc:chgData name="Kevin Langbaum" userId="47437676-0da0-48bd-9acb-eb19deb9d28f" providerId="ADAL" clId="{3517B0B3-A315-4A42-9365-B46EDAB128F0}" dt="2023-01-31T18:53:44.949" v="221" actId="2696"/>
        <pc:sldMkLst>
          <pc:docMk/>
          <pc:sldMk cId="3726357913" sldId="2147137384"/>
        </pc:sldMkLst>
      </pc:sldChg>
      <pc:sldChg chg="del">
        <pc:chgData name="Kevin Langbaum" userId="47437676-0da0-48bd-9acb-eb19deb9d28f" providerId="ADAL" clId="{3517B0B3-A315-4A42-9365-B46EDAB128F0}" dt="2023-01-31T18:53:32.558" v="217" actId="2696"/>
        <pc:sldMkLst>
          <pc:docMk/>
          <pc:sldMk cId="1623613804" sldId="2147137385"/>
        </pc:sldMkLst>
      </pc:sldChg>
      <pc:sldChg chg="modNotes">
        <pc:chgData name="Kevin Langbaum" userId="47437676-0da0-48bd-9acb-eb19deb9d28f" providerId="ADAL" clId="{3517B0B3-A315-4A42-9365-B46EDAB128F0}" dt="2023-01-31T19:23:01.250" v="1983" actId="20577"/>
        <pc:sldMkLst>
          <pc:docMk/>
          <pc:sldMk cId="1070230620" sldId="2147137392"/>
        </pc:sldMkLst>
      </pc:sldChg>
      <pc:sldChg chg="addSp delSp modSp add mod modAnim modNotes">
        <pc:chgData name="Kevin Langbaum" userId="47437676-0da0-48bd-9acb-eb19deb9d28f" providerId="ADAL" clId="{3517B0B3-A315-4A42-9365-B46EDAB128F0}" dt="2023-01-31T19:07:19.886" v="791" actId="20577"/>
        <pc:sldMkLst>
          <pc:docMk/>
          <pc:sldMk cId="3749060751" sldId="2147137393"/>
        </pc:sldMkLst>
        <pc:spChg chg="del">
          <ac:chgData name="Kevin Langbaum" userId="47437676-0da0-48bd-9acb-eb19deb9d28f" providerId="ADAL" clId="{3517B0B3-A315-4A42-9365-B46EDAB128F0}" dt="2023-01-31T18:32:28.243" v="17" actId="478"/>
          <ac:spMkLst>
            <pc:docMk/>
            <pc:sldMk cId="3749060751" sldId="2147137393"/>
            <ac:spMk id="5" creationId="{00000000-0000-0000-0000-000000000000}"/>
          </ac:spMkLst>
        </pc:spChg>
        <pc:picChg chg="add mod">
          <ac:chgData name="Kevin Langbaum" userId="47437676-0da0-48bd-9acb-eb19deb9d28f" providerId="ADAL" clId="{3517B0B3-A315-4A42-9365-B46EDAB128F0}" dt="2023-01-31T18:32:49.064" v="20" actId="14100"/>
          <ac:picMkLst>
            <pc:docMk/>
            <pc:sldMk cId="3749060751" sldId="2147137393"/>
            <ac:picMk id="2" creationId="{97315CB7-9DB1-5F43-55E2-B6A2361F9080}"/>
          </ac:picMkLst>
        </pc:picChg>
      </pc:sldChg>
      <pc:sldChg chg="addSp delSp modSp add del mod">
        <pc:chgData name="Kevin Langbaum" userId="47437676-0da0-48bd-9acb-eb19deb9d28f" providerId="ADAL" clId="{3517B0B3-A315-4A42-9365-B46EDAB128F0}" dt="2023-01-31T18:40:45.674" v="154" actId="2696"/>
        <pc:sldMkLst>
          <pc:docMk/>
          <pc:sldMk cId="68849011" sldId="2147137394"/>
        </pc:sldMkLst>
        <pc:spChg chg="mod">
          <ac:chgData name="Kevin Langbaum" userId="47437676-0da0-48bd-9acb-eb19deb9d28f" providerId="ADAL" clId="{3517B0B3-A315-4A42-9365-B46EDAB128F0}" dt="2023-01-31T18:39:04.371" v="130" actId="20577"/>
          <ac:spMkLst>
            <pc:docMk/>
            <pc:sldMk cId="68849011" sldId="2147137394"/>
            <ac:spMk id="184" creationId="{00000000-0000-0000-0000-000000000000}"/>
          </ac:spMkLst>
        </pc:spChg>
        <pc:picChg chg="del">
          <ac:chgData name="Kevin Langbaum" userId="47437676-0da0-48bd-9acb-eb19deb9d28f" providerId="ADAL" clId="{3517B0B3-A315-4A42-9365-B46EDAB128F0}" dt="2023-01-31T18:39:10.517" v="131" actId="478"/>
          <ac:picMkLst>
            <pc:docMk/>
            <pc:sldMk cId="68849011" sldId="2147137394"/>
            <ac:picMk id="3" creationId="{8782D8DD-905B-4847-9CBB-31FDA8609E67}"/>
          </ac:picMkLst>
        </pc:picChg>
        <pc:picChg chg="add mod">
          <ac:chgData name="Kevin Langbaum" userId="47437676-0da0-48bd-9acb-eb19deb9d28f" providerId="ADAL" clId="{3517B0B3-A315-4A42-9365-B46EDAB128F0}" dt="2023-01-31T18:39:44.766" v="140" actId="14100"/>
          <ac:picMkLst>
            <pc:docMk/>
            <pc:sldMk cId="68849011" sldId="2147137394"/>
            <ac:picMk id="4" creationId="{72E123DB-A141-AE4E-AD03-7ED86124993C}"/>
          </ac:picMkLst>
        </pc:picChg>
        <pc:picChg chg="del">
          <ac:chgData name="Kevin Langbaum" userId="47437676-0da0-48bd-9acb-eb19deb9d28f" providerId="ADAL" clId="{3517B0B3-A315-4A42-9365-B46EDAB128F0}" dt="2023-01-31T18:39:12.072" v="133" actId="478"/>
          <ac:picMkLst>
            <pc:docMk/>
            <pc:sldMk cId="68849011" sldId="2147137394"/>
            <ac:picMk id="9" creationId="{E3FC007B-E862-B58C-66A5-859A5F3B0477}"/>
          </ac:picMkLst>
        </pc:picChg>
        <pc:picChg chg="del">
          <ac:chgData name="Kevin Langbaum" userId="47437676-0da0-48bd-9acb-eb19deb9d28f" providerId="ADAL" clId="{3517B0B3-A315-4A42-9365-B46EDAB128F0}" dt="2023-01-31T18:39:12.675" v="134" actId="478"/>
          <ac:picMkLst>
            <pc:docMk/>
            <pc:sldMk cId="68849011" sldId="2147137394"/>
            <ac:picMk id="11" creationId="{BED7939F-BA52-972F-E71C-E36CE13E0C42}"/>
          </ac:picMkLst>
        </pc:picChg>
        <pc:picChg chg="del">
          <ac:chgData name="Kevin Langbaum" userId="47437676-0da0-48bd-9acb-eb19deb9d28f" providerId="ADAL" clId="{3517B0B3-A315-4A42-9365-B46EDAB128F0}" dt="2023-01-31T18:39:13.131" v="135" actId="478"/>
          <ac:picMkLst>
            <pc:docMk/>
            <pc:sldMk cId="68849011" sldId="2147137394"/>
            <ac:picMk id="13" creationId="{40BA3798-F552-8A48-8DC9-AF5522292775}"/>
          </ac:picMkLst>
        </pc:picChg>
        <pc:picChg chg="del">
          <ac:chgData name="Kevin Langbaum" userId="47437676-0da0-48bd-9acb-eb19deb9d28f" providerId="ADAL" clId="{3517B0B3-A315-4A42-9365-B46EDAB128F0}" dt="2023-01-31T18:39:13.484" v="136" actId="478"/>
          <ac:picMkLst>
            <pc:docMk/>
            <pc:sldMk cId="68849011" sldId="2147137394"/>
            <ac:picMk id="15" creationId="{5F539F37-53D7-73D2-624A-A02F873DACE2}"/>
          </ac:picMkLst>
        </pc:picChg>
        <pc:picChg chg="del">
          <ac:chgData name="Kevin Langbaum" userId="47437676-0da0-48bd-9acb-eb19deb9d28f" providerId="ADAL" clId="{3517B0B3-A315-4A42-9365-B46EDAB128F0}" dt="2023-01-31T18:39:11.284" v="132" actId="478"/>
          <ac:picMkLst>
            <pc:docMk/>
            <pc:sldMk cId="68849011" sldId="2147137394"/>
            <ac:picMk id="17" creationId="{6344CEB0-EDE8-D7F9-9E83-DEE4D69A5DF7}"/>
          </ac:picMkLst>
        </pc:picChg>
      </pc:sldChg>
      <pc:sldChg chg="addSp delSp modSp add mod ord modNotes">
        <pc:chgData name="Kevin Langbaum" userId="47437676-0da0-48bd-9acb-eb19deb9d28f" providerId="ADAL" clId="{3517B0B3-A315-4A42-9365-B46EDAB128F0}" dt="2023-01-31T19:24:57.934" v="2328" actId="20577"/>
        <pc:sldMkLst>
          <pc:docMk/>
          <pc:sldMk cId="3853225441" sldId="2147137395"/>
        </pc:sldMkLst>
        <pc:spChg chg="mod">
          <ac:chgData name="Kevin Langbaum" userId="47437676-0da0-48bd-9acb-eb19deb9d28f" providerId="ADAL" clId="{3517B0B3-A315-4A42-9365-B46EDAB128F0}" dt="2023-01-31T18:40:28.202" v="149" actId="1076"/>
          <ac:spMkLst>
            <pc:docMk/>
            <pc:sldMk cId="3853225441" sldId="2147137395"/>
            <ac:spMk id="4" creationId="{E7114897-BFD9-0D41-97D9-7748B0A3F400}"/>
          </ac:spMkLst>
        </pc:spChg>
        <pc:picChg chg="add mod">
          <ac:chgData name="Kevin Langbaum" userId="47437676-0da0-48bd-9acb-eb19deb9d28f" providerId="ADAL" clId="{3517B0B3-A315-4A42-9365-B46EDAB128F0}" dt="2023-01-31T18:40:49.129" v="155" actId="14100"/>
          <ac:picMkLst>
            <pc:docMk/>
            <pc:sldMk cId="3853225441" sldId="2147137395"/>
            <ac:picMk id="2" creationId="{907E2B48-336D-73BD-876B-F5BD220C54BE}"/>
          </ac:picMkLst>
        </pc:picChg>
        <pc:picChg chg="del">
          <ac:chgData name="Kevin Langbaum" userId="47437676-0da0-48bd-9acb-eb19deb9d28f" providerId="ADAL" clId="{3517B0B3-A315-4A42-9365-B46EDAB128F0}" dt="2023-01-31T18:40:31.447" v="150" actId="478"/>
          <ac:picMkLst>
            <pc:docMk/>
            <pc:sldMk cId="3853225441" sldId="2147137395"/>
            <ac:picMk id="7" creationId="{260E285E-5129-9F49-B1F5-E9F7316F1997}"/>
          </ac:picMkLst>
        </pc:picChg>
      </pc:sldChg>
      <pc:sldChg chg="addSp delSp modSp add mod ord delAnim modAnim modNotes">
        <pc:chgData name="Kevin Langbaum" userId="47437676-0da0-48bd-9acb-eb19deb9d28f" providerId="ADAL" clId="{3517B0B3-A315-4A42-9365-B46EDAB128F0}" dt="2023-01-31T20:27:37.532" v="5977" actId="20577"/>
        <pc:sldMkLst>
          <pc:docMk/>
          <pc:sldMk cId="3500811556" sldId="2147137396"/>
        </pc:sldMkLst>
        <pc:spChg chg="mod">
          <ac:chgData name="Kevin Langbaum" userId="47437676-0da0-48bd-9acb-eb19deb9d28f" providerId="ADAL" clId="{3517B0B3-A315-4A42-9365-B46EDAB128F0}" dt="2023-01-31T18:47:44.403" v="194" actId="6549"/>
          <ac:spMkLst>
            <pc:docMk/>
            <pc:sldMk cId="3500811556" sldId="2147137396"/>
            <ac:spMk id="9" creationId="{00000000-0000-0000-0000-000000000000}"/>
          </ac:spMkLst>
        </pc:spChg>
        <pc:picChg chg="del">
          <ac:chgData name="Kevin Langbaum" userId="47437676-0da0-48bd-9acb-eb19deb9d28f" providerId="ADAL" clId="{3517B0B3-A315-4A42-9365-B46EDAB128F0}" dt="2023-01-31T18:47:48.849" v="195" actId="478"/>
          <ac:picMkLst>
            <pc:docMk/>
            <pc:sldMk cId="3500811556" sldId="2147137396"/>
            <ac:picMk id="2" creationId="{97315CB7-9DB1-5F43-55E2-B6A2361F9080}"/>
          </ac:picMkLst>
        </pc:picChg>
        <pc:picChg chg="add mod">
          <ac:chgData name="Kevin Langbaum" userId="47437676-0da0-48bd-9acb-eb19deb9d28f" providerId="ADAL" clId="{3517B0B3-A315-4A42-9365-B46EDAB128F0}" dt="2023-01-31T18:48:06.233" v="198" actId="14100"/>
          <ac:picMkLst>
            <pc:docMk/>
            <pc:sldMk cId="3500811556" sldId="2147137396"/>
            <ac:picMk id="3" creationId="{9743B8EB-4D76-3C35-67AB-200C72BCAFDE}"/>
          </ac:picMkLst>
        </pc:picChg>
      </pc:sldChg>
      <pc:sldChg chg="add modTransition modNotes">
        <pc:chgData name="Kevin Langbaum" userId="47437676-0da0-48bd-9acb-eb19deb9d28f" providerId="ADAL" clId="{3517B0B3-A315-4A42-9365-B46EDAB128F0}" dt="2023-01-31T20:43:17.268" v="6539" actId="6549"/>
        <pc:sldMkLst>
          <pc:docMk/>
          <pc:sldMk cId="1240233022" sldId="2147137397"/>
        </pc:sldMkLst>
      </pc:sldChg>
      <pc:sldMasterChg chg="delSldLayout">
        <pc:chgData name="Kevin Langbaum" userId="47437676-0da0-48bd-9acb-eb19deb9d28f" providerId="ADAL" clId="{3517B0B3-A315-4A42-9365-B46EDAB128F0}" dt="2023-01-31T18:53:42.020" v="220" actId="2696"/>
        <pc:sldMasterMkLst>
          <pc:docMk/>
          <pc:sldMasterMk cId="0" sldId="2147483681"/>
        </pc:sldMasterMkLst>
        <pc:sldLayoutChg chg="del">
          <pc:chgData name="Kevin Langbaum" userId="47437676-0da0-48bd-9acb-eb19deb9d28f" providerId="ADAL" clId="{3517B0B3-A315-4A42-9365-B46EDAB128F0}" dt="2023-01-31T18:53:42.020" v="220" actId="2696"/>
          <pc:sldLayoutMkLst>
            <pc:docMk/>
            <pc:sldMasterMk cId="0" sldId="2147483681"/>
            <pc:sldLayoutMk cId="1208613351" sldId="2147483684"/>
          </pc:sldLayoutMkLst>
        </pc:sldLayoutChg>
        <pc:sldLayoutChg chg="del">
          <pc:chgData name="Kevin Langbaum" userId="47437676-0da0-48bd-9acb-eb19deb9d28f" providerId="ADAL" clId="{3517B0B3-A315-4A42-9365-B46EDAB128F0}" dt="2023-01-31T18:53:36.018" v="218" actId="2696"/>
          <pc:sldLayoutMkLst>
            <pc:docMk/>
            <pc:sldMasterMk cId="0" sldId="2147483681"/>
            <pc:sldLayoutMk cId="3857441505" sldId="2147483706"/>
          </pc:sldLayoutMkLst>
        </pc:sldLayoutChg>
      </pc:sldMasterChg>
      <pc:sldMasterChg chg="delSldLayout">
        <pc:chgData name="Kevin Langbaum" userId="47437676-0da0-48bd-9acb-eb19deb9d28f" providerId="ADAL" clId="{3517B0B3-A315-4A42-9365-B46EDAB128F0}" dt="2023-01-31T18:32:10.309" v="15" actId="2696"/>
        <pc:sldMasterMkLst>
          <pc:docMk/>
          <pc:sldMasterMk cId="1613344183" sldId="2147483712"/>
        </pc:sldMasterMkLst>
        <pc:sldLayoutChg chg="del">
          <pc:chgData name="Kevin Langbaum" userId="47437676-0da0-48bd-9acb-eb19deb9d28f" providerId="ADAL" clId="{3517B0B3-A315-4A42-9365-B46EDAB128F0}" dt="2023-01-31T18:32:10.309" v="15" actId="2696"/>
          <pc:sldLayoutMkLst>
            <pc:docMk/>
            <pc:sldMasterMk cId="1613344183" sldId="2147483712"/>
            <pc:sldLayoutMk cId="1433427260" sldId="214748371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CBE41F-041D-E20E-E4A5-19FA7E336C44}"/>
              </a:ext>
            </a:extLst>
          </p:cNvPr>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37470E-F0AC-53C5-40F6-4F8059065AD3}"/>
              </a:ext>
            </a:extLst>
          </p:cNvPr>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4B714DEF-32C0-4126-8D8E-B92EC06F57D7}" type="datetimeFigureOut">
              <a:rPr lang="en-US" smtClean="0"/>
              <a:t>2/21/2023</a:t>
            </a:fld>
            <a:endParaRPr lang="en-US"/>
          </a:p>
        </p:txBody>
      </p:sp>
      <p:sp>
        <p:nvSpPr>
          <p:cNvPr id="4" name="Footer Placeholder 3">
            <a:extLst>
              <a:ext uri="{FF2B5EF4-FFF2-40B4-BE49-F238E27FC236}">
                <a16:creationId xmlns:a16="http://schemas.microsoft.com/office/drawing/2014/main" id="{9E01CF00-1C18-69FE-092D-AD3619B0E434}"/>
              </a:ext>
            </a:extLst>
          </p:cNvPr>
          <p:cNvSpPr>
            <a:spLocks noGrp="1"/>
          </p:cNvSpPr>
          <p:nvPr>
            <p:ph type="ftr" sz="quarter" idx="2"/>
          </p:nvPr>
        </p:nvSpPr>
        <p:spPr>
          <a:xfrm>
            <a:off x="0" y="6659563"/>
            <a:ext cx="4029075" cy="3508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5C7B71-94D1-57DD-263E-8FFF182719BA}"/>
              </a:ext>
            </a:extLst>
          </p:cNvPr>
          <p:cNvSpPr>
            <a:spLocks noGrp="1"/>
          </p:cNvSpPr>
          <p:nvPr>
            <p:ph type="sldNum" sz="quarter" idx="3"/>
          </p:nvPr>
        </p:nvSpPr>
        <p:spPr>
          <a:xfrm>
            <a:off x="5265738" y="6659563"/>
            <a:ext cx="4029075" cy="350837"/>
          </a:xfrm>
          <a:prstGeom prst="rect">
            <a:avLst/>
          </a:prstGeom>
        </p:spPr>
        <p:txBody>
          <a:bodyPr vert="horz" lIns="91440" tIns="45720" rIns="91440" bIns="45720" rtlCol="0" anchor="b"/>
          <a:lstStyle>
            <a:lvl1pPr algn="r">
              <a:defRPr sz="1200"/>
            </a:lvl1pPr>
          </a:lstStyle>
          <a:p>
            <a:fld id="{C48688F7-2055-4DB6-93F0-9AA2DCD064B2}" type="slidenum">
              <a:rPr lang="en-US" smtClean="0"/>
              <a:t>‹#›</a:t>
            </a:fld>
            <a:endParaRPr lang="en-US"/>
          </a:p>
        </p:txBody>
      </p:sp>
    </p:spTree>
    <p:extLst>
      <p:ext uri="{BB962C8B-B14F-4D97-AF65-F5344CB8AC3E}">
        <p14:creationId xmlns:p14="http://schemas.microsoft.com/office/powerpoint/2010/main" val="267284767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2312988" y="525463"/>
            <a:ext cx="4670425"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929641" y="3329941"/>
            <a:ext cx="7437120" cy="3154680"/>
          </a:xfrm>
          <a:prstGeom prst="rect">
            <a:avLst/>
          </a:prstGeom>
          <a:noFill/>
          <a:ln>
            <a:noFill/>
          </a:ln>
        </p:spPr>
        <p:txBody>
          <a:bodyPr lIns="93160" tIns="93160" rIns="93160" bIns="93160"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990282966"/>
      </p:ext>
    </p:extLst>
  </p:cSld>
  <p:clrMap bg1="lt1" tx1="dk1" bg2="dk2" tx2="lt2" accent1="accent1" accent2="accent2" accent3="accent3" accent4="accent4" accent5="accent5" accent6="accent6" hlink="hlink" folHlink="folHlink"/>
  <p:hf sldNum="0" hdr="0" ftr="0" dt="0"/>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000" dirty="0"/>
          </a:p>
        </p:txBody>
      </p:sp>
    </p:spTree>
    <p:extLst>
      <p:ext uri="{BB962C8B-B14F-4D97-AF65-F5344CB8AC3E}">
        <p14:creationId xmlns:p14="http://schemas.microsoft.com/office/powerpoint/2010/main" val="22724376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Knowledge Enterprise helps fulfill the commitments outlined in the charter by creating a mindset that enables problem-solving, serving the university community and driving forward research and innovation.</a:t>
            </a:r>
          </a:p>
        </p:txBody>
      </p:sp>
    </p:spTree>
    <p:extLst>
      <p:ext uri="{BB962C8B-B14F-4D97-AF65-F5344CB8AC3E}">
        <p14:creationId xmlns:p14="http://schemas.microsoft.com/office/powerpoint/2010/main" val="3071592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53215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Knowledge Enterprise helps fulfill the commitments outlined in the charter by creating a mindset that enables problem-solving, serving the university community and driving forward research and innovation.</a:t>
            </a:r>
          </a:p>
        </p:txBody>
      </p:sp>
    </p:spTree>
    <p:extLst>
      <p:ext uri="{BB962C8B-B14F-4D97-AF65-F5344CB8AC3E}">
        <p14:creationId xmlns:p14="http://schemas.microsoft.com/office/powerpoint/2010/main" val="3130664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4888" y="520700"/>
            <a:ext cx="4622800" cy="2601913"/>
          </a:xfrm>
        </p:spPr>
      </p:sp>
      <p:sp>
        <p:nvSpPr>
          <p:cNvPr id="3" name="Notes Placeholder 2"/>
          <p:cNvSpPr>
            <a:spLocks noGrp="1"/>
          </p:cNvSpPr>
          <p:nvPr>
            <p:ph type="body" idx="1"/>
          </p:nvPr>
        </p:nvSpPr>
        <p:spPr/>
        <p:txBody>
          <a:bodyPr/>
          <a:lstStyle/>
          <a:p>
            <a:r>
              <a:rPr lang="en-US" dirty="0"/>
              <a:t>Thriving People. Thriving Planet. Thriving Society. It’s an ambitious goal. It also covers a lot of ground – which you can see reflected in the depth and breadth of the institutes and initiatives, and areas of expertise that make up KE – from sustainability on Earth to exploration in space to nurturing everything from human health to entrepreneurship and innovation to human rights.</a:t>
            </a:r>
            <a:endParaRPr lang="en-US" dirty="0">
              <a:solidFill>
                <a:schemeClr val="dk1"/>
              </a:solidFill>
              <a:ea typeface="Arial"/>
              <a:cs typeface="Arial"/>
              <a:sym typeface="Arial"/>
            </a:endParaRPr>
          </a:p>
          <a:p>
            <a:endParaRPr lang="en-US" dirty="0"/>
          </a:p>
          <a:p>
            <a:endParaRPr lang="en-US" dirty="0"/>
          </a:p>
        </p:txBody>
      </p:sp>
    </p:spTree>
    <p:extLst>
      <p:ext uri="{BB962C8B-B14F-4D97-AF65-F5344CB8AC3E}">
        <p14:creationId xmlns:p14="http://schemas.microsoft.com/office/powerpoint/2010/main" val="359931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3a8c1c9359_0_12:notes"/>
          <p:cNvSpPr>
            <a:spLocks noGrp="1" noRot="1" noChangeAspect="1"/>
          </p:cNvSpPr>
          <p:nvPr>
            <p:ph type="sldImg" idx="2"/>
          </p:nvPr>
        </p:nvSpPr>
        <p:spPr>
          <a:xfrm>
            <a:off x="2274888" y="520700"/>
            <a:ext cx="4622800" cy="2601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13a8c1c9359_0_12:notes"/>
          <p:cNvSpPr txBox="1">
            <a:spLocks noGrp="1"/>
          </p:cNvSpPr>
          <p:nvPr>
            <p:ph type="body" idx="1"/>
          </p:nvPr>
        </p:nvSpPr>
        <p:spPr>
          <a:xfrm>
            <a:off x="917323" y="3296744"/>
            <a:ext cx="7338593" cy="3123231"/>
          </a:xfrm>
          <a:prstGeom prst="rect">
            <a:avLst/>
          </a:prstGeom>
        </p:spPr>
        <p:txBody>
          <a:bodyPr spcFirstLastPara="1" wrap="square" lIns="92102" tIns="92102" rIns="92102" bIns="92102" anchor="t" anchorCtr="0">
            <a:noAutofit/>
          </a:bodyPr>
          <a:lstStyle/>
          <a:p>
            <a:r>
              <a:rPr lang="en-US" dirty="0"/>
              <a:t>One component of Knowledge Enterprise is providing dedicated service to the entire university to enable researchers to be successful. This support system helps fulfill our directive to drive research forward. We support the university’s research ecosystem through everything from the facilities used, to advanced computing and infrastructure like compliance, finance and strategy.</a:t>
            </a:r>
          </a:p>
          <a:p>
            <a:endParaRPr lang="en-US" dirty="0"/>
          </a:p>
        </p:txBody>
      </p:sp>
    </p:spTree>
    <p:extLst>
      <p:ext uri="{BB962C8B-B14F-4D97-AF65-F5344CB8AC3E}">
        <p14:creationId xmlns:p14="http://schemas.microsoft.com/office/powerpoint/2010/main" val="2600455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20041" y="3333976"/>
            <a:ext cx="6295912" cy="3154680"/>
          </a:xfrm>
        </p:spPr>
        <p:txBody>
          <a:bodyPr/>
          <a:lstStyle/>
          <a:p>
            <a:endParaRPr lang="en-US" dirty="0"/>
          </a:p>
        </p:txBody>
      </p:sp>
    </p:spTree>
    <p:extLst>
      <p:ext uri="{BB962C8B-B14F-4D97-AF65-F5344CB8AC3E}">
        <p14:creationId xmlns:p14="http://schemas.microsoft.com/office/powerpoint/2010/main" val="2475377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8388" y="528638"/>
            <a:ext cx="4702175" cy="2646362"/>
          </a:xfrm>
        </p:spPr>
      </p:sp>
      <p:sp>
        <p:nvSpPr>
          <p:cNvPr id="3" name="Notes Placeholder 2"/>
          <p:cNvSpPr>
            <a:spLocks noGrp="1"/>
          </p:cNvSpPr>
          <p:nvPr>
            <p:ph type="body" idx="1"/>
          </p:nvPr>
        </p:nvSpPr>
        <p:spPr/>
        <p:txBody>
          <a:bodyPr/>
          <a:lstStyle/>
          <a:p>
            <a:pPr marL="140734"/>
            <a:endParaRPr lang="en-US" sz="1400" dirty="0">
              <a:latin typeface="Calibri" panose="020F0502020204030204" pitchFamily="34" charset="0"/>
              <a:cs typeface="Calibri" panose="020F0502020204030204" pitchFamily="34" charset="0"/>
            </a:endParaRPr>
          </a:p>
          <a:p>
            <a:pPr marL="140734"/>
            <a:endParaRPr lang="en-US" sz="1400" dirty="0">
              <a:latin typeface="Calibri" panose="020F0502020204030204" pitchFamily="34" charset="0"/>
              <a:cs typeface="Calibri" panose="020F0502020204030204" pitchFamily="34" charset="0"/>
            </a:endParaRPr>
          </a:p>
          <a:p>
            <a:pPr marL="140734"/>
            <a:r>
              <a:rPr lang="en-US" sz="1400" b="1" dirty="0">
                <a:latin typeface="Calibri" panose="020F0502020204030204" pitchFamily="34" charset="0"/>
                <a:cs typeface="Calibri" panose="020F0502020204030204" pitchFamily="34" charset="0"/>
              </a:rPr>
              <a:t>TYPES OF INDUSTRIES</a:t>
            </a:r>
            <a:endParaRPr lang="en-US" sz="1400" dirty="0">
              <a:latin typeface="Calibri" panose="020F0502020204030204" pitchFamily="34" charset="0"/>
              <a:cs typeface="Calibri" panose="020F0502020204030204" pitchFamily="34" charset="0"/>
            </a:endParaRPr>
          </a:p>
          <a:p>
            <a:pPr lvl="0"/>
            <a:r>
              <a:rPr lang="en-US" sz="1400" dirty="0">
                <a:latin typeface="Calibri" panose="020F0502020204030204" pitchFamily="34" charset="0"/>
                <a:cs typeface="Calibri" panose="020F0502020204030204" pitchFamily="34" charset="0"/>
              </a:rPr>
              <a:t>Working in these industries will require advanced training and education</a:t>
            </a:r>
          </a:p>
          <a:p>
            <a:pPr lvl="0"/>
            <a:r>
              <a:rPr lang="en-US" sz="1400" dirty="0">
                <a:latin typeface="Calibri" panose="020F0502020204030204" pitchFamily="34" charset="0"/>
                <a:cs typeface="Calibri" panose="020F0502020204030204" pitchFamily="34" charset="0"/>
              </a:rPr>
              <a:t>These industries rely on talent, research, and innovation — and will locate themselves and grow in places that support their needs</a:t>
            </a:r>
          </a:p>
          <a:p>
            <a:pPr fontAlgn="base"/>
            <a:endParaRPr lang="en-US" dirty="0"/>
          </a:p>
        </p:txBody>
      </p:sp>
    </p:spTree>
    <p:extLst>
      <p:ext uri="{BB962C8B-B14F-4D97-AF65-F5344CB8AC3E}">
        <p14:creationId xmlns:p14="http://schemas.microsoft.com/office/powerpoint/2010/main" val="4282765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b217a04489_2_447:notes"/>
          <p:cNvSpPr>
            <a:spLocks noGrp="1" noRot="1" noChangeAspect="1"/>
          </p:cNvSpPr>
          <p:nvPr>
            <p:ph type="sldImg" idx="2"/>
          </p:nvPr>
        </p:nvSpPr>
        <p:spPr>
          <a:xfrm>
            <a:off x="371475" y="681038"/>
            <a:ext cx="6056313" cy="340677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47" name="Google Shape;547;gb217a04489_2_447:notes"/>
          <p:cNvSpPr txBox="1">
            <a:spLocks noGrp="1"/>
          </p:cNvSpPr>
          <p:nvPr>
            <p:ph type="body" idx="1"/>
          </p:nvPr>
        </p:nvSpPr>
        <p:spPr>
          <a:xfrm>
            <a:off x="679899" y="4315215"/>
            <a:ext cx="5439189" cy="4088099"/>
          </a:xfrm>
          <a:prstGeom prst="rect">
            <a:avLst/>
          </a:prstGeom>
          <a:noFill/>
          <a:ln>
            <a:noFill/>
          </a:ln>
        </p:spPr>
        <p:txBody>
          <a:bodyPr spcFirstLastPara="1" wrap="square" lIns="90748" tIns="90748" rIns="90748" bIns="90748" anchor="t" anchorCtr="0">
            <a:noAutofit/>
          </a:bodyPr>
          <a:lstStyle/>
          <a:p>
            <a:pPr marL="138666" indent="0" fontAlgn="base"/>
            <a:r>
              <a:rPr lang="en-US" sz="1100" dirty="0">
                <a:solidFill>
                  <a:srgbClr val="000000"/>
                </a:solidFill>
                <a:latin typeface="Arial"/>
                <a:ea typeface="Arial"/>
                <a:cs typeface="Arial"/>
                <a:sym typeface="Arial"/>
              </a:rPr>
              <a:t>Respective to the New Economy, ASU plays three roles: </a:t>
            </a:r>
          </a:p>
          <a:p>
            <a:pPr lvl="0" fontAlgn="base"/>
            <a:r>
              <a:rPr lang="en-US" sz="1100" dirty="0">
                <a:solidFill>
                  <a:srgbClr val="000000"/>
                </a:solidFill>
                <a:latin typeface="Arial"/>
                <a:ea typeface="Arial"/>
                <a:cs typeface="Arial"/>
                <a:sym typeface="Arial"/>
              </a:rPr>
              <a:t>ASU is the engine for technology research and training across multiple fields that are directly relevant to industries of the future. </a:t>
            </a:r>
          </a:p>
          <a:p>
            <a:pPr lvl="0" fontAlgn="base"/>
            <a:r>
              <a:rPr lang="en-US" sz="1100" dirty="0">
                <a:solidFill>
                  <a:srgbClr val="000000"/>
                </a:solidFill>
                <a:latin typeface="Arial"/>
                <a:ea typeface="Arial"/>
                <a:cs typeface="Arial"/>
                <a:sym typeface="Arial"/>
              </a:rPr>
              <a:t>ASU partners directly with those industries, as well as a wide variety of local, national, and global stakeholders to create value for Arizona. </a:t>
            </a:r>
          </a:p>
          <a:p>
            <a:r>
              <a:rPr lang="en-US" sz="1100" dirty="0">
                <a:solidFill>
                  <a:srgbClr val="000000"/>
                </a:solidFill>
                <a:latin typeface="Arial"/>
                <a:ea typeface="Arial"/>
                <a:cs typeface="Arial"/>
                <a:sym typeface="Arial"/>
              </a:rPr>
              <a:t>ASU leverages investments from the state of Arizona and the federal government create a strong return on investment through job creation and economic growth.</a:t>
            </a:r>
            <a:r>
              <a:rPr lang="en-US" dirty="0">
                <a:effectLst/>
              </a:rPr>
              <a:t> </a:t>
            </a:r>
            <a:endParaRPr lang="en-US" dirty="0"/>
          </a:p>
        </p:txBody>
      </p:sp>
    </p:spTree>
    <p:extLst>
      <p:ext uri="{BB962C8B-B14F-4D97-AF65-F5344CB8AC3E}">
        <p14:creationId xmlns:p14="http://schemas.microsoft.com/office/powerpoint/2010/main" val="32119664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8defe4f5be_3_26:notes"/>
          <p:cNvSpPr>
            <a:spLocks noGrp="1" noRot="1" noChangeAspect="1"/>
          </p:cNvSpPr>
          <p:nvPr>
            <p:ph type="sldImg" idx="2"/>
          </p:nvPr>
        </p:nvSpPr>
        <p:spPr>
          <a:xfrm>
            <a:off x="706438" y="482600"/>
            <a:ext cx="5578475" cy="3138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8defe4f5be_3_26:notes"/>
          <p:cNvSpPr txBox="1">
            <a:spLocks noGrp="1"/>
          </p:cNvSpPr>
          <p:nvPr>
            <p:ph type="body" idx="1"/>
          </p:nvPr>
        </p:nvSpPr>
        <p:spPr>
          <a:xfrm>
            <a:off x="465332" y="3703081"/>
            <a:ext cx="5824492" cy="3660352"/>
          </a:xfrm>
          <a:prstGeom prst="rect">
            <a:avLst/>
          </a:prstGeom>
        </p:spPr>
        <p:txBody>
          <a:bodyPr spcFirstLastPara="1" wrap="square" lIns="93159" tIns="46567" rIns="93159" bIns="46567" anchor="t" anchorCtr="0">
            <a:noAutofit/>
          </a:bodyPr>
          <a:lstStyle/>
          <a:p>
            <a:pPr marL="0" indent="0"/>
            <a:r>
              <a:rPr lang="en-US" sz="1400" dirty="0">
                <a:latin typeface="Arial"/>
                <a:ea typeface="Arial"/>
                <a:cs typeface="Arial"/>
                <a:sym typeface="Arial"/>
              </a:rPr>
              <a:t> Launched 5 STCs </a:t>
            </a:r>
          </a:p>
          <a:p>
            <a:pPr marL="0" indent="0"/>
            <a:r>
              <a:rPr lang="en-US" sz="1400" dirty="0">
                <a:latin typeface="Arial"/>
                <a:ea typeface="Arial"/>
                <a:cs typeface="Arial"/>
                <a:sym typeface="Arial"/>
              </a:rPr>
              <a:t>What are STCs? They are the intellectual hubs of the ASU NEI efforts – the organizing principle of our approach. They are proactive responses to emerging high-tech opportunities. </a:t>
            </a:r>
            <a:endParaRPr sz="1400" dirty="0">
              <a:latin typeface="Arial"/>
              <a:ea typeface="Arial"/>
              <a:cs typeface="Arial"/>
              <a:sym typeface="Arial"/>
            </a:endParaRPr>
          </a:p>
          <a:p>
            <a:pPr marL="460583" indent="-307056">
              <a:buClr>
                <a:schemeClr val="dk1"/>
              </a:buClr>
              <a:buSzPts val="1200"/>
              <a:buChar char="●"/>
            </a:pPr>
            <a:r>
              <a:rPr lang="en-US" sz="1400" dirty="0">
                <a:latin typeface="Arial"/>
                <a:ea typeface="Arial"/>
                <a:cs typeface="Arial"/>
                <a:sym typeface="Arial"/>
              </a:rPr>
              <a:t>Advanced Materials, Processes, and Energy Devices: Batteries, Power Electronics and Photovoltaics</a:t>
            </a:r>
            <a:endParaRPr sz="1400" dirty="0">
              <a:latin typeface="Arial"/>
              <a:ea typeface="Arial"/>
              <a:cs typeface="Arial"/>
              <a:sym typeface="Arial"/>
            </a:endParaRPr>
          </a:p>
          <a:p>
            <a:pPr marL="460583" indent="-307056">
              <a:buClr>
                <a:schemeClr val="dk1"/>
              </a:buClr>
              <a:buSzPts val="1200"/>
              <a:buChar char="●"/>
            </a:pPr>
            <a:r>
              <a:rPr lang="en-US" sz="1400" dirty="0">
                <a:latin typeface="Arial"/>
                <a:ea typeface="Arial"/>
                <a:cs typeface="Arial"/>
                <a:sym typeface="Arial"/>
              </a:rPr>
              <a:t>Manufacturing, Automation and Data Engineering: Process science and engineering, Robotics and automation, and Data analytics, Cyber and AI </a:t>
            </a:r>
            <a:endParaRPr sz="1400" dirty="0">
              <a:latin typeface="Arial"/>
              <a:ea typeface="Arial"/>
              <a:cs typeface="Arial"/>
              <a:sym typeface="Arial"/>
            </a:endParaRPr>
          </a:p>
          <a:p>
            <a:pPr marL="460583" indent="-307056">
              <a:buClr>
                <a:schemeClr val="dk1"/>
              </a:buClr>
              <a:buSzPts val="1200"/>
              <a:buChar char="●"/>
            </a:pPr>
            <a:r>
              <a:rPr lang="en-US" sz="1400" dirty="0">
                <a:latin typeface="Arial"/>
                <a:ea typeface="Arial"/>
                <a:cs typeface="Arial"/>
                <a:sym typeface="Arial"/>
              </a:rPr>
              <a:t>Human Performance: Devices, Assessment and Performance Multipliers</a:t>
            </a:r>
            <a:endParaRPr sz="1400" dirty="0">
              <a:latin typeface="Arial"/>
              <a:ea typeface="Arial"/>
              <a:cs typeface="Arial"/>
              <a:sym typeface="Arial"/>
            </a:endParaRPr>
          </a:p>
          <a:p>
            <a:pPr marL="460583" indent="-307056">
              <a:buClr>
                <a:schemeClr val="dk1"/>
              </a:buClr>
              <a:buSzPts val="1200"/>
              <a:buChar char="●"/>
            </a:pPr>
            <a:r>
              <a:rPr lang="en-US" sz="1400" dirty="0">
                <a:latin typeface="Arial"/>
                <a:ea typeface="Arial"/>
                <a:cs typeface="Arial"/>
                <a:sym typeface="Arial"/>
              </a:rPr>
              <a:t>Extreme Environments: Water, Heat and Air</a:t>
            </a:r>
            <a:endParaRPr sz="1400" dirty="0">
              <a:latin typeface="Arial"/>
              <a:ea typeface="Arial"/>
              <a:cs typeface="Arial"/>
              <a:sym typeface="Arial"/>
            </a:endParaRPr>
          </a:p>
          <a:p>
            <a:pPr marL="460583" indent="-307056">
              <a:buClr>
                <a:schemeClr val="dk1"/>
              </a:buClr>
              <a:buSzPts val="1200"/>
              <a:buChar char="●"/>
            </a:pPr>
            <a:r>
              <a:rPr lang="en-US" sz="1400" dirty="0">
                <a:latin typeface="Arial"/>
                <a:ea typeface="Arial"/>
                <a:cs typeface="Arial"/>
                <a:sym typeface="Arial"/>
              </a:rPr>
              <a:t>Advanced Communications Technologies: Awareness for Autonomous Vehicles, Flexible Modems, Communications for Augmented Reality and Future </a:t>
            </a:r>
            <a:r>
              <a:rPr lang="en-US" sz="1400">
                <a:latin typeface="Arial"/>
                <a:ea typeface="Arial"/>
                <a:cs typeface="Arial"/>
                <a:sym typeface="Arial"/>
              </a:rPr>
              <a:t>RF Systems</a:t>
            </a:r>
            <a:endParaRPr sz="1400" dirty="0">
              <a:latin typeface="Arial"/>
              <a:ea typeface="Arial"/>
              <a:cs typeface="Arial"/>
              <a:sym typeface="Arial"/>
            </a:endParaRPr>
          </a:p>
          <a:p>
            <a:pPr marL="0" indent="0">
              <a:buClr>
                <a:schemeClr val="dk1"/>
              </a:buClr>
              <a:buSzPts val="1100"/>
            </a:pPr>
            <a:r>
              <a:rPr lang="en-US" sz="1400" dirty="0">
                <a:latin typeface="Arial"/>
                <a:ea typeface="Arial"/>
                <a:cs typeface="Arial"/>
                <a:sym typeface="Arial"/>
              </a:rPr>
              <a:t>New Corporate Partnership &amp; R&amp;D Project Examples –</a:t>
            </a:r>
            <a:endParaRPr sz="1400" dirty="0">
              <a:latin typeface="Arial"/>
              <a:ea typeface="Arial"/>
              <a:cs typeface="Arial"/>
              <a:sym typeface="Arial"/>
            </a:endParaRP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2022 - STC affiliated industry partners grew to 40 with $3.6M in expenditure</a:t>
            </a: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2021 – 29 industry partners with $2.9M in expenditures</a:t>
            </a:r>
            <a:endParaRPr sz="1400" dirty="0">
              <a:latin typeface="Arial"/>
              <a:ea typeface="Arial"/>
              <a:cs typeface="Arial"/>
              <a:sym typeface="Arial"/>
            </a:endParaRP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Co-funded projects: Round 1 –  2 STCs - 11 projects awarded - $485K industry investment</a:t>
            </a:r>
            <a:endParaRPr sz="1400" dirty="0">
              <a:latin typeface="Arial"/>
              <a:ea typeface="Arial"/>
              <a:cs typeface="Arial"/>
              <a:sym typeface="Arial"/>
            </a:endParaRPr>
          </a:p>
          <a:p>
            <a:pPr marL="633302" lvl="1" indent="-172719">
              <a:buClr>
                <a:schemeClr val="dk1"/>
              </a:buClr>
              <a:buSzPts val="1100"/>
              <a:buFont typeface="Arial" panose="020B0604020202020204" pitchFamily="34" charset="0"/>
              <a:buChar char="•"/>
            </a:pPr>
            <a:r>
              <a:rPr lang="en-US" sz="1400" dirty="0">
                <a:latin typeface="Arial"/>
                <a:ea typeface="Arial"/>
                <a:cs typeface="Arial"/>
                <a:sym typeface="Arial"/>
              </a:rPr>
              <a:t>Ex. Working with 2DSemiconductors wafer-scale manufacturing of incredibly thin semiconductors</a:t>
            </a:r>
            <a:endParaRPr sz="1400" dirty="0">
              <a:latin typeface="Arial"/>
              <a:ea typeface="Arial"/>
              <a:cs typeface="Arial"/>
              <a:sym typeface="Arial"/>
            </a:endParaRPr>
          </a:p>
          <a:p>
            <a:pPr marL="633302" lvl="1" indent="-172719">
              <a:buClr>
                <a:schemeClr val="dk1"/>
              </a:buClr>
              <a:buSzPts val="1100"/>
              <a:buFont typeface="Arial" panose="020B0604020202020204" pitchFamily="34" charset="0"/>
              <a:buChar char="•"/>
            </a:pPr>
            <a:r>
              <a:rPr lang="en-US" sz="1400" dirty="0">
                <a:latin typeface="Arial"/>
                <a:ea typeface="Arial"/>
                <a:cs typeface="Arial"/>
                <a:sym typeface="Arial"/>
              </a:rPr>
              <a:t>Ex. Working with Leap Photovoltaics on low cost manufacturing for solar cells</a:t>
            </a:r>
            <a:endParaRPr sz="1400" dirty="0">
              <a:latin typeface="Arial"/>
              <a:ea typeface="Arial"/>
              <a:cs typeface="Arial"/>
              <a:sym typeface="Arial"/>
            </a:endParaRPr>
          </a:p>
          <a:p>
            <a:pPr marL="0" indent="0">
              <a:buClr>
                <a:schemeClr val="dk1"/>
              </a:buClr>
              <a:buSzPts val="1100"/>
            </a:pPr>
            <a:r>
              <a:rPr lang="en-US" sz="1400" dirty="0">
                <a:latin typeface="Arial"/>
                <a:ea typeface="Arial"/>
                <a:cs typeface="Arial"/>
                <a:sym typeface="Arial"/>
              </a:rPr>
              <a:t> </a:t>
            </a:r>
          </a:p>
          <a:p>
            <a:pPr marL="0" indent="0">
              <a:buClr>
                <a:schemeClr val="dk1"/>
              </a:buClr>
              <a:buSzPts val="1100"/>
            </a:pPr>
            <a:endParaRPr sz="1400" dirty="0">
              <a:latin typeface="Arial"/>
              <a:ea typeface="Arial"/>
              <a:cs typeface="Arial"/>
              <a:sym typeface="Arial"/>
            </a:endParaRPr>
          </a:p>
          <a:p>
            <a:pPr marL="0" indent="0">
              <a:spcBef>
                <a:spcPts val="1209"/>
              </a:spcBef>
              <a:buClr>
                <a:schemeClr val="dk1"/>
              </a:buClr>
              <a:buSzPts val="1100"/>
            </a:pPr>
            <a:r>
              <a:rPr lang="en-US" sz="1400" dirty="0">
                <a:latin typeface="Arial"/>
                <a:ea typeface="Arial"/>
                <a:cs typeface="Arial"/>
                <a:sym typeface="Arial"/>
              </a:rPr>
              <a:t>Industry Council – Working with Industry leaders in the semiconductor space to understand unique needs and partnership opportunities given the microelectronics focus in the state. </a:t>
            </a:r>
            <a:endParaRPr sz="1400" dirty="0">
              <a:latin typeface="Arial"/>
              <a:ea typeface="Arial"/>
              <a:cs typeface="Arial"/>
              <a:sym typeface="Arial"/>
            </a:endParaRPr>
          </a:p>
          <a:p>
            <a:pPr marL="690875" indent="0">
              <a:buClr>
                <a:schemeClr val="dk1"/>
              </a:buClr>
              <a:buSzPts val="1100"/>
            </a:pPr>
            <a:endParaRPr sz="1400" dirty="0">
              <a:latin typeface="Arial"/>
              <a:ea typeface="Arial"/>
              <a:cs typeface="Arial"/>
              <a:sym typeface="Arial"/>
            </a:endParaRPr>
          </a:p>
          <a:p>
            <a:pPr marL="0" indent="0">
              <a:buClr>
                <a:schemeClr val="dk1"/>
              </a:buClr>
              <a:buSzPts val="1100"/>
            </a:pPr>
            <a:r>
              <a:rPr lang="en-US" sz="1400" dirty="0">
                <a:latin typeface="Arial"/>
                <a:ea typeface="Arial"/>
                <a:cs typeface="Arial"/>
                <a:sym typeface="Arial"/>
              </a:rPr>
              <a:t>FSE Growth –</a:t>
            </a:r>
            <a:endParaRPr sz="1400" dirty="0">
              <a:latin typeface="Arial"/>
              <a:ea typeface="Arial"/>
              <a:cs typeface="Arial"/>
              <a:sym typeface="Arial"/>
            </a:endParaRP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2022 – Enrollments = 30,296 Graduates = 5,123</a:t>
            </a:r>
            <a:endParaRPr sz="1400" dirty="0">
              <a:latin typeface="Arial"/>
              <a:ea typeface="Arial"/>
              <a:cs typeface="Arial"/>
              <a:sym typeface="Arial"/>
            </a:endParaRP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2021 – Enrollments = 26,999 Graduates = 5,122</a:t>
            </a:r>
            <a:endParaRPr sz="1400" dirty="0">
              <a:latin typeface="Arial"/>
              <a:ea typeface="Arial"/>
              <a:cs typeface="Arial"/>
              <a:sym typeface="Arial"/>
            </a:endParaRP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2020 – Enrollments = 24,994 Graduates = 4,687</a:t>
            </a:r>
            <a:endParaRPr sz="1400" dirty="0">
              <a:latin typeface="Arial"/>
              <a:ea typeface="Arial"/>
              <a:cs typeface="Arial"/>
              <a:sym typeface="Arial"/>
            </a:endParaRPr>
          </a:p>
          <a:p>
            <a:pPr marL="0" indent="0">
              <a:buClr>
                <a:schemeClr val="dk1"/>
              </a:buClr>
              <a:buSzPts val="1100"/>
            </a:pPr>
            <a:r>
              <a:rPr lang="en-US" sz="1400" dirty="0">
                <a:latin typeface="Arial"/>
                <a:ea typeface="Arial"/>
                <a:cs typeface="Arial"/>
                <a:sym typeface="Arial"/>
              </a:rPr>
              <a:t> </a:t>
            </a:r>
            <a:endParaRPr sz="1400" dirty="0">
              <a:latin typeface="Arial"/>
              <a:ea typeface="Arial"/>
              <a:cs typeface="Arial"/>
              <a:sym typeface="Arial"/>
            </a:endParaRPr>
          </a:p>
          <a:p>
            <a:pPr marL="0" indent="0">
              <a:buClr>
                <a:schemeClr val="dk1"/>
              </a:buClr>
              <a:buSzPts val="1100"/>
            </a:pPr>
            <a:r>
              <a:rPr lang="en-US" sz="1400" dirty="0">
                <a:latin typeface="Arial"/>
                <a:ea typeface="Arial"/>
                <a:cs typeface="Arial"/>
                <a:sym typeface="Arial"/>
              </a:rPr>
              <a:t>Career Catalyst via Learning Enterprise Launched upskilling/reskilling programs:</a:t>
            </a: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Grow with Google Sustainability Analyst</a:t>
            </a: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Professional Skills for Everyone</a:t>
            </a:r>
            <a:endParaRPr sz="1400" dirty="0">
              <a:latin typeface="Arial"/>
              <a:ea typeface="Arial"/>
              <a:cs typeface="Arial"/>
              <a:sym typeface="Arial"/>
            </a:endParaRPr>
          </a:p>
          <a:p>
            <a:pPr marL="0" indent="0">
              <a:spcBef>
                <a:spcPts val="1209"/>
              </a:spcBef>
              <a:buClr>
                <a:schemeClr val="dk1"/>
              </a:buClr>
              <a:buSzPts val="1100"/>
            </a:pPr>
            <a:r>
              <a:rPr lang="en-US" sz="1400" dirty="0">
                <a:latin typeface="Arial"/>
                <a:ea typeface="Arial"/>
                <a:cs typeface="Arial"/>
                <a:sym typeface="Arial"/>
              </a:rPr>
              <a:t>Grow research facilities –</a:t>
            </a: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$15M in equipment for MTW</a:t>
            </a:r>
          </a:p>
          <a:p>
            <a:pPr marL="172719" indent="-172719">
              <a:buClr>
                <a:schemeClr val="dk1"/>
              </a:buClr>
              <a:buSzPts val="1100"/>
              <a:buFont typeface="Arial" panose="020B0604020202020204" pitchFamily="34" charset="0"/>
              <a:buChar char="•"/>
            </a:pPr>
            <a:r>
              <a:rPr lang="en-US" sz="1400" dirty="0">
                <a:latin typeface="Arial"/>
                <a:ea typeface="Arial"/>
                <a:cs typeface="Arial"/>
                <a:sym typeface="Arial"/>
              </a:rPr>
              <a:t>Equipment Highlights:</a:t>
            </a:r>
          </a:p>
          <a:p>
            <a:pPr marL="633302" lvl="1" indent="-172719">
              <a:buClr>
                <a:schemeClr val="dk1"/>
              </a:buClr>
              <a:buSzPts val="1100"/>
              <a:buFont typeface="Arial" panose="020B0604020202020204" pitchFamily="34" charset="0"/>
              <a:buChar char="•"/>
            </a:pPr>
            <a:r>
              <a:rPr lang="en-US" sz="1400" dirty="0">
                <a:latin typeface="Arial"/>
                <a:ea typeface="Arial"/>
                <a:cs typeface="Arial"/>
                <a:sym typeface="Arial"/>
              </a:rPr>
              <a:t>ICP Etch @ 300mm ($2.9M)</a:t>
            </a:r>
          </a:p>
          <a:p>
            <a:pPr marL="633302" lvl="1" indent="-172719">
              <a:buClr>
                <a:schemeClr val="dk1"/>
              </a:buClr>
              <a:buSzPts val="1100"/>
              <a:buFont typeface="Arial" panose="020B0604020202020204" pitchFamily="34" charset="0"/>
              <a:buChar char="•"/>
            </a:pPr>
            <a:r>
              <a:rPr lang="en-US" sz="1400" dirty="0" err="1">
                <a:latin typeface="Arial"/>
                <a:ea typeface="Arial"/>
                <a:cs typeface="Arial"/>
                <a:sym typeface="Arial"/>
              </a:rPr>
              <a:t>Maskless</a:t>
            </a:r>
            <a:r>
              <a:rPr lang="en-US" sz="1400" dirty="0">
                <a:latin typeface="Arial"/>
                <a:ea typeface="Arial"/>
                <a:cs typeface="Arial"/>
                <a:sym typeface="Arial"/>
              </a:rPr>
              <a:t> Lithography Tools &amp; Instruments ($2.2M)</a:t>
            </a:r>
          </a:p>
          <a:p>
            <a:pPr marL="633302" lvl="1" indent="-172719">
              <a:buClr>
                <a:schemeClr val="dk1"/>
              </a:buClr>
              <a:buSzPts val="1100"/>
              <a:buFont typeface="Arial" panose="020B0604020202020204" pitchFamily="34" charset="0"/>
              <a:buChar char="•"/>
            </a:pPr>
            <a:r>
              <a:rPr lang="en-US" sz="1400" dirty="0">
                <a:latin typeface="Arial"/>
                <a:ea typeface="Arial"/>
                <a:cs typeface="Arial"/>
                <a:sym typeface="Arial"/>
              </a:rPr>
              <a:t>Atomic Layer Deposition Tools &amp; Instruments ($845K)</a:t>
            </a:r>
            <a:endParaRPr sz="1400" dirty="0">
              <a:latin typeface="Arial"/>
              <a:ea typeface="Arial"/>
              <a:cs typeface="Arial"/>
              <a:sym typeface="Arial"/>
            </a:endParaRPr>
          </a:p>
          <a:p>
            <a:pPr marL="0" indent="0">
              <a:spcBef>
                <a:spcPts val="1209"/>
              </a:spcBef>
              <a:buClr>
                <a:schemeClr val="dk1"/>
              </a:buClr>
              <a:buSzPts val="1100"/>
            </a:pPr>
            <a:r>
              <a:rPr lang="en-US" sz="1400" dirty="0">
                <a:latin typeface="Arial"/>
                <a:ea typeface="Arial"/>
                <a:cs typeface="Arial"/>
                <a:sym typeface="Arial"/>
              </a:rPr>
              <a:t>Microelectronics leader</a:t>
            </a:r>
          </a:p>
          <a:p>
            <a:pPr marL="0" indent="0">
              <a:spcBef>
                <a:spcPts val="1209"/>
              </a:spcBef>
              <a:buClr>
                <a:schemeClr val="dk1"/>
              </a:buClr>
              <a:buSzPts val="1100"/>
            </a:pPr>
            <a:r>
              <a:rPr lang="en-US" sz="1400" dirty="0">
                <a:latin typeface="Arial"/>
                <a:ea typeface="Arial"/>
                <a:cs typeface="Arial"/>
                <a:sym typeface="Arial"/>
              </a:rPr>
              <a:t>People. Education. Facilities. </a:t>
            </a:r>
            <a:endParaRPr sz="1400" dirty="0">
              <a:latin typeface="Arial"/>
              <a:ea typeface="Arial"/>
              <a:cs typeface="Arial"/>
              <a:sym typeface="Arial"/>
            </a:endParaRPr>
          </a:p>
          <a:p>
            <a:pPr marL="0" indent="0">
              <a:spcBef>
                <a:spcPts val="1209"/>
              </a:spcBef>
              <a:buClr>
                <a:schemeClr val="dk1"/>
              </a:buClr>
              <a:buSzPts val="1100"/>
            </a:pPr>
            <a:r>
              <a:rPr lang="en-US" sz="1400" dirty="0" err="1">
                <a:latin typeface="Arial"/>
                <a:ea typeface="Arial"/>
                <a:cs typeface="Arial"/>
                <a:sym typeface="Arial"/>
              </a:rPr>
              <a:t>Macrotechnology</a:t>
            </a:r>
            <a:r>
              <a:rPr lang="en-US" sz="1400" dirty="0">
                <a:latin typeface="Arial"/>
                <a:ea typeface="Arial"/>
                <a:cs typeface="Arial"/>
                <a:sym typeface="Arial"/>
              </a:rPr>
              <a:t> Works (MTW)</a:t>
            </a:r>
            <a:endParaRPr sz="1400" dirty="0">
              <a:latin typeface="Arial"/>
              <a:ea typeface="Arial"/>
              <a:cs typeface="Arial"/>
              <a:sym typeface="Arial"/>
            </a:endParaRPr>
          </a:p>
          <a:p>
            <a:pPr marL="0" indent="0">
              <a:spcBef>
                <a:spcPts val="1209"/>
              </a:spcBef>
              <a:buClr>
                <a:schemeClr val="dk1"/>
              </a:buClr>
              <a:buSzPts val="1100"/>
            </a:pPr>
            <a:r>
              <a:rPr lang="en-US" sz="1400" dirty="0">
                <a:latin typeface="Arial"/>
                <a:ea typeface="Arial"/>
                <a:cs typeface="Arial"/>
                <a:sym typeface="Arial"/>
              </a:rPr>
              <a:t>MTW serves as a gateway for boosting development of technology, enhancing collaboration, reducing barriers to research and development, complementing the use of other technologies and facilities, recruiting talented researchers, employees and leaders through leading edge, world-class equipment and laboratories. The facility positions ASU to capitalize on its strength and respond nimbly to opportunities – such as NNeRD and Chips Act. </a:t>
            </a:r>
            <a:endParaRPr sz="1400" dirty="0">
              <a:latin typeface="Arial"/>
              <a:ea typeface="Arial"/>
              <a:cs typeface="Arial"/>
              <a:sym typeface="Arial"/>
            </a:endParaRPr>
          </a:p>
          <a:p>
            <a:pPr marL="0" indent="0"/>
            <a:endParaRPr sz="1400" dirty="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8defe4f5be_3_71:notes"/>
          <p:cNvSpPr>
            <a:spLocks noGrp="1" noRot="1" noChangeAspect="1"/>
          </p:cNvSpPr>
          <p:nvPr>
            <p:ph type="sldImg" idx="2"/>
          </p:nvPr>
        </p:nvSpPr>
        <p:spPr>
          <a:xfrm>
            <a:off x="706438" y="309563"/>
            <a:ext cx="5578475" cy="31384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18defe4f5be_3_71:notes"/>
          <p:cNvSpPr txBox="1">
            <a:spLocks noGrp="1"/>
          </p:cNvSpPr>
          <p:nvPr>
            <p:ph type="body" idx="1"/>
          </p:nvPr>
        </p:nvSpPr>
        <p:spPr>
          <a:xfrm>
            <a:off x="562690" y="3772109"/>
            <a:ext cx="5608461" cy="3660352"/>
          </a:xfrm>
          <a:prstGeom prst="rect">
            <a:avLst/>
          </a:prstGeom>
        </p:spPr>
        <p:txBody>
          <a:bodyPr spcFirstLastPara="1" wrap="square" lIns="93159" tIns="46567" rIns="93159" bIns="46567" anchor="t" anchorCtr="0">
            <a:noAutofit/>
          </a:bodyPr>
          <a:lstStyle/>
          <a:p>
            <a:pPr marL="0" indent="0">
              <a:buClr>
                <a:schemeClr val="dk1"/>
              </a:buClr>
              <a:buSzPts val="1100"/>
            </a:pPr>
            <a:r>
              <a:rPr lang="en-US" sz="1400" dirty="0">
                <a:solidFill>
                  <a:srgbClr val="191919"/>
                </a:solidFill>
                <a:latin typeface="Arial"/>
                <a:ea typeface="Arial"/>
                <a:cs typeface="Arial"/>
                <a:sym typeface="Arial"/>
              </a:rPr>
              <a:t> </a:t>
            </a:r>
            <a:r>
              <a:rPr lang="en-US" sz="1400" b="1" u="sng" dirty="0">
                <a:solidFill>
                  <a:srgbClr val="191919"/>
                </a:solidFill>
                <a:latin typeface="Arial"/>
                <a:ea typeface="Arial"/>
                <a:cs typeface="Arial"/>
                <a:sym typeface="Arial"/>
              </a:rPr>
              <a:t>Why AZ cares?</a:t>
            </a:r>
          </a:p>
          <a:p>
            <a:pPr marL="0" indent="0">
              <a:buClr>
                <a:schemeClr val="dk1"/>
              </a:buClr>
              <a:buSzPts val="1100"/>
            </a:pPr>
            <a:r>
              <a:rPr lang="en-US" sz="1400" dirty="0">
                <a:solidFill>
                  <a:srgbClr val="191919"/>
                </a:solidFill>
                <a:latin typeface="Arial"/>
                <a:ea typeface="Arial"/>
                <a:cs typeface="Arial"/>
                <a:sym typeface="Arial"/>
              </a:rPr>
              <a:t>We have a model that is working extremely well and generating excitement. </a:t>
            </a:r>
            <a:endParaRPr sz="1400" dirty="0">
              <a:solidFill>
                <a:srgbClr val="191919"/>
              </a:solidFill>
              <a:latin typeface="Arial"/>
              <a:ea typeface="Arial"/>
              <a:cs typeface="Arial"/>
              <a:sym typeface="Arial"/>
            </a:endParaRPr>
          </a:p>
          <a:p>
            <a:pPr marL="0" indent="0">
              <a:buClr>
                <a:schemeClr val="dk1"/>
              </a:buClr>
              <a:buSzPts val="1100"/>
            </a:pPr>
            <a:r>
              <a:rPr lang="en-US" sz="1400" dirty="0">
                <a:solidFill>
                  <a:srgbClr val="191919"/>
                </a:solidFill>
                <a:latin typeface="Arial"/>
                <a:ea typeface="Arial"/>
                <a:cs typeface="Arial"/>
                <a:sym typeface="Arial"/>
              </a:rPr>
              <a:t>Companies are partnering</a:t>
            </a:r>
            <a:endParaRPr sz="1400" dirty="0">
              <a:solidFill>
                <a:srgbClr val="191919"/>
              </a:solidFill>
              <a:latin typeface="Arial"/>
              <a:ea typeface="Arial"/>
              <a:cs typeface="Arial"/>
              <a:sym typeface="Arial"/>
            </a:endParaRPr>
          </a:p>
          <a:p>
            <a:pPr marL="0" indent="0">
              <a:buClr>
                <a:schemeClr val="dk1"/>
              </a:buClr>
              <a:buSzPts val="1100"/>
            </a:pPr>
            <a:r>
              <a:rPr lang="en-US" sz="1400" dirty="0">
                <a:solidFill>
                  <a:srgbClr val="191919"/>
                </a:solidFill>
                <a:latin typeface="Arial"/>
                <a:ea typeface="Arial"/>
                <a:cs typeface="Arial"/>
                <a:sym typeface="Arial"/>
              </a:rPr>
              <a:t>Suppliers are relocating</a:t>
            </a:r>
          </a:p>
          <a:p>
            <a:pPr marL="0" indent="0">
              <a:buClr>
                <a:schemeClr val="dk1"/>
              </a:buClr>
              <a:buSzPts val="1100"/>
            </a:pPr>
            <a:r>
              <a:rPr lang="en-US" sz="1400" dirty="0">
                <a:solidFill>
                  <a:srgbClr val="191919"/>
                </a:solidFill>
                <a:latin typeface="Arial"/>
                <a:ea typeface="Arial"/>
                <a:cs typeface="Arial"/>
                <a:sym typeface="Arial"/>
              </a:rPr>
              <a:t> Seeing excitement from industry partnerships and involvement.</a:t>
            </a:r>
          </a:p>
          <a:p>
            <a:pPr marL="0" indent="0">
              <a:buClr>
                <a:schemeClr val="dk1"/>
              </a:buClr>
              <a:buSzPts val="1100"/>
            </a:pPr>
            <a:r>
              <a:rPr lang="en-US" sz="1400" dirty="0">
                <a:solidFill>
                  <a:srgbClr val="191919"/>
                </a:solidFill>
                <a:latin typeface="Arial"/>
                <a:ea typeface="Arial"/>
                <a:cs typeface="Arial"/>
                <a:sym typeface="Arial"/>
              </a:rPr>
              <a:t>First Proposer’s Day – Feb 2022 – 2 STCS participating</a:t>
            </a:r>
          </a:p>
          <a:p>
            <a:pPr marL="0" indent="0">
              <a:buClr>
                <a:schemeClr val="dk1"/>
              </a:buClr>
              <a:buSzPts val="1100"/>
            </a:pPr>
            <a:r>
              <a:rPr lang="en-US" sz="1400" dirty="0">
                <a:solidFill>
                  <a:srgbClr val="191919"/>
                </a:solidFill>
                <a:latin typeface="Arial"/>
                <a:ea typeface="Arial"/>
                <a:cs typeface="Arial"/>
                <a:sym typeface="Arial"/>
              </a:rPr>
              <a:t>XX attendees</a:t>
            </a:r>
          </a:p>
          <a:p>
            <a:pPr marL="0" indent="0">
              <a:buClr>
                <a:schemeClr val="dk1"/>
              </a:buClr>
              <a:buSzPts val="1100"/>
            </a:pPr>
            <a:r>
              <a:rPr lang="en-US" sz="1400" dirty="0">
                <a:solidFill>
                  <a:srgbClr val="191919"/>
                </a:solidFill>
                <a:latin typeface="Arial"/>
                <a:ea typeface="Arial"/>
                <a:cs typeface="Arial"/>
                <a:sym typeface="Arial"/>
              </a:rPr>
              <a:t>YY unique companies </a:t>
            </a:r>
          </a:p>
          <a:p>
            <a:pPr marL="0" indent="0">
              <a:buClr>
                <a:schemeClr val="dk1"/>
              </a:buClr>
              <a:buSzPts val="1100"/>
            </a:pPr>
            <a:r>
              <a:rPr lang="en-US" sz="1400" dirty="0">
                <a:solidFill>
                  <a:srgbClr val="191919"/>
                </a:solidFill>
                <a:latin typeface="Arial"/>
                <a:ea typeface="Arial"/>
                <a:cs typeface="Arial"/>
                <a:sym typeface="Arial"/>
              </a:rPr>
              <a:t>Proposer’s Day – October 2022 – 3 STCs participating</a:t>
            </a:r>
          </a:p>
          <a:p>
            <a:pPr marL="0" indent="460583">
              <a:buClr>
                <a:schemeClr val="dk1"/>
              </a:buClr>
              <a:buSzPts val="1100"/>
            </a:pPr>
            <a:r>
              <a:rPr lang="en-US" sz="1400" dirty="0">
                <a:solidFill>
                  <a:srgbClr val="191919"/>
                </a:solidFill>
                <a:latin typeface="Arial"/>
                <a:ea typeface="Arial"/>
                <a:cs typeface="Arial"/>
                <a:sym typeface="Arial"/>
              </a:rPr>
              <a:t>140 attendees</a:t>
            </a:r>
          </a:p>
          <a:p>
            <a:pPr marL="0" indent="460583">
              <a:buClr>
                <a:schemeClr val="dk1"/>
              </a:buClr>
              <a:buSzPts val="1100"/>
            </a:pPr>
            <a:r>
              <a:rPr lang="en-US" sz="1400" dirty="0">
                <a:solidFill>
                  <a:srgbClr val="191919"/>
                </a:solidFill>
                <a:latin typeface="Arial"/>
                <a:ea typeface="Arial"/>
                <a:cs typeface="Arial"/>
                <a:sym typeface="Arial"/>
              </a:rPr>
              <a:t>50+ unique companies represented</a:t>
            </a:r>
          </a:p>
          <a:p>
            <a:pPr marL="0" indent="0">
              <a:buClr>
                <a:schemeClr val="dk1"/>
              </a:buClr>
              <a:buSzPts val="1100"/>
            </a:pPr>
            <a:endParaRPr sz="1400" dirty="0">
              <a:solidFill>
                <a:srgbClr val="191919"/>
              </a:solidFill>
              <a:latin typeface="Arial"/>
              <a:ea typeface="Arial"/>
              <a:cs typeface="Arial"/>
              <a:sym typeface="Arial"/>
            </a:endParaRPr>
          </a:p>
          <a:p>
            <a:pPr marL="0" indent="0">
              <a:buClr>
                <a:schemeClr val="dk1"/>
              </a:buClr>
              <a:buSzPts val="1100"/>
            </a:pPr>
            <a:r>
              <a:rPr lang="en-US" sz="1400" dirty="0">
                <a:solidFill>
                  <a:srgbClr val="191919"/>
                </a:solidFill>
                <a:latin typeface="Arial"/>
                <a:ea typeface="Arial"/>
                <a:cs typeface="Arial"/>
                <a:sym typeface="Arial"/>
              </a:rPr>
              <a:t>Jobs are being created</a:t>
            </a:r>
            <a:endParaRPr sz="1400" dirty="0">
              <a:solidFill>
                <a:srgbClr val="191919"/>
              </a:solidFill>
              <a:latin typeface="Arial"/>
              <a:ea typeface="Arial"/>
              <a:cs typeface="Arial"/>
              <a:sym typeface="Arial"/>
            </a:endParaRPr>
          </a:p>
          <a:p>
            <a:pPr marL="0" indent="0"/>
            <a:r>
              <a:rPr lang="en-US" sz="1400" dirty="0">
                <a:solidFill>
                  <a:srgbClr val="191919"/>
                </a:solidFill>
                <a:latin typeface="Arial"/>
                <a:ea typeface="Arial"/>
                <a:cs typeface="Arial"/>
                <a:sym typeface="Arial"/>
              </a:rPr>
              <a:t>As ABOR’s own economic analysis revealed we anticipate 48,000 added by Year 10 and 158,000 jobs by Year 20</a:t>
            </a:r>
            <a:endParaRPr sz="1400" dirty="0">
              <a:solidFill>
                <a:srgbClr val="191919"/>
              </a:solidFill>
              <a:latin typeface="Arial"/>
              <a:ea typeface="Arial"/>
              <a:cs typeface="Arial"/>
              <a:sym typeface="Arial"/>
            </a:endParaRPr>
          </a:p>
          <a:p>
            <a:pPr marL="0" indent="460583">
              <a:buClr>
                <a:schemeClr val="dk1"/>
              </a:buClr>
              <a:buSzPts val="1100"/>
            </a:pPr>
            <a:r>
              <a:rPr lang="en-US" sz="1400" dirty="0">
                <a:solidFill>
                  <a:srgbClr val="191919"/>
                </a:solidFill>
                <a:latin typeface="Arial"/>
                <a:ea typeface="Arial"/>
                <a:cs typeface="Arial"/>
                <a:sym typeface="Arial"/>
              </a:rPr>
              <a:t>Over 20 years this creates $78.3B in labor income over 20 years through created jobs with an added economic output of $177.8B</a:t>
            </a:r>
            <a:endParaRPr sz="1400" dirty="0">
              <a:solidFill>
                <a:srgbClr val="191919"/>
              </a:solidFill>
              <a:latin typeface="Arial"/>
              <a:ea typeface="Arial"/>
              <a:cs typeface="Arial"/>
              <a:sym typeface="Arial"/>
            </a:endParaRPr>
          </a:p>
          <a:p>
            <a:pPr marL="0" indent="0">
              <a:buClr>
                <a:schemeClr val="dk1"/>
              </a:buClr>
              <a:buSzPts val="1100"/>
            </a:pPr>
            <a:r>
              <a:rPr lang="en-US" sz="1400" dirty="0">
                <a:solidFill>
                  <a:srgbClr val="191919"/>
                </a:solidFill>
                <a:latin typeface="Arial"/>
                <a:ea typeface="Arial"/>
                <a:cs typeface="Arial"/>
                <a:sym typeface="Arial"/>
              </a:rPr>
              <a:t>We will work to prepare the state’s workforce - college students and workforce</a:t>
            </a:r>
          </a:p>
          <a:p>
            <a:pPr marL="0" indent="0">
              <a:buClr>
                <a:schemeClr val="dk1"/>
              </a:buClr>
              <a:buSzPts val="1100"/>
            </a:pPr>
            <a:endParaRPr lang="en-US" sz="1400" dirty="0">
              <a:solidFill>
                <a:srgbClr val="191919"/>
              </a:solidFill>
              <a:latin typeface="Arial"/>
              <a:cs typeface="Arial"/>
              <a:sym typeface="Arial"/>
            </a:endParaRPr>
          </a:p>
          <a:p>
            <a:pPr marL="0" indent="0">
              <a:buClr>
                <a:schemeClr val="dk1"/>
              </a:buClr>
              <a:buSzPts val="1100"/>
            </a:pPr>
            <a:endParaRPr lang="en-US" sz="1400" dirty="0">
              <a:solidFill>
                <a:srgbClr val="191919"/>
              </a:solidFill>
              <a:latin typeface="Arial"/>
              <a:ea typeface="Arial"/>
              <a:cs typeface="Arial"/>
              <a:sym typeface="Arial"/>
            </a:endParaRPr>
          </a:p>
          <a:p>
            <a:pPr marL="0" indent="0">
              <a:buClr>
                <a:schemeClr val="dk1"/>
              </a:buClr>
              <a:buSzPts val="1100"/>
            </a:pPr>
            <a:endParaRPr lang="en-US" sz="1400" dirty="0">
              <a:solidFill>
                <a:srgbClr val="191919"/>
              </a:solidFill>
              <a:latin typeface="Arial"/>
              <a:ea typeface="Arial"/>
              <a:cs typeface="Arial"/>
              <a:sym typeface="Arial"/>
            </a:endParaRPr>
          </a:p>
          <a:p>
            <a:pPr marL="0" indent="0">
              <a:buClr>
                <a:schemeClr val="dk1"/>
              </a:buClr>
              <a:buSzPts val="1100"/>
            </a:pPr>
            <a:endParaRPr lang="en-US" sz="1400" dirty="0">
              <a:solidFill>
                <a:srgbClr val="191919"/>
              </a:solidFill>
              <a:latin typeface="Arial"/>
              <a:ea typeface="Arial"/>
              <a:cs typeface="Arial"/>
              <a:sym typeface="Arial"/>
            </a:endParaRPr>
          </a:p>
          <a:p>
            <a:pPr marL="0" indent="0">
              <a:buClr>
                <a:schemeClr val="dk1"/>
              </a:buClr>
              <a:buSzPts val="1100"/>
            </a:pPr>
            <a:endParaRPr lang="en-US" sz="1400" dirty="0">
              <a:solidFill>
                <a:srgbClr val="191919"/>
              </a:solidFill>
              <a:latin typeface="Arial"/>
              <a:ea typeface="Arial"/>
              <a:cs typeface="Arial"/>
              <a:sym typeface="Arial"/>
            </a:endParaRPr>
          </a:p>
          <a:p>
            <a:pPr marL="0" indent="0">
              <a:buClr>
                <a:schemeClr val="dk1"/>
              </a:buClr>
              <a:buSzPts val="1100"/>
            </a:pPr>
            <a:r>
              <a:rPr lang="en-US" sz="1400" dirty="0">
                <a:solidFill>
                  <a:srgbClr val="191919"/>
                </a:solidFill>
                <a:latin typeface="Arial"/>
                <a:ea typeface="Arial"/>
                <a:cs typeface="Arial"/>
                <a:sym typeface="Arial"/>
              </a:rPr>
              <a:t> When we began the NEI we started by working on clear opportunities - microelectronics push in the valley</a:t>
            </a:r>
          </a:p>
          <a:p>
            <a:pPr marL="0" indent="0">
              <a:buClr>
                <a:schemeClr val="dk1"/>
              </a:buClr>
              <a:buSzPts val="1100"/>
            </a:pPr>
            <a:r>
              <a:rPr lang="en-US" sz="1400" dirty="0">
                <a:solidFill>
                  <a:srgbClr val="191919"/>
                </a:solidFill>
                <a:latin typeface="Arial"/>
                <a:ea typeface="Arial"/>
                <a:cs typeface="Arial"/>
                <a:sym typeface="Arial"/>
              </a:rPr>
              <a:t> Joined three other relevant areas aligned with ASU strengths. (Added STCs)</a:t>
            </a:r>
          </a:p>
          <a:p>
            <a:pPr marL="0" indent="0">
              <a:buClr>
                <a:schemeClr val="dk1"/>
              </a:buClr>
              <a:buSzPts val="1100"/>
            </a:pPr>
            <a:endParaRPr lang="en-US" sz="1400" dirty="0">
              <a:solidFill>
                <a:srgbClr val="191919"/>
              </a:solidFill>
              <a:latin typeface="Arial"/>
              <a:ea typeface="Arial"/>
              <a:cs typeface="Arial"/>
              <a:sym typeface="Arial"/>
            </a:endParaRPr>
          </a:p>
          <a:p>
            <a:pPr marL="0" indent="0">
              <a:buClr>
                <a:schemeClr val="dk1"/>
              </a:buClr>
              <a:buSzPts val="1100"/>
            </a:pPr>
            <a:r>
              <a:rPr lang="en-US" sz="1400" dirty="0">
                <a:solidFill>
                  <a:srgbClr val="191919"/>
                </a:solidFill>
                <a:latin typeface="Arial"/>
                <a:ea typeface="Arial"/>
                <a:cs typeface="Arial"/>
                <a:sym typeface="Arial"/>
              </a:rPr>
              <a:t>Since then ASU added two STCs that rose to forefront as essential.</a:t>
            </a:r>
          </a:p>
          <a:p>
            <a:pPr marL="0" indent="0">
              <a:buClr>
                <a:schemeClr val="dk1"/>
              </a:buClr>
              <a:buSzPts val="1100"/>
            </a:pPr>
            <a:r>
              <a:rPr lang="en-US" sz="1400" dirty="0">
                <a:solidFill>
                  <a:srgbClr val="191919"/>
                </a:solidFill>
                <a:latin typeface="Arial"/>
                <a:ea typeface="Arial"/>
                <a:cs typeface="Arial"/>
                <a:sym typeface="Arial"/>
              </a:rPr>
              <a:t>Will embrace new ideas as they emerge.</a:t>
            </a:r>
          </a:p>
          <a:p>
            <a:pPr marL="0" indent="0">
              <a:buClr>
                <a:schemeClr val="dk1"/>
              </a:buClr>
              <a:buSzPts val="1100"/>
            </a:pPr>
            <a:endParaRPr sz="1400"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Headline with text">
    <p:spTree>
      <p:nvGrpSpPr>
        <p:cNvPr id="1" name="Shape 16"/>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0448" y="5967882"/>
            <a:ext cx="1266771" cy="743807"/>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6094412" y="0"/>
            <a:ext cx="6094413" cy="6858000"/>
          </a:xfrm>
          <a:custGeom>
            <a:avLst/>
            <a:gdLst/>
            <a:ahLst/>
            <a:cxnLst/>
            <a:rect l="l" t="t" r="r" b="b"/>
            <a:pathLst>
              <a:path w="4572000" h="5143500">
                <a:moveTo>
                  <a:pt x="4572000" y="0"/>
                </a:moveTo>
                <a:lnTo>
                  <a:pt x="0" y="0"/>
                </a:lnTo>
                <a:lnTo>
                  <a:pt x="0" y="5143500"/>
                </a:lnTo>
                <a:lnTo>
                  <a:pt x="4572000" y="5143500"/>
                </a:lnTo>
                <a:lnTo>
                  <a:pt x="4572000" y="0"/>
                </a:lnTo>
                <a:close/>
              </a:path>
            </a:pathLst>
          </a:custGeom>
          <a:solidFill>
            <a:srgbClr val="FFC527"/>
          </a:solidFill>
        </p:spPr>
        <p:txBody>
          <a:bodyPr wrap="square" lIns="0" tIns="0" rIns="0" bIns="0" rtlCol="0"/>
          <a:lstStyle/>
          <a:p>
            <a:endParaRPr sz="2487"/>
          </a:p>
        </p:txBody>
      </p:sp>
      <p:sp>
        <p:nvSpPr>
          <p:cNvPr id="2" name="Holder 2"/>
          <p:cNvSpPr>
            <a:spLocks noGrp="1"/>
          </p:cNvSpPr>
          <p:nvPr>
            <p:ph type="title"/>
          </p:nvPr>
        </p:nvSpPr>
        <p:spPr/>
        <p:txBody>
          <a:bodyPr lIns="0" tIns="0" rIns="0" bIns="0"/>
          <a:lstStyle>
            <a:lvl1pPr>
              <a:defRPr sz="3732" b="1" i="0">
                <a:solidFill>
                  <a:schemeClr val="tx1"/>
                </a:solidFill>
                <a:latin typeface="Arial"/>
                <a:cs typeface="Arial"/>
              </a:defRPr>
            </a:lvl1pPr>
          </a:lstStyle>
          <a:p>
            <a:endParaRPr/>
          </a:p>
        </p:txBody>
      </p:sp>
      <p:sp>
        <p:nvSpPr>
          <p:cNvPr id="3" name="Holder 3"/>
          <p:cNvSpPr>
            <a:spLocks noGrp="1"/>
          </p:cNvSpPr>
          <p:nvPr>
            <p:ph sz="half" idx="2"/>
          </p:nvPr>
        </p:nvSpPr>
        <p:spPr>
          <a:xfrm>
            <a:off x="270011" y="1737699"/>
            <a:ext cx="5253045" cy="287130"/>
          </a:xfrm>
          <a:prstGeom prst="rect">
            <a:avLst/>
          </a:prstGeom>
        </p:spPr>
        <p:txBody>
          <a:bodyPr wrap="square" lIns="0" tIns="0" rIns="0" bIns="0">
            <a:spAutoFit/>
          </a:bodyPr>
          <a:lstStyle>
            <a:lvl1pPr>
              <a:defRPr sz="1866" b="0" i="0">
                <a:solidFill>
                  <a:schemeClr val="tx1"/>
                </a:solidFill>
                <a:latin typeface="Arial"/>
                <a:cs typeface="Arial"/>
              </a:defRPr>
            </a:lvl1pPr>
          </a:lstStyle>
          <a:p>
            <a:endParaRPr/>
          </a:p>
        </p:txBody>
      </p:sp>
      <p:sp>
        <p:nvSpPr>
          <p:cNvPr id="4" name="Holder 4"/>
          <p:cNvSpPr>
            <a:spLocks noGrp="1"/>
          </p:cNvSpPr>
          <p:nvPr>
            <p:ph sz="half" idx="3"/>
          </p:nvPr>
        </p:nvSpPr>
        <p:spPr>
          <a:xfrm>
            <a:off x="6277245" y="1577340"/>
            <a:ext cx="5302139" cy="28713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55148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442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Headline with text 1">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15492" y="593367"/>
            <a:ext cx="11357841" cy="7636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dk1"/>
              </a:buClr>
              <a:buFont typeface="Arial"/>
              <a:buNone/>
              <a:defRPr sz="3732" b="1" i="0" u="none" strike="noStrike" cap="none">
                <a:solidFill>
                  <a:schemeClr val="bg1"/>
                </a:solidFill>
                <a:latin typeface="Arial"/>
                <a:ea typeface="Arial"/>
                <a:cs typeface="Arial"/>
                <a:sym typeface="Arial"/>
              </a:defRPr>
            </a:lvl1pPr>
            <a:lvl2pPr lvl="1" indent="0" rtl="0">
              <a:spcBef>
                <a:spcPts val="0"/>
              </a:spcBef>
              <a:buClr>
                <a:schemeClr val="dk1"/>
              </a:buClr>
              <a:buFont typeface="Arial"/>
              <a:buNone/>
              <a:defRPr sz="3732" b="1">
                <a:solidFill>
                  <a:schemeClr val="dk1"/>
                </a:solidFill>
              </a:defRPr>
            </a:lvl2pPr>
            <a:lvl3pPr lvl="2" indent="0" rtl="0">
              <a:spcBef>
                <a:spcPts val="0"/>
              </a:spcBef>
              <a:buClr>
                <a:schemeClr val="dk1"/>
              </a:buClr>
              <a:buFont typeface="Arial"/>
              <a:buNone/>
              <a:defRPr sz="3732" b="1">
                <a:solidFill>
                  <a:schemeClr val="dk1"/>
                </a:solidFill>
              </a:defRPr>
            </a:lvl3pPr>
            <a:lvl4pPr lvl="3" indent="0" rtl="0">
              <a:spcBef>
                <a:spcPts val="0"/>
              </a:spcBef>
              <a:buClr>
                <a:schemeClr val="dk1"/>
              </a:buClr>
              <a:buFont typeface="Arial"/>
              <a:buNone/>
              <a:defRPr sz="3732" b="1">
                <a:solidFill>
                  <a:schemeClr val="dk1"/>
                </a:solidFill>
              </a:defRPr>
            </a:lvl4pPr>
            <a:lvl5pPr lvl="4" indent="0" rtl="0">
              <a:spcBef>
                <a:spcPts val="0"/>
              </a:spcBef>
              <a:buClr>
                <a:schemeClr val="dk1"/>
              </a:buClr>
              <a:buFont typeface="Arial"/>
              <a:buNone/>
              <a:defRPr sz="3732" b="1">
                <a:solidFill>
                  <a:schemeClr val="dk1"/>
                </a:solidFill>
              </a:defRPr>
            </a:lvl5pPr>
            <a:lvl6pPr lvl="5" indent="0" rtl="0">
              <a:spcBef>
                <a:spcPts val="0"/>
              </a:spcBef>
              <a:buClr>
                <a:schemeClr val="dk1"/>
              </a:buClr>
              <a:buFont typeface="Arial"/>
              <a:buNone/>
              <a:defRPr sz="3732" b="1">
                <a:solidFill>
                  <a:schemeClr val="dk1"/>
                </a:solidFill>
              </a:defRPr>
            </a:lvl6pPr>
            <a:lvl7pPr lvl="6" indent="0" rtl="0">
              <a:spcBef>
                <a:spcPts val="0"/>
              </a:spcBef>
              <a:buClr>
                <a:schemeClr val="dk1"/>
              </a:buClr>
              <a:buFont typeface="Arial"/>
              <a:buNone/>
              <a:defRPr sz="3732" b="1">
                <a:solidFill>
                  <a:schemeClr val="dk1"/>
                </a:solidFill>
              </a:defRPr>
            </a:lvl7pPr>
            <a:lvl8pPr lvl="7" indent="0" rtl="0">
              <a:spcBef>
                <a:spcPts val="0"/>
              </a:spcBef>
              <a:buClr>
                <a:schemeClr val="dk1"/>
              </a:buClr>
              <a:buFont typeface="Arial"/>
              <a:buNone/>
              <a:defRPr sz="3732" b="1">
                <a:solidFill>
                  <a:schemeClr val="dk1"/>
                </a:solidFill>
              </a:defRPr>
            </a:lvl8pPr>
            <a:lvl9pPr lvl="8" indent="0" rtl="0">
              <a:spcBef>
                <a:spcPts val="0"/>
              </a:spcBef>
              <a:buClr>
                <a:schemeClr val="dk1"/>
              </a:buClr>
              <a:buFont typeface="Arial"/>
              <a:buNone/>
              <a:defRPr sz="3732" b="1">
                <a:solidFill>
                  <a:schemeClr val="dk1"/>
                </a:solidFill>
              </a:defRPr>
            </a:lvl9pPr>
          </a:lstStyle>
          <a:p>
            <a:endParaRPr dirty="0"/>
          </a:p>
        </p:txBody>
      </p:sp>
      <p:sp>
        <p:nvSpPr>
          <p:cNvPr id="61" name="Shape 61"/>
          <p:cNvSpPr txBox="1">
            <a:spLocks noGrp="1"/>
          </p:cNvSpPr>
          <p:nvPr>
            <p:ph type="body" idx="1"/>
          </p:nvPr>
        </p:nvSpPr>
        <p:spPr>
          <a:xfrm>
            <a:off x="415489" y="1606433"/>
            <a:ext cx="10424485" cy="4268800"/>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2133"/>
              </a:spcAft>
              <a:buClr>
                <a:srgbClr val="000000"/>
              </a:buClr>
              <a:buFontTx/>
              <a:buNone/>
              <a:defRPr sz="2399" b="0" i="0" u="none" strike="noStrike" cap="none">
                <a:solidFill>
                  <a:schemeClr val="bg1"/>
                </a:solidFill>
                <a:latin typeface="Arial"/>
                <a:ea typeface="Arial"/>
                <a:cs typeface="Arial"/>
                <a:sym typeface="Arial"/>
              </a:defRPr>
            </a:lvl1pPr>
            <a:lvl2pPr marL="609448" marR="0" lvl="1"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2pPr>
            <a:lvl3pPr marL="1218895" marR="0" lvl="2"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3pPr>
            <a:lvl4pPr marL="1828343" marR="0" lvl="3"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4pPr>
            <a:lvl5pPr marL="2437790" marR="0" lvl="4"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5pPr>
            <a:lvl6pPr marL="3047238" marR="0" lvl="5"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6pPr>
            <a:lvl7pPr marL="3656686" marR="0" lvl="6"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7pPr>
            <a:lvl8pPr marL="4266133" marR="0" lvl="7"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8pPr>
            <a:lvl9pPr marL="4875581" marR="0" lvl="8" indent="0" algn="l" rtl="0">
              <a:lnSpc>
                <a:spcPct val="115000"/>
              </a:lnSpc>
              <a:spcBef>
                <a:spcPts val="0"/>
              </a:spcBef>
              <a:spcAft>
                <a:spcPts val="2133"/>
              </a:spcAft>
              <a:buClr>
                <a:srgbClr val="000000"/>
              </a:buClr>
              <a:buFont typeface="Arial"/>
              <a:buNone/>
              <a:defRPr sz="1600" b="0" i="0" u="none" strike="noStrike" cap="none">
                <a:solidFill>
                  <a:srgbClr val="000000"/>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885289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998" b="1"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600"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96352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1 Blank">
  <p:cSld name="21 Blank">
    <p:bg>
      <p:bgPr>
        <a:noFill/>
        <a:effectLst/>
      </p:bgPr>
    </p:bg>
    <p:spTree>
      <p:nvGrpSpPr>
        <p:cNvPr id="1" name="Shape 34"/>
        <p:cNvGrpSpPr/>
        <p:nvPr/>
      </p:nvGrpSpPr>
      <p:grpSpPr>
        <a:xfrm>
          <a:off x="0" y="0"/>
          <a:ext cx="0" cy="0"/>
          <a:chOff x="0" y="0"/>
          <a:chExt cx="0" cy="0"/>
        </a:xfrm>
      </p:grpSpPr>
    </p:spTree>
    <p:extLst>
      <p:ext uri="{BB962C8B-B14F-4D97-AF65-F5344CB8AC3E}">
        <p14:creationId xmlns:p14="http://schemas.microsoft.com/office/powerpoint/2010/main" val="4046847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2: Title, text — one column, default with subheading">
  <p:cSld name="22: Title, text — one column, default with subheading">
    <p:spTree>
      <p:nvGrpSpPr>
        <p:cNvPr id="1" name="Shape 116"/>
        <p:cNvGrpSpPr/>
        <p:nvPr/>
      </p:nvGrpSpPr>
      <p:grpSpPr>
        <a:xfrm>
          <a:off x="0" y="0"/>
          <a:ext cx="0" cy="0"/>
          <a:chOff x="0" y="0"/>
          <a:chExt cx="0" cy="0"/>
        </a:xfrm>
      </p:grpSpPr>
      <p:sp>
        <p:nvSpPr>
          <p:cNvPr id="117" name="Google Shape;117;p37"/>
          <p:cNvSpPr txBox="1">
            <a:spLocks noGrp="1"/>
          </p:cNvSpPr>
          <p:nvPr>
            <p:ph type="body" idx="1"/>
          </p:nvPr>
        </p:nvSpPr>
        <p:spPr>
          <a:xfrm>
            <a:off x="573017" y="1456300"/>
            <a:ext cx="11049522" cy="4980000"/>
          </a:xfrm>
          <a:prstGeom prst="rect">
            <a:avLst/>
          </a:prstGeom>
          <a:noFill/>
          <a:ln>
            <a:noFill/>
          </a:ln>
        </p:spPr>
        <p:txBody>
          <a:bodyPr spcFirstLastPara="1" wrap="square" lIns="0" tIns="0" rIns="0" bIns="0" anchor="t" anchorCtr="0">
            <a:noAutofit/>
          </a:bodyPr>
          <a:lstStyle>
            <a:lvl1pPr marL="609448" marR="0" lvl="0" indent="-304724" algn="l" rtl="0">
              <a:lnSpc>
                <a:spcPct val="115000"/>
              </a:lnSpc>
              <a:spcBef>
                <a:spcPts val="0"/>
              </a:spcBef>
              <a:spcAft>
                <a:spcPts val="0"/>
              </a:spcAft>
              <a:buClr>
                <a:srgbClr val="000000"/>
              </a:buClr>
              <a:buSzPts val="1600"/>
              <a:buFont typeface="Arial"/>
              <a:buNone/>
              <a:defRPr sz="2133" b="0" i="0" u="none" strike="noStrike" cap="none">
                <a:solidFill>
                  <a:srgbClr val="000000"/>
                </a:solidFill>
                <a:latin typeface="Arial"/>
                <a:ea typeface="Arial"/>
                <a:cs typeface="Arial"/>
                <a:sym typeface="Arial"/>
              </a:defRPr>
            </a:lvl1pPr>
            <a:lvl2pPr marL="1218895" marR="0" lvl="1" indent="-304724" algn="l" rtl="0">
              <a:lnSpc>
                <a:spcPct val="115000"/>
              </a:lnSpc>
              <a:spcBef>
                <a:spcPts val="5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2pPr>
            <a:lvl3pPr marL="1828343" marR="0" lvl="2" indent="-304724" algn="l" rtl="0">
              <a:lnSpc>
                <a:spcPct val="115000"/>
              </a:lnSpc>
              <a:spcBef>
                <a:spcPts val="533"/>
              </a:spcBef>
              <a:spcAft>
                <a:spcPts val="0"/>
              </a:spcAft>
              <a:buClr>
                <a:srgbClr val="000000"/>
              </a:buClr>
              <a:buSzPts val="1400"/>
              <a:buFont typeface="Arial"/>
              <a:buNone/>
              <a:defRPr sz="1600" b="0" i="0" u="none" strike="noStrike" cap="none">
                <a:solidFill>
                  <a:srgbClr val="000000"/>
                </a:solidFill>
                <a:latin typeface="Arial"/>
                <a:ea typeface="Arial"/>
                <a:cs typeface="Arial"/>
                <a:sym typeface="Arial"/>
              </a:defRPr>
            </a:lvl3pPr>
            <a:lvl4pPr marL="2437790" marR="0" lvl="3" indent="-304724" algn="l" rtl="0">
              <a:lnSpc>
                <a:spcPct val="115000"/>
              </a:lnSpc>
              <a:spcBef>
                <a:spcPts val="533"/>
              </a:spcBef>
              <a:spcAft>
                <a:spcPts val="0"/>
              </a:spcAft>
              <a:buClr>
                <a:srgbClr val="000000"/>
              </a:buClr>
              <a:buSzPts val="800"/>
              <a:buFont typeface="Arial"/>
              <a:buNone/>
              <a:defRPr sz="1066" b="0" i="0" u="none" strike="noStrike" cap="none">
                <a:solidFill>
                  <a:srgbClr val="000000"/>
                </a:solidFill>
                <a:latin typeface="Arial"/>
                <a:ea typeface="Arial"/>
                <a:cs typeface="Arial"/>
                <a:sym typeface="Arial"/>
              </a:defRPr>
            </a:lvl4pPr>
            <a:lvl5pPr marL="3047238" marR="0" lvl="4" indent="-304724" algn="l" rtl="0">
              <a:lnSpc>
                <a:spcPct val="115000"/>
              </a:lnSpc>
              <a:spcBef>
                <a:spcPts val="533"/>
              </a:spcBef>
              <a:spcAft>
                <a:spcPts val="0"/>
              </a:spcAft>
              <a:buClr>
                <a:srgbClr val="000000"/>
              </a:buClr>
              <a:buSzPts val="800"/>
              <a:buFont typeface="Arial"/>
              <a:buNone/>
              <a:defRPr sz="1066" b="0" i="0" u="none" strike="noStrike" cap="none">
                <a:solidFill>
                  <a:srgbClr val="000000"/>
                </a:solidFill>
                <a:latin typeface="Arial"/>
                <a:ea typeface="Arial"/>
                <a:cs typeface="Arial"/>
                <a:sym typeface="Arial"/>
              </a:defRPr>
            </a:lvl5pPr>
            <a:lvl6pPr marL="3656686" marR="0" lvl="5" indent="-304724" algn="l" rtl="0">
              <a:lnSpc>
                <a:spcPct val="115000"/>
              </a:lnSpc>
              <a:spcBef>
                <a:spcPts val="533"/>
              </a:spcBef>
              <a:spcAft>
                <a:spcPts val="0"/>
              </a:spcAft>
              <a:buClr>
                <a:srgbClr val="000000"/>
              </a:buClr>
              <a:buSzPts val="800"/>
              <a:buFont typeface="Arial"/>
              <a:buNone/>
              <a:defRPr sz="1066" b="0" i="0" u="none" strike="noStrike" cap="none">
                <a:solidFill>
                  <a:srgbClr val="000000"/>
                </a:solidFill>
                <a:latin typeface="Arial"/>
                <a:ea typeface="Arial"/>
                <a:cs typeface="Arial"/>
                <a:sym typeface="Arial"/>
              </a:defRPr>
            </a:lvl6pPr>
            <a:lvl7pPr marL="4266133" marR="0" lvl="6" indent="-304724" algn="l" rtl="0">
              <a:lnSpc>
                <a:spcPct val="115000"/>
              </a:lnSpc>
              <a:spcBef>
                <a:spcPts val="533"/>
              </a:spcBef>
              <a:spcAft>
                <a:spcPts val="0"/>
              </a:spcAft>
              <a:buClr>
                <a:srgbClr val="000000"/>
              </a:buClr>
              <a:buSzPts val="800"/>
              <a:buFont typeface="Arial"/>
              <a:buNone/>
              <a:defRPr sz="1066" b="0" i="0" u="none" strike="noStrike" cap="none">
                <a:solidFill>
                  <a:srgbClr val="000000"/>
                </a:solidFill>
                <a:latin typeface="Arial"/>
                <a:ea typeface="Arial"/>
                <a:cs typeface="Arial"/>
                <a:sym typeface="Arial"/>
              </a:defRPr>
            </a:lvl7pPr>
            <a:lvl8pPr marL="4875581" marR="0" lvl="7" indent="-304724" algn="l" rtl="0">
              <a:lnSpc>
                <a:spcPct val="115000"/>
              </a:lnSpc>
              <a:spcBef>
                <a:spcPts val="533"/>
              </a:spcBef>
              <a:spcAft>
                <a:spcPts val="0"/>
              </a:spcAft>
              <a:buClr>
                <a:srgbClr val="000000"/>
              </a:buClr>
              <a:buSzPts val="800"/>
              <a:buFont typeface="Arial"/>
              <a:buNone/>
              <a:defRPr sz="1066" b="0" i="0" u="none" strike="noStrike" cap="none">
                <a:solidFill>
                  <a:srgbClr val="000000"/>
                </a:solidFill>
                <a:latin typeface="Arial"/>
                <a:ea typeface="Arial"/>
                <a:cs typeface="Arial"/>
                <a:sym typeface="Arial"/>
              </a:defRPr>
            </a:lvl8pPr>
            <a:lvl9pPr marL="5485028" marR="0" lvl="8" indent="-304724" algn="l" rtl="0">
              <a:lnSpc>
                <a:spcPct val="115000"/>
              </a:lnSpc>
              <a:spcBef>
                <a:spcPts val="533"/>
              </a:spcBef>
              <a:spcAft>
                <a:spcPts val="533"/>
              </a:spcAft>
              <a:buClr>
                <a:srgbClr val="000000"/>
              </a:buClr>
              <a:buSzPts val="800"/>
              <a:buFont typeface="Arial"/>
              <a:buNone/>
              <a:defRPr sz="1066" b="0" i="0" u="none" strike="noStrike" cap="none">
                <a:solidFill>
                  <a:srgbClr val="000000"/>
                </a:solidFill>
                <a:latin typeface="Arial"/>
                <a:ea typeface="Arial"/>
                <a:cs typeface="Arial"/>
                <a:sym typeface="Arial"/>
              </a:defRPr>
            </a:lvl9pPr>
          </a:lstStyle>
          <a:p>
            <a:endParaRPr/>
          </a:p>
        </p:txBody>
      </p:sp>
      <p:sp>
        <p:nvSpPr>
          <p:cNvPr id="118" name="Google Shape;118;p37"/>
          <p:cNvSpPr txBox="1">
            <a:spLocks noGrp="1"/>
          </p:cNvSpPr>
          <p:nvPr>
            <p:ph type="title"/>
          </p:nvPr>
        </p:nvSpPr>
        <p:spPr>
          <a:xfrm>
            <a:off x="566419" y="421200"/>
            <a:ext cx="11056320" cy="586800"/>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chemeClr val="dk1"/>
              </a:buClr>
              <a:buSzPts val="3200"/>
              <a:buFont typeface="Arial"/>
              <a:buNone/>
              <a:defRPr sz="4266" b="1" i="0" u="none" strike="noStrike" cap="none">
                <a:solidFill>
                  <a:schemeClr val="dk1"/>
                </a:solidFill>
                <a:highlight>
                  <a:schemeClr val="accent1"/>
                </a:highlight>
                <a:latin typeface="Arial"/>
                <a:ea typeface="Arial"/>
                <a:cs typeface="Arial"/>
                <a:sym typeface="Arial"/>
              </a:defRPr>
            </a:lvl1pPr>
            <a:lvl2pPr lvl="1" algn="l" rtl="0">
              <a:lnSpc>
                <a:spcPct val="100000"/>
              </a:lnSpc>
              <a:spcBef>
                <a:spcPts val="1066"/>
              </a:spcBef>
              <a:spcAft>
                <a:spcPts val="0"/>
              </a:spcAft>
              <a:buClr>
                <a:schemeClr val="dk1"/>
              </a:buClr>
              <a:buSzPts val="1400"/>
              <a:buFont typeface="Arial"/>
              <a:buNone/>
              <a:defRPr sz="3732" b="1">
                <a:solidFill>
                  <a:schemeClr val="dk1"/>
                </a:solidFill>
              </a:defRPr>
            </a:lvl2pPr>
            <a:lvl3pPr lvl="2" algn="l" rtl="0">
              <a:lnSpc>
                <a:spcPct val="100000"/>
              </a:lnSpc>
              <a:spcBef>
                <a:spcPts val="0"/>
              </a:spcBef>
              <a:spcAft>
                <a:spcPts val="0"/>
              </a:spcAft>
              <a:buClr>
                <a:schemeClr val="dk1"/>
              </a:buClr>
              <a:buSzPts val="1400"/>
              <a:buFont typeface="Arial"/>
              <a:buNone/>
              <a:defRPr sz="3732" b="1">
                <a:solidFill>
                  <a:schemeClr val="dk1"/>
                </a:solidFill>
              </a:defRPr>
            </a:lvl3pPr>
            <a:lvl4pPr lvl="3" algn="l" rtl="0">
              <a:lnSpc>
                <a:spcPct val="100000"/>
              </a:lnSpc>
              <a:spcBef>
                <a:spcPts val="0"/>
              </a:spcBef>
              <a:spcAft>
                <a:spcPts val="0"/>
              </a:spcAft>
              <a:buClr>
                <a:schemeClr val="dk1"/>
              </a:buClr>
              <a:buSzPts val="1400"/>
              <a:buFont typeface="Arial"/>
              <a:buNone/>
              <a:defRPr sz="3732" b="1">
                <a:solidFill>
                  <a:schemeClr val="dk1"/>
                </a:solidFill>
              </a:defRPr>
            </a:lvl4pPr>
            <a:lvl5pPr lvl="4" algn="l" rtl="0">
              <a:lnSpc>
                <a:spcPct val="100000"/>
              </a:lnSpc>
              <a:spcBef>
                <a:spcPts val="0"/>
              </a:spcBef>
              <a:spcAft>
                <a:spcPts val="0"/>
              </a:spcAft>
              <a:buClr>
                <a:schemeClr val="dk1"/>
              </a:buClr>
              <a:buSzPts val="1400"/>
              <a:buFont typeface="Arial"/>
              <a:buNone/>
              <a:defRPr sz="3732" b="1">
                <a:solidFill>
                  <a:schemeClr val="dk1"/>
                </a:solidFill>
              </a:defRPr>
            </a:lvl5pPr>
            <a:lvl6pPr lvl="5" algn="l" rtl="0">
              <a:lnSpc>
                <a:spcPct val="100000"/>
              </a:lnSpc>
              <a:spcBef>
                <a:spcPts val="0"/>
              </a:spcBef>
              <a:spcAft>
                <a:spcPts val="0"/>
              </a:spcAft>
              <a:buClr>
                <a:schemeClr val="dk1"/>
              </a:buClr>
              <a:buSzPts val="1400"/>
              <a:buFont typeface="Arial"/>
              <a:buNone/>
              <a:defRPr sz="3732" b="1">
                <a:solidFill>
                  <a:schemeClr val="dk1"/>
                </a:solidFill>
              </a:defRPr>
            </a:lvl6pPr>
            <a:lvl7pPr lvl="6" algn="l" rtl="0">
              <a:lnSpc>
                <a:spcPct val="100000"/>
              </a:lnSpc>
              <a:spcBef>
                <a:spcPts val="0"/>
              </a:spcBef>
              <a:spcAft>
                <a:spcPts val="0"/>
              </a:spcAft>
              <a:buClr>
                <a:schemeClr val="dk1"/>
              </a:buClr>
              <a:buSzPts val="1400"/>
              <a:buFont typeface="Arial"/>
              <a:buNone/>
              <a:defRPr sz="3732" b="1">
                <a:solidFill>
                  <a:schemeClr val="dk1"/>
                </a:solidFill>
              </a:defRPr>
            </a:lvl7pPr>
            <a:lvl8pPr lvl="7" algn="l" rtl="0">
              <a:lnSpc>
                <a:spcPct val="100000"/>
              </a:lnSpc>
              <a:spcBef>
                <a:spcPts val="0"/>
              </a:spcBef>
              <a:spcAft>
                <a:spcPts val="0"/>
              </a:spcAft>
              <a:buClr>
                <a:schemeClr val="dk1"/>
              </a:buClr>
              <a:buSzPts val="1400"/>
              <a:buFont typeface="Arial"/>
              <a:buNone/>
              <a:defRPr sz="3732" b="1">
                <a:solidFill>
                  <a:schemeClr val="dk1"/>
                </a:solidFill>
              </a:defRPr>
            </a:lvl8pPr>
            <a:lvl9pPr lvl="8" algn="l" rtl="0">
              <a:lnSpc>
                <a:spcPct val="100000"/>
              </a:lnSpc>
              <a:spcBef>
                <a:spcPts val="0"/>
              </a:spcBef>
              <a:spcAft>
                <a:spcPts val="0"/>
              </a:spcAft>
              <a:buClr>
                <a:schemeClr val="dk1"/>
              </a:buClr>
              <a:buSzPts val="1400"/>
              <a:buFont typeface="Arial"/>
              <a:buNone/>
              <a:defRPr sz="3732" b="1">
                <a:solidFill>
                  <a:schemeClr val="dk1"/>
                </a:solidFill>
              </a:defRPr>
            </a:lvl9pPr>
          </a:lstStyle>
          <a:p>
            <a:endParaRPr/>
          </a:p>
        </p:txBody>
      </p:sp>
      <p:sp>
        <p:nvSpPr>
          <p:cNvPr id="119" name="Google Shape;119;p37"/>
          <p:cNvSpPr txBox="1">
            <a:spLocks noGrp="1"/>
          </p:cNvSpPr>
          <p:nvPr>
            <p:ph type="subTitle" idx="2"/>
          </p:nvPr>
        </p:nvSpPr>
        <p:spPr>
          <a:xfrm>
            <a:off x="570451" y="1008004"/>
            <a:ext cx="11161093" cy="285200"/>
          </a:xfrm>
          <a:prstGeom prst="rect">
            <a:avLst/>
          </a:prstGeom>
        </p:spPr>
        <p:txBody>
          <a:bodyPr spcFirstLastPara="1" wrap="square" lIns="0" tIns="0" rIns="0" bIns="0" anchor="t" anchorCtr="0">
            <a:noAutofit/>
          </a:bodyPr>
          <a:lstStyle>
            <a:lvl1pPr lvl="0" rtl="0">
              <a:lnSpc>
                <a:spcPct val="90000"/>
              </a:lnSpc>
              <a:spcBef>
                <a:spcPts val="0"/>
              </a:spcBef>
              <a:spcAft>
                <a:spcPts val="0"/>
              </a:spcAft>
              <a:buClr>
                <a:schemeClr val="lt1"/>
              </a:buClr>
              <a:buSzPts val="1600"/>
              <a:buNone/>
              <a:defRPr sz="2133" b="1">
                <a:solidFill>
                  <a:schemeClr val="lt1"/>
                </a:solidFill>
                <a:highlight>
                  <a:schemeClr val="dk1"/>
                </a:highlight>
              </a:defRPr>
            </a:lvl1pPr>
            <a:lvl2pPr lvl="1" rtl="0">
              <a:lnSpc>
                <a:spcPct val="90000"/>
              </a:lnSpc>
              <a:spcBef>
                <a:spcPts val="533"/>
              </a:spcBef>
              <a:spcAft>
                <a:spcPts val="0"/>
              </a:spcAft>
              <a:buSzPts val="1600"/>
              <a:buNone/>
              <a:defRPr/>
            </a:lvl2pPr>
            <a:lvl3pPr lvl="2" rtl="0">
              <a:lnSpc>
                <a:spcPct val="90000"/>
              </a:lnSpc>
              <a:spcBef>
                <a:spcPts val="533"/>
              </a:spcBef>
              <a:spcAft>
                <a:spcPts val="0"/>
              </a:spcAft>
              <a:buSzPts val="1600"/>
              <a:buNone/>
              <a:defRPr/>
            </a:lvl3pPr>
            <a:lvl4pPr lvl="3" rtl="0">
              <a:lnSpc>
                <a:spcPct val="90000"/>
              </a:lnSpc>
              <a:spcBef>
                <a:spcPts val="533"/>
              </a:spcBef>
              <a:spcAft>
                <a:spcPts val="0"/>
              </a:spcAft>
              <a:buSzPts val="1200"/>
              <a:buNone/>
              <a:defRPr/>
            </a:lvl4pPr>
            <a:lvl5pPr lvl="4" rtl="0">
              <a:lnSpc>
                <a:spcPct val="90000"/>
              </a:lnSpc>
              <a:spcBef>
                <a:spcPts val="533"/>
              </a:spcBef>
              <a:spcAft>
                <a:spcPts val="0"/>
              </a:spcAft>
              <a:buSzPts val="1200"/>
              <a:buNone/>
              <a:defRPr/>
            </a:lvl5pPr>
            <a:lvl6pPr lvl="5" rtl="0">
              <a:lnSpc>
                <a:spcPct val="90000"/>
              </a:lnSpc>
              <a:spcBef>
                <a:spcPts val="533"/>
              </a:spcBef>
              <a:spcAft>
                <a:spcPts val="0"/>
              </a:spcAft>
              <a:buSzPts val="800"/>
              <a:buNone/>
              <a:defRPr/>
            </a:lvl6pPr>
            <a:lvl7pPr lvl="6" rtl="0">
              <a:lnSpc>
                <a:spcPct val="90000"/>
              </a:lnSpc>
              <a:spcBef>
                <a:spcPts val="533"/>
              </a:spcBef>
              <a:spcAft>
                <a:spcPts val="0"/>
              </a:spcAft>
              <a:buSzPts val="800"/>
              <a:buNone/>
              <a:defRPr/>
            </a:lvl7pPr>
            <a:lvl8pPr lvl="7" rtl="0">
              <a:lnSpc>
                <a:spcPct val="90000"/>
              </a:lnSpc>
              <a:spcBef>
                <a:spcPts val="533"/>
              </a:spcBef>
              <a:spcAft>
                <a:spcPts val="0"/>
              </a:spcAft>
              <a:buSzPts val="800"/>
              <a:buNone/>
              <a:defRPr/>
            </a:lvl8pPr>
            <a:lvl9pPr lvl="8" rtl="0">
              <a:lnSpc>
                <a:spcPct val="90000"/>
              </a:lnSpc>
              <a:spcBef>
                <a:spcPts val="533"/>
              </a:spcBef>
              <a:spcAft>
                <a:spcPts val="533"/>
              </a:spcAft>
              <a:buSzPts val="800"/>
              <a:buNone/>
              <a:defRPr/>
            </a:lvl9pPr>
          </a:lstStyle>
          <a:p>
            <a:endParaRPr/>
          </a:p>
        </p:txBody>
      </p:sp>
    </p:spTree>
    <p:extLst>
      <p:ext uri="{BB962C8B-B14F-4D97-AF65-F5344CB8AC3E}">
        <p14:creationId xmlns:p14="http://schemas.microsoft.com/office/powerpoint/2010/main" val="827529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2: Title, text, photo layout, right">
  <p:cSld name="22: Title, text, photo layout, right">
    <p:spTree>
      <p:nvGrpSpPr>
        <p:cNvPr id="1" name="Shape 105"/>
        <p:cNvGrpSpPr/>
        <p:nvPr/>
      </p:nvGrpSpPr>
      <p:grpSpPr>
        <a:xfrm>
          <a:off x="0" y="0"/>
          <a:ext cx="0" cy="0"/>
          <a:chOff x="0" y="0"/>
          <a:chExt cx="0" cy="0"/>
        </a:xfrm>
      </p:grpSpPr>
      <p:sp>
        <p:nvSpPr>
          <p:cNvPr id="106" name="Google Shape;106;p33"/>
          <p:cNvSpPr/>
          <p:nvPr/>
        </p:nvSpPr>
        <p:spPr>
          <a:xfrm>
            <a:off x="1249611" y="1054800"/>
            <a:ext cx="291524" cy="4748400"/>
          </a:xfrm>
          <a:prstGeom prst="rect">
            <a:avLst/>
          </a:prstGeom>
          <a:solidFill>
            <a:schemeClr val="accent1"/>
          </a:solidFill>
          <a:ln>
            <a:noFill/>
          </a:ln>
        </p:spPr>
        <p:txBody>
          <a:bodyPr spcFirstLastPara="1" wrap="square" lIns="121868" tIns="121868" rIns="121868" bIns="121868"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6" b="0" i="0" u="none" strike="noStrike" cap="none">
              <a:solidFill>
                <a:srgbClr val="000000"/>
              </a:solidFill>
              <a:latin typeface="Arial"/>
              <a:ea typeface="Arial"/>
              <a:cs typeface="Arial"/>
              <a:sym typeface="Arial"/>
            </a:endParaRPr>
          </a:p>
        </p:txBody>
      </p:sp>
      <p:sp>
        <p:nvSpPr>
          <p:cNvPr id="107" name="Google Shape;107;p33"/>
          <p:cNvSpPr/>
          <p:nvPr/>
        </p:nvSpPr>
        <p:spPr>
          <a:xfrm>
            <a:off x="1548797" y="-22400"/>
            <a:ext cx="5726508" cy="6881200"/>
          </a:xfrm>
          <a:prstGeom prst="rect">
            <a:avLst/>
          </a:prstGeom>
          <a:solidFill>
            <a:schemeClr val="lt2"/>
          </a:solidFill>
          <a:ln>
            <a:noFill/>
          </a:ln>
        </p:spPr>
        <p:txBody>
          <a:bodyPr spcFirstLastPara="1" wrap="square" lIns="121868" tIns="121868" rIns="121868" bIns="121868" anchor="ctr" anchorCtr="0">
            <a:noAutofit/>
          </a:bodyPr>
          <a:lstStyle/>
          <a:p>
            <a:pPr marL="0" marR="0" lvl="0" indent="0" algn="l" rtl="0">
              <a:spcBef>
                <a:spcPts val="0"/>
              </a:spcBef>
              <a:spcAft>
                <a:spcPts val="0"/>
              </a:spcAft>
              <a:buClr>
                <a:schemeClr val="dk1"/>
              </a:buClr>
              <a:buSzPts val="2400"/>
              <a:buFont typeface="Arial"/>
              <a:buNone/>
            </a:pPr>
            <a:endParaRPr sz="2399">
              <a:solidFill>
                <a:schemeClr val="dk1"/>
              </a:solidFill>
              <a:latin typeface="Arial"/>
              <a:ea typeface="Arial"/>
              <a:cs typeface="Arial"/>
              <a:sym typeface="Arial"/>
            </a:endParaRPr>
          </a:p>
        </p:txBody>
      </p:sp>
      <p:sp>
        <p:nvSpPr>
          <p:cNvPr id="108" name="Google Shape;108;p33"/>
          <p:cNvSpPr txBox="1">
            <a:spLocks noGrp="1"/>
          </p:cNvSpPr>
          <p:nvPr>
            <p:ph type="title"/>
          </p:nvPr>
        </p:nvSpPr>
        <p:spPr>
          <a:xfrm>
            <a:off x="6020032" y="1054800"/>
            <a:ext cx="5602541" cy="4748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228600" tIns="228600" rIns="228600" bIns="0" anchor="t" anchorCtr="0">
            <a:noAutofit/>
          </a:bodyPr>
          <a:lstStyle>
            <a:lvl1pPr lvl="0" algn="l">
              <a:lnSpc>
                <a:spcPct val="90000"/>
              </a:lnSpc>
              <a:spcBef>
                <a:spcPts val="0"/>
              </a:spcBef>
              <a:spcAft>
                <a:spcPts val="0"/>
              </a:spcAft>
              <a:buSzPts val="2400"/>
              <a:buNone/>
              <a:defRPr sz="3199">
                <a:highlight>
                  <a:schemeClr val="accent1"/>
                </a:highlight>
              </a:defRPr>
            </a:lvl1pPr>
            <a:lvl2pPr lvl="1" algn="l">
              <a:lnSpc>
                <a:spcPct val="90000"/>
              </a:lnSpc>
              <a:spcBef>
                <a:spcPts val="1067"/>
              </a:spcBef>
              <a:spcAft>
                <a:spcPts val="0"/>
              </a:spcAft>
              <a:buSzPts val="3000"/>
              <a:buNone/>
              <a:defRPr/>
            </a:lvl2pPr>
            <a:lvl3pPr lvl="2" algn="l">
              <a:lnSpc>
                <a:spcPct val="90000"/>
              </a:lnSpc>
              <a:spcBef>
                <a:spcPts val="0"/>
              </a:spcBef>
              <a:spcAft>
                <a:spcPts val="0"/>
              </a:spcAft>
              <a:buSzPts val="3000"/>
              <a:buNone/>
              <a:defRPr/>
            </a:lvl3pPr>
            <a:lvl4pPr lvl="3" algn="l">
              <a:lnSpc>
                <a:spcPct val="90000"/>
              </a:lnSpc>
              <a:spcBef>
                <a:spcPts val="0"/>
              </a:spcBef>
              <a:spcAft>
                <a:spcPts val="0"/>
              </a:spcAft>
              <a:buSzPts val="3000"/>
              <a:buNone/>
              <a:defRPr/>
            </a:lvl4pPr>
            <a:lvl5pPr lvl="4" algn="l">
              <a:lnSpc>
                <a:spcPct val="90000"/>
              </a:lnSpc>
              <a:spcBef>
                <a:spcPts val="0"/>
              </a:spcBef>
              <a:spcAft>
                <a:spcPts val="0"/>
              </a:spcAft>
              <a:buSzPts val="3000"/>
              <a:buNone/>
              <a:defRPr/>
            </a:lvl5pPr>
            <a:lvl6pPr lvl="5" algn="l">
              <a:lnSpc>
                <a:spcPct val="90000"/>
              </a:lnSpc>
              <a:spcBef>
                <a:spcPts val="0"/>
              </a:spcBef>
              <a:spcAft>
                <a:spcPts val="0"/>
              </a:spcAft>
              <a:buSzPts val="3000"/>
              <a:buNone/>
              <a:defRPr/>
            </a:lvl6pPr>
            <a:lvl7pPr lvl="6" algn="l">
              <a:lnSpc>
                <a:spcPct val="90000"/>
              </a:lnSpc>
              <a:spcBef>
                <a:spcPts val="0"/>
              </a:spcBef>
              <a:spcAft>
                <a:spcPts val="0"/>
              </a:spcAft>
              <a:buSzPts val="3000"/>
              <a:buNone/>
              <a:defRPr/>
            </a:lvl7pPr>
            <a:lvl8pPr lvl="7" algn="l">
              <a:lnSpc>
                <a:spcPct val="90000"/>
              </a:lnSpc>
              <a:spcBef>
                <a:spcPts val="0"/>
              </a:spcBef>
              <a:spcAft>
                <a:spcPts val="0"/>
              </a:spcAft>
              <a:buSzPts val="3000"/>
              <a:buNone/>
              <a:defRPr/>
            </a:lvl8pPr>
            <a:lvl9pPr lvl="8" algn="l">
              <a:lnSpc>
                <a:spcPct val="90000"/>
              </a:lnSpc>
              <a:spcBef>
                <a:spcPts val="0"/>
              </a:spcBef>
              <a:spcAft>
                <a:spcPts val="0"/>
              </a:spcAft>
              <a:buSzPts val="3000"/>
              <a:buNone/>
              <a:defRPr/>
            </a:lvl9pPr>
          </a:lstStyle>
          <a:p>
            <a:endParaRPr/>
          </a:p>
        </p:txBody>
      </p:sp>
      <p:sp>
        <p:nvSpPr>
          <p:cNvPr id="109" name="Google Shape;109;p33"/>
          <p:cNvSpPr txBox="1">
            <a:spLocks noGrp="1"/>
          </p:cNvSpPr>
          <p:nvPr>
            <p:ph type="body" idx="1"/>
          </p:nvPr>
        </p:nvSpPr>
        <p:spPr>
          <a:xfrm>
            <a:off x="6020032" y="2368133"/>
            <a:ext cx="5602541" cy="34352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228600" tIns="45700" rIns="228600" bIns="91425" anchor="t" anchorCtr="0">
            <a:noAutofit/>
          </a:bodyPr>
          <a:lstStyle>
            <a:lvl1pPr marL="457063" lvl="0" indent="-228531" algn="l">
              <a:lnSpc>
                <a:spcPct val="115000"/>
              </a:lnSpc>
              <a:spcBef>
                <a:spcPts val="0"/>
              </a:spcBef>
              <a:spcAft>
                <a:spcPts val="0"/>
              </a:spcAft>
              <a:buSzPts val="1600"/>
              <a:buNone/>
              <a:defRPr sz="2132"/>
            </a:lvl1pPr>
            <a:lvl2pPr marL="914126" lvl="1" indent="-228531" algn="l">
              <a:lnSpc>
                <a:spcPct val="115000"/>
              </a:lnSpc>
              <a:spcBef>
                <a:spcPts val="533"/>
              </a:spcBef>
              <a:spcAft>
                <a:spcPts val="0"/>
              </a:spcAft>
              <a:buSzPts val="1600"/>
              <a:buNone/>
              <a:defRPr/>
            </a:lvl2pPr>
            <a:lvl3pPr marL="1371189" lvl="2" indent="-228531" algn="l">
              <a:lnSpc>
                <a:spcPct val="115000"/>
              </a:lnSpc>
              <a:spcBef>
                <a:spcPts val="533"/>
              </a:spcBef>
              <a:spcAft>
                <a:spcPts val="0"/>
              </a:spcAft>
              <a:buSzPts val="1600"/>
              <a:buNone/>
              <a:defRPr/>
            </a:lvl3pPr>
            <a:lvl4pPr marL="1828251" lvl="3" indent="-228531" algn="l">
              <a:lnSpc>
                <a:spcPct val="115000"/>
              </a:lnSpc>
              <a:spcBef>
                <a:spcPts val="533"/>
              </a:spcBef>
              <a:spcAft>
                <a:spcPts val="0"/>
              </a:spcAft>
              <a:buSzPts val="1600"/>
              <a:buNone/>
              <a:defRPr sz="2132"/>
            </a:lvl4pPr>
            <a:lvl5pPr marL="2285314" lvl="4" indent="-228531" algn="l">
              <a:lnSpc>
                <a:spcPct val="115000"/>
              </a:lnSpc>
              <a:spcBef>
                <a:spcPts val="533"/>
              </a:spcBef>
              <a:spcAft>
                <a:spcPts val="0"/>
              </a:spcAft>
              <a:buSzPts val="1600"/>
              <a:buNone/>
              <a:defRPr sz="2132"/>
            </a:lvl5pPr>
            <a:lvl6pPr marL="2742377" lvl="5" indent="-228531" algn="l">
              <a:lnSpc>
                <a:spcPct val="115000"/>
              </a:lnSpc>
              <a:spcBef>
                <a:spcPts val="533"/>
              </a:spcBef>
              <a:spcAft>
                <a:spcPts val="0"/>
              </a:spcAft>
              <a:buSzPts val="1600"/>
              <a:buNone/>
              <a:defRPr sz="2132"/>
            </a:lvl6pPr>
            <a:lvl7pPr marL="3199440" lvl="6" indent="-228531" algn="l">
              <a:lnSpc>
                <a:spcPct val="115000"/>
              </a:lnSpc>
              <a:spcBef>
                <a:spcPts val="533"/>
              </a:spcBef>
              <a:spcAft>
                <a:spcPts val="0"/>
              </a:spcAft>
              <a:buSzPts val="1600"/>
              <a:buNone/>
              <a:defRPr sz="2132"/>
            </a:lvl7pPr>
            <a:lvl8pPr marL="3656503" lvl="7" indent="-228531" algn="l">
              <a:lnSpc>
                <a:spcPct val="115000"/>
              </a:lnSpc>
              <a:spcBef>
                <a:spcPts val="533"/>
              </a:spcBef>
              <a:spcAft>
                <a:spcPts val="0"/>
              </a:spcAft>
              <a:buSzPts val="1600"/>
              <a:buNone/>
              <a:defRPr sz="2132"/>
            </a:lvl8pPr>
            <a:lvl9pPr marL="4113566" lvl="8" indent="-228531" algn="l">
              <a:lnSpc>
                <a:spcPct val="115000"/>
              </a:lnSpc>
              <a:spcBef>
                <a:spcPts val="533"/>
              </a:spcBef>
              <a:spcAft>
                <a:spcPts val="533"/>
              </a:spcAft>
              <a:buSzPts val="1600"/>
              <a:buNone/>
              <a:defRPr sz="2132"/>
            </a:lvl9pPr>
          </a:lstStyle>
          <a:p>
            <a:endParaRPr/>
          </a:p>
        </p:txBody>
      </p:sp>
    </p:spTree>
    <p:extLst>
      <p:ext uri="{BB962C8B-B14F-4D97-AF65-F5344CB8AC3E}">
        <p14:creationId xmlns:p14="http://schemas.microsoft.com/office/powerpoint/2010/main" val="2574751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2: Title, text — three column, pattern">
  <p:cSld name="22: Title, text — three column, pattern">
    <p:spTree>
      <p:nvGrpSpPr>
        <p:cNvPr id="1" name="Shape 139"/>
        <p:cNvGrpSpPr/>
        <p:nvPr/>
      </p:nvGrpSpPr>
      <p:grpSpPr>
        <a:xfrm>
          <a:off x="0" y="0"/>
          <a:ext cx="0" cy="0"/>
          <a:chOff x="0" y="0"/>
          <a:chExt cx="0" cy="0"/>
        </a:xfrm>
      </p:grpSpPr>
      <p:sp>
        <p:nvSpPr>
          <p:cNvPr id="140" name="Google Shape;140;p41"/>
          <p:cNvSpPr txBox="1">
            <a:spLocks noGrp="1"/>
          </p:cNvSpPr>
          <p:nvPr>
            <p:ph type="body" idx="1"/>
          </p:nvPr>
        </p:nvSpPr>
        <p:spPr>
          <a:xfrm>
            <a:off x="8404978" y="1179000"/>
            <a:ext cx="3332732" cy="5321200"/>
          </a:xfrm>
          <a:prstGeom prst="rect">
            <a:avLst/>
          </a:prstGeom>
          <a:solidFill>
            <a:schemeClr val="dk1"/>
          </a:solidFill>
          <a:ln>
            <a:noFill/>
          </a:ln>
        </p:spPr>
        <p:txBody>
          <a:bodyPr spcFirstLastPara="1" wrap="square" lIns="182875" tIns="91425" rIns="91425" bIns="91425" anchor="t" anchorCtr="0">
            <a:noAutofit/>
          </a:bodyPr>
          <a:lstStyle>
            <a:lvl1pPr marL="457063" lvl="0" indent="-228531" algn="l">
              <a:lnSpc>
                <a:spcPct val="115000"/>
              </a:lnSpc>
              <a:spcBef>
                <a:spcPts val="0"/>
              </a:spcBef>
              <a:spcAft>
                <a:spcPts val="0"/>
              </a:spcAft>
              <a:buSzPts val="2000"/>
              <a:buNone/>
              <a:defRPr>
                <a:solidFill>
                  <a:schemeClr val="lt1"/>
                </a:solidFill>
              </a:defRPr>
            </a:lvl1pPr>
            <a:lvl2pPr marL="914126" lvl="1" indent="-228531" algn="l">
              <a:lnSpc>
                <a:spcPct val="115000"/>
              </a:lnSpc>
              <a:spcBef>
                <a:spcPts val="533"/>
              </a:spcBef>
              <a:spcAft>
                <a:spcPts val="0"/>
              </a:spcAft>
              <a:buSzPts val="1600"/>
              <a:buNone/>
              <a:defRPr>
                <a:solidFill>
                  <a:schemeClr val="lt1"/>
                </a:solidFill>
              </a:defRPr>
            </a:lvl2pPr>
            <a:lvl3pPr marL="1371189" lvl="2" indent="-228531" algn="l">
              <a:lnSpc>
                <a:spcPct val="115000"/>
              </a:lnSpc>
              <a:spcBef>
                <a:spcPts val="533"/>
              </a:spcBef>
              <a:spcAft>
                <a:spcPts val="0"/>
              </a:spcAft>
              <a:buSzPts val="1600"/>
              <a:buNone/>
              <a:defRPr>
                <a:solidFill>
                  <a:schemeClr val="lt1"/>
                </a:solidFill>
              </a:defRPr>
            </a:lvl3pPr>
            <a:lvl4pPr marL="1828251" lvl="3" indent="-228531" algn="l">
              <a:lnSpc>
                <a:spcPct val="115000"/>
              </a:lnSpc>
              <a:spcBef>
                <a:spcPts val="533"/>
              </a:spcBef>
              <a:spcAft>
                <a:spcPts val="0"/>
              </a:spcAft>
              <a:buSzPts val="1200"/>
              <a:buNone/>
              <a:defRPr>
                <a:solidFill>
                  <a:schemeClr val="lt1"/>
                </a:solidFill>
              </a:defRPr>
            </a:lvl4pPr>
            <a:lvl5pPr marL="2285314" lvl="4" indent="-228531" algn="l">
              <a:lnSpc>
                <a:spcPct val="115000"/>
              </a:lnSpc>
              <a:spcBef>
                <a:spcPts val="533"/>
              </a:spcBef>
              <a:spcAft>
                <a:spcPts val="0"/>
              </a:spcAft>
              <a:buSzPts val="1200"/>
              <a:buNone/>
              <a:defRPr>
                <a:solidFill>
                  <a:schemeClr val="lt1"/>
                </a:solidFill>
              </a:defRPr>
            </a:lvl5pPr>
            <a:lvl6pPr marL="2742377" lvl="5" indent="-228531" algn="l">
              <a:lnSpc>
                <a:spcPct val="115000"/>
              </a:lnSpc>
              <a:spcBef>
                <a:spcPts val="533"/>
              </a:spcBef>
              <a:spcAft>
                <a:spcPts val="0"/>
              </a:spcAft>
              <a:buSzPts val="800"/>
              <a:buNone/>
              <a:defRPr>
                <a:solidFill>
                  <a:schemeClr val="lt1"/>
                </a:solidFill>
              </a:defRPr>
            </a:lvl6pPr>
            <a:lvl7pPr marL="3199440" lvl="6" indent="-228531" algn="l">
              <a:lnSpc>
                <a:spcPct val="115000"/>
              </a:lnSpc>
              <a:spcBef>
                <a:spcPts val="533"/>
              </a:spcBef>
              <a:spcAft>
                <a:spcPts val="0"/>
              </a:spcAft>
              <a:buSzPts val="800"/>
              <a:buNone/>
              <a:defRPr>
                <a:solidFill>
                  <a:schemeClr val="lt1"/>
                </a:solidFill>
              </a:defRPr>
            </a:lvl7pPr>
            <a:lvl8pPr marL="3656503" lvl="7" indent="-228531" algn="l">
              <a:lnSpc>
                <a:spcPct val="115000"/>
              </a:lnSpc>
              <a:spcBef>
                <a:spcPts val="533"/>
              </a:spcBef>
              <a:spcAft>
                <a:spcPts val="0"/>
              </a:spcAft>
              <a:buSzPts val="800"/>
              <a:buNone/>
              <a:defRPr>
                <a:solidFill>
                  <a:schemeClr val="lt1"/>
                </a:solidFill>
              </a:defRPr>
            </a:lvl8pPr>
            <a:lvl9pPr marL="4113566" lvl="8" indent="-228531" algn="l">
              <a:lnSpc>
                <a:spcPct val="115000"/>
              </a:lnSpc>
              <a:spcBef>
                <a:spcPts val="533"/>
              </a:spcBef>
              <a:spcAft>
                <a:spcPts val="533"/>
              </a:spcAft>
              <a:buSzPts val="800"/>
              <a:buNone/>
              <a:defRPr>
                <a:solidFill>
                  <a:schemeClr val="lt1"/>
                </a:solidFill>
              </a:defRPr>
            </a:lvl9pPr>
          </a:lstStyle>
          <a:p>
            <a:endParaRPr/>
          </a:p>
        </p:txBody>
      </p:sp>
      <p:sp>
        <p:nvSpPr>
          <p:cNvPr id="141" name="Google Shape;141;p41"/>
          <p:cNvSpPr txBox="1">
            <a:spLocks noGrp="1"/>
          </p:cNvSpPr>
          <p:nvPr>
            <p:ph type="body" idx="2"/>
          </p:nvPr>
        </p:nvSpPr>
        <p:spPr>
          <a:xfrm>
            <a:off x="4488898" y="1177067"/>
            <a:ext cx="3771418" cy="5356800"/>
          </a:xfrm>
          <a:prstGeom prst="rect">
            <a:avLst/>
          </a:prstGeom>
          <a:solidFill>
            <a:schemeClr val="dk1"/>
          </a:solidFill>
          <a:ln>
            <a:noFill/>
          </a:ln>
        </p:spPr>
        <p:txBody>
          <a:bodyPr spcFirstLastPara="1" wrap="square" lIns="182875" tIns="91425" rIns="91425" bIns="91425" anchor="t" anchorCtr="0">
            <a:noAutofit/>
          </a:bodyPr>
          <a:lstStyle>
            <a:lvl1pPr marL="457063" lvl="0" indent="-228531" algn="l">
              <a:lnSpc>
                <a:spcPct val="115000"/>
              </a:lnSpc>
              <a:spcBef>
                <a:spcPts val="0"/>
              </a:spcBef>
              <a:spcAft>
                <a:spcPts val="0"/>
              </a:spcAft>
              <a:buSzPts val="2000"/>
              <a:buNone/>
              <a:defRPr>
                <a:solidFill>
                  <a:schemeClr val="lt1"/>
                </a:solidFill>
              </a:defRPr>
            </a:lvl1pPr>
            <a:lvl2pPr marL="914126" lvl="1" indent="-228531" algn="l">
              <a:lnSpc>
                <a:spcPct val="115000"/>
              </a:lnSpc>
              <a:spcBef>
                <a:spcPts val="533"/>
              </a:spcBef>
              <a:spcAft>
                <a:spcPts val="0"/>
              </a:spcAft>
              <a:buSzPts val="1600"/>
              <a:buNone/>
              <a:defRPr>
                <a:solidFill>
                  <a:schemeClr val="lt1"/>
                </a:solidFill>
              </a:defRPr>
            </a:lvl2pPr>
            <a:lvl3pPr marL="1371189" lvl="2" indent="-228531" algn="l">
              <a:lnSpc>
                <a:spcPct val="115000"/>
              </a:lnSpc>
              <a:spcBef>
                <a:spcPts val="533"/>
              </a:spcBef>
              <a:spcAft>
                <a:spcPts val="0"/>
              </a:spcAft>
              <a:buSzPts val="1600"/>
              <a:buNone/>
              <a:defRPr>
                <a:solidFill>
                  <a:schemeClr val="lt1"/>
                </a:solidFill>
              </a:defRPr>
            </a:lvl3pPr>
            <a:lvl4pPr marL="1828251" lvl="3" indent="-228531" algn="l">
              <a:lnSpc>
                <a:spcPct val="115000"/>
              </a:lnSpc>
              <a:spcBef>
                <a:spcPts val="533"/>
              </a:spcBef>
              <a:spcAft>
                <a:spcPts val="0"/>
              </a:spcAft>
              <a:buSzPts val="1200"/>
              <a:buNone/>
              <a:defRPr>
                <a:solidFill>
                  <a:schemeClr val="lt1"/>
                </a:solidFill>
              </a:defRPr>
            </a:lvl4pPr>
            <a:lvl5pPr marL="2285314" lvl="4" indent="-228531" algn="l">
              <a:lnSpc>
                <a:spcPct val="115000"/>
              </a:lnSpc>
              <a:spcBef>
                <a:spcPts val="533"/>
              </a:spcBef>
              <a:spcAft>
                <a:spcPts val="0"/>
              </a:spcAft>
              <a:buSzPts val="1200"/>
              <a:buNone/>
              <a:defRPr>
                <a:solidFill>
                  <a:schemeClr val="lt1"/>
                </a:solidFill>
              </a:defRPr>
            </a:lvl5pPr>
            <a:lvl6pPr marL="2742377" lvl="5" indent="-228531" algn="l">
              <a:lnSpc>
                <a:spcPct val="115000"/>
              </a:lnSpc>
              <a:spcBef>
                <a:spcPts val="533"/>
              </a:spcBef>
              <a:spcAft>
                <a:spcPts val="0"/>
              </a:spcAft>
              <a:buSzPts val="800"/>
              <a:buNone/>
              <a:defRPr>
                <a:solidFill>
                  <a:schemeClr val="lt1"/>
                </a:solidFill>
              </a:defRPr>
            </a:lvl6pPr>
            <a:lvl7pPr marL="3199440" lvl="6" indent="-228531" algn="l">
              <a:lnSpc>
                <a:spcPct val="115000"/>
              </a:lnSpc>
              <a:spcBef>
                <a:spcPts val="533"/>
              </a:spcBef>
              <a:spcAft>
                <a:spcPts val="0"/>
              </a:spcAft>
              <a:buSzPts val="800"/>
              <a:buNone/>
              <a:defRPr>
                <a:solidFill>
                  <a:schemeClr val="lt1"/>
                </a:solidFill>
              </a:defRPr>
            </a:lvl7pPr>
            <a:lvl8pPr marL="3656503" lvl="7" indent="-228531" algn="l">
              <a:lnSpc>
                <a:spcPct val="115000"/>
              </a:lnSpc>
              <a:spcBef>
                <a:spcPts val="533"/>
              </a:spcBef>
              <a:spcAft>
                <a:spcPts val="0"/>
              </a:spcAft>
              <a:buSzPts val="800"/>
              <a:buNone/>
              <a:defRPr>
                <a:solidFill>
                  <a:schemeClr val="lt1"/>
                </a:solidFill>
              </a:defRPr>
            </a:lvl8pPr>
            <a:lvl9pPr marL="4113566" lvl="8" indent="-228531" algn="l">
              <a:lnSpc>
                <a:spcPct val="115000"/>
              </a:lnSpc>
              <a:spcBef>
                <a:spcPts val="533"/>
              </a:spcBef>
              <a:spcAft>
                <a:spcPts val="533"/>
              </a:spcAft>
              <a:buSzPts val="800"/>
              <a:buNone/>
              <a:defRPr>
                <a:solidFill>
                  <a:schemeClr val="lt1"/>
                </a:solidFill>
              </a:defRPr>
            </a:lvl9pPr>
          </a:lstStyle>
          <a:p>
            <a:endParaRPr/>
          </a:p>
        </p:txBody>
      </p:sp>
      <p:sp>
        <p:nvSpPr>
          <p:cNvPr id="142" name="Google Shape;142;p41"/>
          <p:cNvSpPr txBox="1">
            <a:spLocks noGrp="1"/>
          </p:cNvSpPr>
          <p:nvPr>
            <p:ph type="body" idx="3"/>
          </p:nvPr>
        </p:nvSpPr>
        <p:spPr>
          <a:xfrm>
            <a:off x="565320" y="1177067"/>
            <a:ext cx="3754622" cy="5388000"/>
          </a:xfrm>
          <a:prstGeom prst="rect">
            <a:avLst/>
          </a:prstGeom>
          <a:solidFill>
            <a:schemeClr val="dk1"/>
          </a:solidFill>
          <a:ln>
            <a:noFill/>
          </a:ln>
        </p:spPr>
        <p:txBody>
          <a:bodyPr spcFirstLastPara="1" wrap="square" lIns="182875" tIns="91425" rIns="91425" bIns="91425" anchor="t" anchorCtr="0">
            <a:noAutofit/>
          </a:bodyPr>
          <a:lstStyle>
            <a:lvl1pPr marL="457063" lvl="0" indent="-228531" algn="l">
              <a:lnSpc>
                <a:spcPct val="115000"/>
              </a:lnSpc>
              <a:spcBef>
                <a:spcPts val="0"/>
              </a:spcBef>
              <a:spcAft>
                <a:spcPts val="0"/>
              </a:spcAft>
              <a:buSzPts val="2000"/>
              <a:buNone/>
              <a:defRPr>
                <a:solidFill>
                  <a:schemeClr val="lt1"/>
                </a:solidFill>
              </a:defRPr>
            </a:lvl1pPr>
            <a:lvl2pPr marL="914126" lvl="1" indent="-228531" algn="l">
              <a:lnSpc>
                <a:spcPct val="115000"/>
              </a:lnSpc>
              <a:spcBef>
                <a:spcPts val="533"/>
              </a:spcBef>
              <a:spcAft>
                <a:spcPts val="0"/>
              </a:spcAft>
              <a:buSzPts val="1600"/>
              <a:buNone/>
              <a:defRPr>
                <a:solidFill>
                  <a:schemeClr val="lt1"/>
                </a:solidFill>
              </a:defRPr>
            </a:lvl2pPr>
            <a:lvl3pPr marL="1371189" lvl="2" indent="-228531" algn="l">
              <a:lnSpc>
                <a:spcPct val="115000"/>
              </a:lnSpc>
              <a:spcBef>
                <a:spcPts val="533"/>
              </a:spcBef>
              <a:spcAft>
                <a:spcPts val="0"/>
              </a:spcAft>
              <a:buSzPts val="1600"/>
              <a:buNone/>
              <a:defRPr>
                <a:solidFill>
                  <a:schemeClr val="lt1"/>
                </a:solidFill>
              </a:defRPr>
            </a:lvl3pPr>
            <a:lvl4pPr marL="1828251" lvl="3" indent="-228531" algn="l">
              <a:lnSpc>
                <a:spcPct val="115000"/>
              </a:lnSpc>
              <a:spcBef>
                <a:spcPts val="533"/>
              </a:spcBef>
              <a:spcAft>
                <a:spcPts val="0"/>
              </a:spcAft>
              <a:buSzPts val="1200"/>
              <a:buNone/>
              <a:defRPr>
                <a:solidFill>
                  <a:schemeClr val="lt1"/>
                </a:solidFill>
              </a:defRPr>
            </a:lvl4pPr>
            <a:lvl5pPr marL="2285314" lvl="4" indent="-228531" algn="l">
              <a:lnSpc>
                <a:spcPct val="115000"/>
              </a:lnSpc>
              <a:spcBef>
                <a:spcPts val="533"/>
              </a:spcBef>
              <a:spcAft>
                <a:spcPts val="0"/>
              </a:spcAft>
              <a:buSzPts val="1200"/>
              <a:buNone/>
              <a:defRPr>
                <a:solidFill>
                  <a:schemeClr val="lt1"/>
                </a:solidFill>
              </a:defRPr>
            </a:lvl5pPr>
            <a:lvl6pPr marL="2742377" lvl="5" indent="-228531" algn="l">
              <a:lnSpc>
                <a:spcPct val="115000"/>
              </a:lnSpc>
              <a:spcBef>
                <a:spcPts val="533"/>
              </a:spcBef>
              <a:spcAft>
                <a:spcPts val="0"/>
              </a:spcAft>
              <a:buSzPts val="800"/>
              <a:buNone/>
              <a:defRPr>
                <a:solidFill>
                  <a:schemeClr val="lt1"/>
                </a:solidFill>
              </a:defRPr>
            </a:lvl6pPr>
            <a:lvl7pPr marL="3199440" lvl="6" indent="-228531" algn="l">
              <a:lnSpc>
                <a:spcPct val="115000"/>
              </a:lnSpc>
              <a:spcBef>
                <a:spcPts val="533"/>
              </a:spcBef>
              <a:spcAft>
                <a:spcPts val="0"/>
              </a:spcAft>
              <a:buSzPts val="800"/>
              <a:buNone/>
              <a:defRPr>
                <a:solidFill>
                  <a:schemeClr val="lt1"/>
                </a:solidFill>
              </a:defRPr>
            </a:lvl7pPr>
            <a:lvl8pPr marL="3656503" lvl="7" indent="-228531" algn="l">
              <a:lnSpc>
                <a:spcPct val="115000"/>
              </a:lnSpc>
              <a:spcBef>
                <a:spcPts val="533"/>
              </a:spcBef>
              <a:spcAft>
                <a:spcPts val="0"/>
              </a:spcAft>
              <a:buSzPts val="800"/>
              <a:buNone/>
              <a:defRPr>
                <a:solidFill>
                  <a:schemeClr val="lt1"/>
                </a:solidFill>
              </a:defRPr>
            </a:lvl8pPr>
            <a:lvl9pPr marL="4113566" lvl="8" indent="-228531" algn="l">
              <a:lnSpc>
                <a:spcPct val="115000"/>
              </a:lnSpc>
              <a:spcBef>
                <a:spcPts val="533"/>
              </a:spcBef>
              <a:spcAft>
                <a:spcPts val="533"/>
              </a:spcAft>
              <a:buSzPts val="800"/>
              <a:buNone/>
              <a:defRPr>
                <a:solidFill>
                  <a:schemeClr val="lt1"/>
                </a:solidFill>
              </a:defRPr>
            </a:lvl9pPr>
          </a:lstStyle>
          <a:p>
            <a:endParaRPr/>
          </a:p>
        </p:txBody>
      </p:sp>
      <p:sp>
        <p:nvSpPr>
          <p:cNvPr id="143" name="Google Shape;143;p41"/>
          <p:cNvSpPr txBox="1">
            <a:spLocks noGrp="1"/>
          </p:cNvSpPr>
          <p:nvPr>
            <p:ph type="title"/>
          </p:nvPr>
        </p:nvSpPr>
        <p:spPr>
          <a:xfrm>
            <a:off x="565320" y="413467"/>
            <a:ext cx="11057120" cy="7636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200"/>
              <a:buNone/>
              <a:defRPr>
                <a:highlight>
                  <a:schemeClr val="accent1"/>
                </a:highlight>
              </a:defRPr>
            </a:lvl1pPr>
            <a:lvl2pPr lvl="1" algn="l">
              <a:lnSpc>
                <a:spcPct val="115000"/>
              </a:lnSpc>
              <a:spcBef>
                <a:spcPts val="1067"/>
              </a:spcBef>
              <a:spcAft>
                <a:spcPts val="0"/>
              </a:spcAft>
              <a:buSzPts val="3000"/>
              <a:buNone/>
              <a:defRPr/>
            </a:lvl2pPr>
            <a:lvl3pPr lvl="2" algn="l">
              <a:lnSpc>
                <a:spcPct val="115000"/>
              </a:lnSpc>
              <a:spcBef>
                <a:spcPts val="1067"/>
              </a:spcBef>
              <a:spcAft>
                <a:spcPts val="0"/>
              </a:spcAft>
              <a:buSzPts val="3000"/>
              <a:buNone/>
              <a:defRPr/>
            </a:lvl3pPr>
            <a:lvl4pPr lvl="3" algn="l">
              <a:lnSpc>
                <a:spcPct val="115000"/>
              </a:lnSpc>
              <a:spcBef>
                <a:spcPts val="1067"/>
              </a:spcBef>
              <a:spcAft>
                <a:spcPts val="0"/>
              </a:spcAft>
              <a:buSzPts val="3000"/>
              <a:buNone/>
              <a:defRPr/>
            </a:lvl4pPr>
            <a:lvl5pPr lvl="4" algn="l">
              <a:lnSpc>
                <a:spcPct val="115000"/>
              </a:lnSpc>
              <a:spcBef>
                <a:spcPts val="1067"/>
              </a:spcBef>
              <a:spcAft>
                <a:spcPts val="0"/>
              </a:spcAft>
              <a:buSzPts val="3000"/>
              <a:buNone/>
              <a:defRPr/>
            </a:lvl5pPr>
            <a:lvl6pPr lvl="5" algn="l">
              <a:lnSpc>
                <a:spcPct val="115000"/>
              </a:lnSpc>
              <a:spcBef>
                <a:spcPts val="1067"/>
              </a:spcBef>
              <a:spcAft>
                <a:spcPts val="0"/>
              </a:spcAft>
              <a:buSzPts val="3000"/>
              <a:buNone/>
              <a:defRPr/>
            </a:lvl6pPr>
            <a:lvl7pPr lvl="6" algn="l">
              <a:lnSpc>
                <a:spcPct val="115000"/>
              </a:lnSpc>
              <a:spcBef>
                <a:spcPts val="1067"/>
              </a:spcBef>
              <a:spcAft>
                <a:spcPts val="0"/>
              </a:spcAft>
              <a:buSzPts val="3000"/>
              <a:buNone/>
              <a:defRPr/>
            </a:lvl7pPr>
            <a:lvl8pPr lvl="7" algn="l">
              <a:lnSpc>
                <a:spcPct val="115000"/>
              </a:lnSpc>
              <a:spcBef>
                <a:spcPts val="1067"/>
              </a:spcBef>
              <a:spcAft>
                <a:spcPts val="0"/>
              </a:spcAft>
              <a:buSzPts val="3000"/>
              <a:buNone/>
              <a:defRPr/>
            </a:lvl8pPr>
            <a:lvl9pPr lvl="8" algn="l">
              <a:lnSpc>
                <a:spcPct val="115000"/>
              </a:lnSpc>
              <a:spcBef>
                <a:spcPts val="1067"/>
              </a:spcBef>
              <a:spcAft>
                <a:spcPts val="1067"/>
              </a:spcAft>
              <a:buSzPts val="3000"/>
              <a:buNone/>
              <a:defRPr/>
            </a:lvl9pPr>
          </a:lstStyle>
          <a:p>
            <a:endParaRPr/>
          </a:p>
        </p:txBody>
      </p:sp>
    </p:spTree>
    <p:extLst>
      <p:ext uri="{BB962C8B-B14F-4D97-AF65-F5344CB8AC3E}">
        <p14:creationId xmlns:p14="http://schemas.microsoft.com/office/powerpoint/2010/main" val="584698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23461" y="5065777"/>
            <a:ext cx="4617516" cy="1282191"/>
          </a:xfrm>
          <a:prstGeom prst="rect">
            <a:avLst/>
          </a:prstGeom>
        </p:spPr>
      </p:pic>
      <p:sp>
        <p:nvSpPr>
          <p:cNvPr id="2" name="Holder 2"/>
          <p:cNvSpPr>
            <a:spLocks noGrp="1"/>
          </p:cNvSpPr>
          <p:nvPr>
            <p:ph type="title"/>
          </p:nvPr>
        </p:nvSpPr>
        <p:spPr/>
        <p:txBody>
          <a:bodyPr lIns="0" tIns="0" rIns="0" bIns="0"/>
          <a:lstStyle>
            <a:lvl1pPr>
              <a:defRPr sz="3732"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5080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0" r:id="rId1"/>
    <p:sldLayoutId id="2147483682" r:id="rId2"/>
    <p:sldLayoutId id="2147483694" r:id="rId3"/>
    <p:sldLayoutId id="2147483698" r:id="rId4"/>
    <p:sldLayoutId id="2147483702" r:id="rId5"/>
    <p:sldLayoutId id="2147483710" r:id="rId6"/>
    <p:sldLayoutId id="2147483768" r:id="rId7"/>
    <p:sldLayoutId id="2147483769" r:id="rId8"/>
    <p:sldLayoutId id="2147483775" r:id="rId9"/>
    <p:sldLayoutId id="2147483776"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866"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gif"/><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20431" y="1959170"/>
            <a:ext cx="9537969" cy="1657329"/>
          </a:xfrm>
          <a:prstGeom prst="rect">
            <a:avLst/>
          </a:prstGeom>
        </p:spPr>
        <p:txBody>
          <a:bodyPr vert="horz" wrap="square" lIns="0" tIns="16082" rIns="0" bIns="0" rtlCol="0">
            <a:spAutoFit/>
          </a:bodyPr>
          <a:lstStyle/>
          <a:p>
            <a:pPr marL="16929">
              <a:spcBef>
                <a:spcPts val="127"/>
              </a:spcBef>
            </a:pPr>
            <a:r>
              <a:rPr lang="en-US" sz="5332" spc="-13" dirty="0"/>
              <a:t>University Senate Update From Knowledge Enterprise</a:t>
            </a:r>
            <a:endParaRPr sz="5332" dirty="0"/>
          </a:p>
        </p:txBody>
      </p:sp>
      <p:sp>
        <p:nvSpPr>
          <p:cNvPr id="4" name="object 2">
            <a:extLst>
              <a:ext uri="{FF2B5EF4-FFF2-40B4-BE49-F238E27FC236}">
                <a16:creationId xmlns:a16="http://schemas.microsoft.com/office/drawing/2014/main" id="{6C4D45FF-DED4-4D34-BF8B-9532B01C2235}"/>
              </a:ext>
            </a:extLst>
          </p:cNvPr>
          <p:cNvSpPr txBox="1">
            <a:spLocks/>
          </p:cNvSpPr>
          <p:nvPr/>
        </p:nvSpPr>
        <p:spPr>
          <a:xfrm>
            <a:off x="7020232" y="4952603"/>
            <a:ext cx="5067019" cy="1367635"/>
          </a:xfrm>
          <a:prstGeom prst="rect">
            <a:avLst/>
          </a:prstGeom>
        </p:spPr>
        <p:txBody>
          <a:bodyPr vert="horz" wrap="square" lIns="0" tIns="16082" rIns="0" bIns="0" rtlCol="0">
            <a:spAutoFit/>
          </a:bodyPr>
          <a:lstStyle>
            <a:lvl1pPr>
              <a:defRPr sz="2800" b="1" i="0">
                <a:solidFill>
                  <a:schemeClr val="tx1"/>
                </a:solidFill>
                <a:latin typeface="Arial"/>
                <a:ea typeface="+mj-ea"/>
                <a:cs typeface="Arial"/>
              </a:defRPr>
            </a:lvl1pPr>
          </a:lstStyle>
          <a:p>
            <a:pPr marL="16929">
              <a:spcBef>
                <a:spcPts val="127"/>
              </a:spcBef>
            </a:pPr>
            <a:r>
              <a:rPr lang="en-US" sz="2133" b="0" spc="-13" dirty="0"/>
              <a:t>University Senate, 2/27/2023</a:t>
            </a:r>
          </a:p>
          <a:p>
            <a:pPr marL="16929">
              <a:spcBef>
                <a:spcPts val="127"/>
              </a:spcBef>
            </a:pPr>
            <a:r>
              <a:rPr lang="en-US" sz="2133" b="0" spc="-13" dirty="0"/>
              <a:t>Sally C. Morton, Knowledge Enterprise</a:t>
            </a:r>
          </a:p>
          <a:p>
            <a:pPr marL="16929">
              <a:spcBef>
                <a:spcPts val="127"/>
              </a:spcBef>
            </a:pPr>
            <a:r>
              <a:rPr lang="en-US" sz="2133" b="0" spc="-13" dirty="0"/>
              <a:t>scmorton@asu.edu</a:t>
            </a:r>
          </a:p>
          <a:p>
            <a:pPr marL="16929">
              <a:spcBef>
                <a:spcPts val="127"/>
              </a:spcBef>
            </a:pPr>
            <a:r>
              <a:rPr lang="en-US" sz="2133" b="0" spc="-13" dirty="0"/>
              <a:t>New Economy Initiative: stc@asu.edu</a:t>
            </a:r>
            <a:endParaRPr lang="en-US" sz="2133" b="0" dirty="0"/>
          </a:p>
        </p:txBody>
      </p:sp>
    </p:spTree>
    <p:extLst>
      <p:ext uri="{BB962C8B-B14F-4D97-AF65-F5344CB8AC3E}">
        <p14:creationId xmlns:p14="http://schemas.microsoft.com/office/powerpoint/2010/main" val="59494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283848" y="626904"/>
            <a:ext cx="2955790" cy="590563"/>
          </a:xfrm>
          <a:prstGeom prst="rect">
            <a:avLst/>
          </a:prstGeom>
        </p:spPr>
        <p:txBody>
          <a:bodyPr vert="horz" wrap="square" lIns="0" tIns="16082" rIns="0" bIns="0" rtlCol="0">
            <a:spAutoFit/>
          </a:bodyPr>
          <a:lstStyle/>
          <a:p>
            <a:pPr marL="16929">
              <a:spcBef>
                <a:spcPts val="127"/>
              </a:spcBef>
            </a:pPr>
            <a:r>
              <a:rPr spc="-7" dirty="0"/>
              <a:t>What</a:t>
            </a:r>
            <a:r>
              <a:rPr spc="-47" dirty="0"/>
              <a:t> </a:t>
            </a:r>
            <a:r>
              <a:rPr spc="-7" dirty="0"/>
              <a:t>an</a:t>
            </a:r>
            <a:r>
              <a:rPr spc="-40" dirty="0"/>
              <a:t> </a:t>
            </a:r>
            <a:r>
              <a:rPr spc="-13" dirty="0"/>
              <a:t>STC</a:t>
            </a:r>
          </a:p>
        </p:txBody>
      </p:sp>
      <p:sp>
        <p:nvSpPr>
          <p:cNvPr id="3" name="object 3"/>
          <p:cNvSpPr txBox="1"/>
          <p:nvPr/>
        </p:nvSpPr>
        <p:spPr>
          <a:xfrm>
            <a:off x="4356115" y="694623"/>
            <a:ext cx="396137" cy="525785"/>
          </a:xfrm>
          <a:prstGeom prst="rect">
            <a:avLst/>
          </a:prstGeom>
          <a:solidFill>
            <a:srgbClr val="FFC527"/>
          </a:solidFill>
        </p:spPr>
        <p:txBody>
          <a:bodyPr vert="horz" wrap="square" lIns="0" tIns="0" rIns="0" bIns="0" rtlCol="0">
            <a:spAutoFit/>
          </a:bodyPr>
          <a:lstStyle/>
          <a:p>
            <a:pPr>
              <a:lnSpc>
                <a:spcPts val="4072"/>
              </a:lnSpc>
            </a:pPr>
            <a:r>
              <a:rPr sz="3732" b="1" spc="-7" dirty="0"/>
              <a:t>is</a:t>
            </a:r>
            <a:endParaRPr sz="3732"/>
          </a:p>
        </p:txBody>
      </p:sp>
      <p:sp>
        <p:nvSpPr>
          <p:cNvPr id="4" name="object 4"/>
          <p:cNvSpPr txBox="1">
            <a:spLocks noGrp="1"/>
          </p:cNvSpPr>
          <p:nvPr>
            <p:ph sz="half" idx="2"/>
          </p:nvPr>
        </p:nvSpPr>
        <p:spPr>
          <a:xfrm>
            <a:off x="359921" y="1715971"/>
            <a:ext cx="5303460" cy="4571375"/>
          </a:xfrm>
          <a:prstGeom prst="rect">
            <a:avLst/>
          </a:prstGeom>
        </p:spPr>
        <p:txBody>
          <a:bodyPr vert="horz" wrap="square" lIns="0" tIns="17775" rIns="0" bIns="0" rtlCol="0">
            <a:spAutoFit/>
          </a:bodyPr>
          <a:lstStyle/>
          <a:p>
            <a:pPr marL="398680" marR="270019" indent="-382598">
              <a:spcBef>
                <a:spcPts val="140"/>
              </a:spcBef>
              <a:buFont typeface="Arial"/>
              <a:buChar char="•"/>
              <a:tabLst>
                <a:tab pos="398680" algn="l"/>
                <a:tab pos="399527" algn="l"/>
              </a:tabLst>
            </a:pPr>
            <a:r>
              <a:rPr b="1" spc="-7" dirty="0"/>
              <a:t>Consortium </a:t>
            </a:r>
            <a:r>
              <a:rPr spc="-7" dirty="0"/>
              <a:t>of researchers, entrepreneurs, </a:t>
            </a:r>
            <a:r>
              <a:rPr spc="-500" dirty="0"/>
              <a:t> </a:t>
            </a:r>
            <a:r>
              <a:rPr dirty="0"/>
              <a:t>subject matter </a:t>
            </a:r>
            <a:r>
              <a:rPr spc="-7" dirty="0"/>
              <a:t>experts and technologists </a:t>
            </a:r>
            <a:r>
              <a:rPr dirty="0"/>
              <a:t>in </a:t>
            </a:r>
            <a:r>
              <a:rPr spc="7" dirty="0"/>
              <a:t> </a:t>
            </a:r>
            <a:r>
              <a:rPr dirty="0"/>
              <a:t>industry</a:t>
            </a:r>
          </a:p>
          <a:p>
            <a:pPr marL="398680" marR="48248" indent="-382598">
              <a:spcBef>
                <a:spcPts val="1593"/>
              </a:spcBef>
              <a:buChar char="•"/>
              <a:tabLst>
                <a:tab pos="398680" algn="l"/>
                <a:tab pos="399527" algn="l"/>
              </a:tabLst>
            </a:pPr>
            <a:r>
              <a:rPr spc="-7" dirty="0"/>
              <a:t>Advanced</a:t>
            </a:r>
            <a:r>
              <a:rPr spc="-40" dirty="0"/>
              <a:t> </a:t>
            </a:r>
            <a:r>
              <a:rPr dirty="0"/>
              <a:t>training</a:t>
            </a:r>
            <a:r>
              <a:rPr spc="-53" dirty="0"/>
              <a:t> </a:t>
            </a:r>
            <a:r>
              <a:rPr spc="-7" dirty="0"/>
              <a:t>and</a:t>
            </a:r>
            <a:r>
              <a:rPr spc="-40" dirty="0"/>
              <a:t> </a:t>
            </a:r>
            <a:r>
              <a:rPr spc="-7" dirty="0"/>
              <a:t>development</a:t>
            </a:r>
            <a:r>
              <a:rPr spc="-40" dirty="0"/>
              <a:t> </a:t>
            </a:r>
            <a:r>
              <a:rPr dirty="0"/>
              <a:t>tools</a:t>
            </a:r>
            <a:r>
              <a:rPr spc="-47" dirty="0"/>
              <a:t> </a:t>
            </a:r>
            <a:r>
              <a:rPr spc="-7" dirty="0"/>
              <a:t>and </a:t>
            </a:r>
            <a:r>
              <a:rPr spc="-500" dirty="0"/>
              <a:t> </a:t>
            </a:r>
            <a:r>
              <a:rPr spc="-7" dirty="0"/>
              <a:t>methodologies</a:t>
            </a:r>
            <a:r>
              <a:rPr spc="-60" dirty="0"/>
              <a:t> </a:t>
            </a:r>
            <a:r>
              <a:rPr dirty="0"/>
              <a:t>that</a:t>
            </a:r>
            <a:r>
              <a:rPr spc="-40" dirty="0"/>
              <a:t> </a:t>
            </a:r>
            <a:r>
              <a:rPr dirty="0"/>
              <a:t>are</a:t>
            </a:r>
            <a:r>
              <a:rPr spc="-27" dirty="0"/>
              <a:t> </a:t>
            </a:r>
            <a:r>
              <a:rPr b="1" spc="-7" dirty="0"/>
              <a:t>developed</a:t>
            </a:r>
            <a:r>
              <a:rPr b="1" spc="-53" dirty="0"/>
              <a:t> </a:t>
            </a:r>
            <a:r>
              <a:rPr b="1" spc="-7" dirty="0"/>
              <a:t>at</a:t>
            </a:r>
            <a:r>
              <a:rPr b="1" spc="-33" dirty="0"/>
              <a:t> </a:t>
            </a:r>
            <a:r>
              <a:rPr b="1" dirty="0">
                <a:latin typeface="Arial"/>
                <a:cs typeface="Arial"/>
              </a:rPr>
              <a:t>scale</a:t>
            </a:r>
          </a:p>
          <a:p>
            <a:pPr marL="398680" marR="521416" indent="-382598">
              <a:spcBef>
                <a:spcPts val="1600"/>
              </a:spcBef>
              <a:buChar char="•"/>
              <a:tabLst>
                <a:tab pos="398680" algn="l"/>
                <a:tab pos="399527" algn="l"/>
              </a:tabLst>
            </a:pPr>
            <a:r>
              <a:rPr spc="-7" dirty="0"/>
              <a:t>Research, development, and prototyping </a:t>
            </a:r>
            <a:r>
              <a:rPr dirty="0"/>
              <a:t> </a:t>
            </a:r>
            <a:r>
              <a:rPr spc="-7" dirty="0"/>
              <a:t>facilities</a:t>
            </a:r>
            <a:r>
              <a:rPr spc="-53" dirty="0"/>
              <a:t> </a:t>
            </a:r>
            <a:r>
              <a:rPr spc="-7" dirty="0"/>
              <a:t>with</a:t>
            </a:r>
            <a:r>
              <a:rPr dirty="0"/>
              <a:t> </a:t>
            </a:r>
            <a:r>
              <a:rPr b="1" spc="-7" dirty="0"/>
              <a:t>state-of-the-art</a:t>
            </a:r>
            <a:r>
              <a:rPr b="1" spc="-60" dirty="0"/>
              <a:t> </a:t>
            </a:r>
            <a:r>
              <a:rPr b="1" spc="-7" dirty="0"/>
              <a:t>equipment</a:t>
            </a:r>
          </a:p>
          <a:p>
            <a:pPr marL="398680" marR="6772" indent="-382598">
              <a:spcBef>
                <a:spcPts val="1600"/>
              </a:spcBef>
              <a:buFont typeface="Arial"/>
              <a:buChar char="•"/>
              <a:tabLst>
                <a:tab pos="398680" algn="l"/>
                <a:tab pos="399527" algn="l"/>
              </a:tabLst>
            </a:pPr>
            <a:r>
              <a:rPr b="1" spc="-7" dirty="0"/>
              <a:t>Embodied expertise </a:t>
            </a:r>
            <a:r>
              <a:rPr dirty="0"/>
              <a:t>focused </a:t>
            </a:r>
            <a:r>
              <a:rPr spc="-7" dirty="0"/>
              <a:t>on engineering, </a:t>
            </a:r>
            <a:r>
              <a:rPr spc="-500" dirty="0"/>
              <a:t> </a:t>
            </a:r>
            <a:r>
              <a:rPr spc="-7" dirty="0"/>
              <a:t>technology,</a:t>
            </a:r>
            <a:r>
              <a:rPr spc="-40" dirty="0"/>
              <a:t> </a:t>
            </a:r>
            <a:r>
              <a:rPr spc="-7" dirty="0"/>
              <a:t>and</a:t>
            </a:r>
            <a:r>
              <a:rPr spc="-27" dirty="0"/>
              <a:t> </a:t>
            </a:r>
            <a:r>
              <a:rPr spc="-7" dirty="0"/>
              <a:t>commercialization</a:t>
            </a:r>
          </a:p>
          <a:p>
            <a:pPr marL="398680" marR="353818" indent="-382598">
              <a:spcBef>
                <a:spcPts val="1600"/>
              </a:spcBef>
              <a:buChar char="•"/>
              <a:tabLst>
                <a:tab pos="398680" algn="l"/>
                <a:tab pos="399527" algn="l"/>
              </a:tabLst>
            </a:pPr>
            <a:r>
              <a:rPr spc="-7" dirty="0"/>
              <a:t>Convergence</a:t>
            </a:r>
            <a:r>
              <a:rPr spc="-47" dirty="0"/>
              <a:t> </a:t>
            </a:r>
            <a:r>
              <a:rPr spc="-7" dirty="0"/>
              <a:t>of</a:t>
            </a:r>
            <a:r>
              <a:rPr spc="-20" dirty="0"/>
              <a:t> </a:t>
            </a:r>
            <a:r>
              <a:rPr spc="-7" dirty="0"/>
              <a:t>stakeholders</a:t>
            </a:r>
            <a:r>
              <a:rPr spc="-47" dirty="0"/>
              <a:t> </a:t>
            </a:r>
            <a:r>
              <a:rPr dirty="0"/>
              <a:t>to</a:t>
            </a:r>
            <a:r>
              <a:rPr spc="-20" dirty="0"/>
              <a:t> </a:t>
            </a:r>
            <a:r>
              <a:rPr b="1" spc="-7" dirty="0"/>
              <a:t>develop</a:t>
            </a:r>
            <a:r>
              <a:rPr b="1" spc="-33" dirty="0"/>
              <a:t> </a:t>
            </a:r>
            <a:r>
              <a:rPr b="1" dirty="0">
                <a:latin typeface="Arial"/>
                <a:cs typeface="Arial"/>
              </a:rPr>
              <a:t>a </a:t>
            </a:r>
            <a:r>
              <a:rPr b="1" spc="-500" dirty="0"/>
              <a:t> </a:t>
            </a:r>
            <a:r>
              <a:rPr b="1" dirty="0">
                <a:latin typeface="Arial"/>
                <a:cs typeface="Arial"/>
              </a:rPr>
              <a:t>growing </a:t>
            </a:r>
            <a:r>
              <a:rPr b="1" spc="-7" dirty="0"/>
              <a:t>and highly </a:t>
            </a:r>
            <a:r>
              <a:rPr b="1" dirty="0">
                <a:latin typeface="Arial"/>
                <a:cs typeface="Arial"/>
              </a:rPr>
              <a:t>skilled </a:t>
            </a:r>
            <a:r>
              <a:rPr b="1" spc="-7" dirty="0"/>
              <a:t>workforce </a:t>
            </a:r>
            <a:r>
              <a:rPr dirty="0"/>
              <a:t>to </a:t>
            </a:r>
            <a:r>
              <a:rPr spc="-500" dirty="0"/>
              <a:t> </a:t>
            </a:r>
            <a:r>
              <a:rPr spc="-7" dirty="0"/>
              <a:t>support research </a:t>
            </a:r>
            <a:r>
              <a:rPr dirty="0"/>
              <a:t>&amp; </a:t>
            </a:r>
            <a:r>
              <a:rPr spc="-7" dirty="0"/>
              <a:t>innovation, economic </a:t>
            </a:r>
            <a:r>
              <a:rPr dirty="0"/>
              <a:t> </a:t>
            </a:r>
            <a:r>
              <a:rPr spc="-7" dirty="0"/>
              <a:t>development</a:t>
            </a:r>
            <a:r>
              <a:rPr spc="-40" dirty="0"/>
              <a:t> </a:t>
            </a:r>
            <a:r>
              <a:rPr spc="-7" dirty="0"/>
              <a:t>and</a:t>
            </a:r>
            <a:r>
              <a:rPr spc="-27" dirty="0"/>
              <a:t> </a:t>
            </a:r>
            <a:r>
              <a:rPr dirty="0"/>
              <a:t>state</a:t>
            </a:r>
            <a:r>
              <a:rPr spc="-60" dirty="0"/>
              <a:t> </a:t>
            </a:r>
            <a:r>
              <a:rPr spc="-7" dirty="0"/>
              <a:t>competitiveness</a:t>
            </a:r>
          </a:p>
        </p:txBody>
      </p:sp>
      <p:sp>
        <p:nvSpPr>
          <p:cNvPr id="5" name="object 5"/>
          <p:cNvSpPr txBox="1"/>
          <p:nvPr/>
        </p:nvSpPr>
        <p:spPr>
          <a:xfrm>
            <a:off x="6240001" y="1726368"/>
            <a:ext cx="5538296" cy="4776559"/>
          </a:xfrm>
          <a:prstGeom prst="rect">
            <a:avLst/>
          </a:prstGeom>
        </p:spPr>
        <p:txBody>
          <a:bodyPr vert="horz" wrap="square" lIns="0" tIns="17775" rIns="0" bIns="0" rtlCol="0">
            <a:spAutoFit/>
          </a:bodyPr>
          <a:lstStyle/>
          <a:p>
            <a:pPr marL="398680" marR="620452" indent="-382598">
              <a:spcBef>
                <a:spcPts val="140"/>
              </a:spcBef>
              <a:buChar char="•"/>
              <a:tabLst>
                <a:tab pos="398680" algn="l"/>
                <a:tab pos="399527" algn="l"/>
              </a:tabLst>
            </a:pPr>
            <a:r>
              <a:rPr spc="-7" dirty="0"/>
              <a:t>Engages</a:t>
            </a:r>
            <a:r>
              <a:rPr spc="-47" dirty="0"/>
              <a:t> </a:t>
            </a:r>
            <a:r>
              <a:rPr dirty="0"/>
              <a:t>industry</a:t>
            </a:r>
            <a:r>
              <a:rPr spc="-80" dirty="0"/>
              <a:t> </a:t>
            </a:r>
            <a:r>
              <a:rPr dirty="0"/>
              <a:t>to</a:t>
            </a:r>
            <a:r>
              <a:rPr spc="-33" dirty="0"/>
              <a:t> </a:t>
            </a:r>
            <a:r>
              <a:rPr spc="-7" dirty="0"/>
              <a:t>develop</a:t>
            </a:r>
            <a:r>
              <a:rPr spc="-27" dirty="0"/>
              <a:t> </a:t>
            </a:r>
            <a:r>
              <a:rPr dirty="0"/>
              <a:t>a</a:t>
            </a:r>
            <a:r>
              <a:rPr spc="-20" dirty="0"/>
              <a:t> </a:t>
            </a:r>
            <a:r>
              <a:rPr b="1" spc="-7" dirty="0"/>
              <a:t>technology </a:t>
            </a:r>
            <a:r>
              <a:rPr b="1" spc="-500" dirty="0"/>
              <a:t> </a:t>
            </a:r>
            <a:r>
              <a:rPr b="1" spc="-7" dirty="0"/>
              <a:t>roadmap</a:t>
            </a:r>
            <a:r>
              <a:rPr b="1" spc="-40" dirty="0"/>
              <a:t> </a:t>
            </a:r>
            <a:r>
              <a:rPr spc="-7" dirty="0"/>
              <a:t>and</a:t>
            </a:r>
            <a:r>
              <a:rPr spc="-27" dirty="0"/>
              <a:t> </a:t>
            </a:r>
            <a:r>
              <a:rPr dirty="0"/>
              <a:t>identify</a:t>
            </a:r>
            <a:r>
              <a:rPr spc="-47" dirty="0"/>
              <a:t> </a:t>
            </a:r>
            <a:r>
              <a:rPr spc="-7" dirty="0"/>
              <a:t>opportunities</a:t>
            </a:r>
            <a:endParaRPr/>
          </a:p>
          <a:p>
            <a:pPr marL="398680" indent="-382598">
              <a:spcBef>
                <a:spcPts val="1600"/>
              </a:spcBef>
              <a:buFont typeface="Arial"/>
              <a:buChar char="•"/>
              <a:tabLst>
                <a:tab pos="398680" algn="l"/>
                <a:tab pos="399527" algn="l"/>
              </a:tabLst>
            </a:pPr>
            <a:r>
              <a:rPr b="1" dirty="0"/>
              <a:t>Solicits</a:t>
            </a:r>
            <a:r>
              <a:rPr b="1" spc="-60" dirty="0"/>
              <a:t> </a:t>
            </a:r>
            <a:r>
              <a:rPr b="1" spc="-7" dirty="0"/>
              <a:t>and</a:t>
            </a:r>
            <a:r>
              <a:rPr b="1" spc="-33" dirty="0"/>
              <a:t> </a:t>
            </a:r>
            <a:r>
              <a:rPr b="1" spc="-7" dirty="0"/>
              <a:t>co-funds</a:t>
            </a:r>
            <a:r>
              <a:rPr b="1" spc="-47" dirty="0"/>
              <a:t> </a:t>
            </a:r>
            <a:r>
              <a:rPr spc="-7" dirty="0"/>
              <a:t>(with</a:t>
            </a:r>
            <a:r>
              <a:rPr spc="-13" dirty="0"/>
              <a:t> </a:t>
            </a:r>
            <a:r>
              <a:rPr spc="-7" dirty="0"/>
              <a:t>industry)</a:t>
            </a:r>
            <a:r>
              <a:rPr spc="-27" dirty="0"/>
              <a:t> </a:t>
            </a:r>
            <a:r>
              <a:rPr b="1" spc="-7" dirty="0"/>
              <a:t>proposals</a:t>
            </a:r>
            <a:endParaRPr/>
          </a:p>
          <a:p>
            <a:pPr marL="398680"/>
            <a:r>
              <a:rPr dirty="0"/>
              <a:t>in</a:t>
            </a:r>
            <a:r>
              <a:rPr spc="-20" dirty="0"/>
              <a:t> </a:t>
            </a:r>
            <a:r>
              <a:rPr spc="-7" dirty="0"/>
              <a:t>response</a:t>
            </a:r>
            <a:r>
              <a:rPr spc="-60" dirty="0"/>
              <a:t> </a:t>
            </a:r>
            <a:r>
              <a:rPr dirty="0"/>
              <a:t>to</a:t>
            </a:r>
            <a:r>
              <a:rPr spc="-27" dirty="0"/>
              <a:t> </a:t>
            </a:r>
            <a:r>
              <a:rPr dirty="0"/>
              <a:t>identified</a:t>
            </a:r>
            <a:r>
              <a:rPr spc="-60" dirty="0"/>
              <a:t> </a:t>
            </a:r>
            <a:r>
              <a:rPr spc="-7" dirty="0"/>
              <a:t>opportunities</a:t>
            </a:r>
            <a:endParaRPr/>
          </a:p>
          <a:p>
            <a:pPr marL="398680" marR="44862" indent="-382598">
              <a:spcBef>
                <a:spcPts val="1600"/>
              </a:spcBef>
              <a:buChar char="•"/>
              <a:tabLst>
                <a:tab pos="398680" algn="l"/>
                <a:tab pos="399527" algn="l"/>
              </a:tabLst>
            </a:pPr>
            <a:r>
              <a:rPr spc="-7" dirty="0"/>
              <a:t>Invests </a:t>
            </a:r>
            <a:r>
              <a:rPr dirty="0"/>
              <a:t>in </a:t>
            </a:r>
            <a:r>
              <a:rPr spc="-7" dirty="0"/>
              <a:t>and conducts </a:t>
            </a:r>
            <a:r>
              <a:rPr b="1" dirty="0"/>
              <a:t>research </a:t>
            </a:r>
            <a:r>
              <a:rPr b="1" spc="-7" dirty="0"/>
              <a:t>and </a:t>
            </a:r>
            <a:r>
              <a:rPr b="1" dirty="0"/>
              <a:t> </a:t>
            </a:r>
            <a:r>
              <a:rPr b="1" spc="-7" dirty="0"/>
              <a:t>development</a:t>
            </a:r>
            <a:r>
              <a:rPr b="1" spc="-40" dirty="0"/>
              <a:t> </a:t>
            </a:r>
            <a:r>
              <a:rPr dirty="0"/>
              <a:t>to</a:t>
            </a:r>
            <a:r>
              <a:rPr spc="-27" dirty="0"/>
              <a:t> </a:t>
            </a:r>
            <a:r>
              <a:rPr spc="-7" dirty="0"/>
              <a:t>understand</a:t>
            </a:r>
            <a:r>
              <a:rPr spc="-53" dirty="0"/>
              <a:t> </a:t>
            </a:r>
            <a:r>
              <a:rPr spc="-7" dirty="0"/>
              <a:t>and</a:t>
            </a:r>
            <a:r>
              <a:rPr spc="-27" dirty="0"/>
              <a:t> </a:t>
            </a:r>
            <a:r>
              <a:rPr spc="-7" dirty="0"/>
              <a:t>solve problems</a:t>
            </a:r>
            <a:endParaRPr/>
          </a:p>
          <a:p>
            <a:pPr marL="398680" marR="29626" indent="-382598">
              <a:spcBef>
                <a:spcPts val="1600"/>
              </a:spcBef>
              <a:buChar char="•"/>
              <a:tabLst>
                <a:tab pos="398680" algn="l"/>
                <a:tab pos="399527" algn="l"/>
              </a:tabLst>
            </a:pPr>
            <a:r>
              <a:rPr spc="-7" dirty="0"/>
              <a:t>Builds </a:t>
            </a:r>
            <a:r>
              <a:rPr dirty="0"/>
              <a:t>capacity </a:t>
            </a:r>
            <a:r>
              <a:rPr spc="-7" dirty="0"/>
              <a:t>by </a:t>
            </a:r>
            <a:r>
              <a:rPr dirty="0"/>
              <a:t>training the </a:t>
            </a:r>
            <a:r>
              <a:rPr b="1" spc="-7" dirty="0"/>
              <a:t>present </a:t>
            </a:r>
            <a:r>
              <a:rPr b="1" spc="-13" dirty="0"/>
              <a:t>and </a:t>
            </a:r>
            <a:r>
              <a:rPr b="1" spc="-7" dirty="0"/>
              <a:t> future</a:t>
            </a:r>
            <a:r>
              <a:rPr b="1" spc="-40" dirty="0"/>
              <a:t> </a:t>
            </a:r>
            <a:r>
              <a:rPr b="1" dirty="0"/>
              <a:t>workforce</a:t>
            </a:r>
            <a:r>
              <a:rPr b="1" spc="-60" dirty="0"/>
              <a:t> </a:t>
            </a:r>
            <a:r>
              <a:rPr spc="-7" dirty="0"/>
              <a:t>with</a:t>
            </a:r>
            <a:r>
              <a:rPr spc="7" dirty="0"/>
              <a:t> </a:t>
            </a:r>
            <a:r>
              <a:rPr spc="-7" dirty="0"/>
              <a:t>relevant</a:t>
            </a:r>
            <a:r>
              <a:rPr spc="-33" dirty="0"/>
              <a:t> </a:t>
            </a:r>
            <a:r>
              <a:rPr dirty="0"/>
              <a:t>curricula</a:t>
            </a:r>
            <a:r>
              <a:rPr spc="-60" dirty="0"/>
              <a:t> </a:t>
            </a:r>
            <a:r>
              <a:rPr spc="-7" dirty="0"/>
              <a:t>at</a:t>
            </a:r>
            <a:r>
              <a:rPr spc="-13" dirty="0"/>
              <a:t> </a:t>
            </a:r>
            <a:r>
              <a:rPr dirty="0"/>
              <a:t>scale</a:t>
            </a:r>
            <a:endParaRPr/>
          </a:p>
          <a:p>
            <a:pPr marL="398680" marR="622144" indent="-382598">
              <a:spcBef>
                <a:spcPts val="1600"/>
              </a:spcBef>
              <a:buFont typeface="Arial"/>
              <a:buChar char="•"/>
              <a:tabLst>
                <a:tab pos="398680" algn="l"/>
                <a:tab pos="399527" algn="l"/>
              </a:tabLst>
            </a:pPr>
            <a:r>
              <a:rPr b="1" spc="-7" dirty="0"/>
              <a:t>Transfers </a:t>
            </a:r>
            <a:r>
              <a:rPr b="1" dirty="0"/>
              <a:t>learning </a:t>
            </a:r>
            <a:r>
              <a:rPr dirty="0"/>
              <a:t>to practice </a:t>
            </a:r>
            <a:r>
              <a:rPr spc="-7" dirty="0"/>
              <a:t>through </a:t>
            </a:r>
            <a:r>
              <a:rPr dirty="0"/>
              <a:t> </a:t>
            </a:r>
            <a:r>
              <a:rPr spc="-7" dirty="0"/>
              <a:t>entrepreneurship</a:t>
            </a:r>
            <a:r>
              <a:rPr spc="-67" dirty="0"/>
              <a:t> </a:t>
            </a:r>
            <a:r>
              <a:rPr spc="-7" dirty="0"/>
              <a:t>and</a:t>
            </a:r>
            <a:r>
              <a:rPr spc="-33" dirty="0"/>
              <a:t> </a:t>
            </a:r>
            <a:r>
              <a:rPr dirty="0"/>
              <a:t>industry</a:t>
            </a:r>
            <a:r>
              <a:rPr spc="-53" dirty="0"/>
              <a:t> </a:t>
            </a:r>
            <a:r>
              <a:rPr spc="-7" dirty="0"/>
              <a:t>partnerships</a:t>
            </a:r>
            <a:endParaRPr/>
          </a:p>
          <a:p>
            <a:pPr marL="398680" marR="93957" indent="-382598" algn="just">
              <a:spcBef>
                <a:spcPts val="1600"/>
              </a:spcBef>
              <a:buChar char="•"/>
              <a:tabLst>
                <a:tab pos="399527" algn="l"/>
              </a:tabLst>
            </a:pPr>
            <a:r>
              <a:rPr spc="-7" dirty="0"/>
              <a:t>Translates</a:t>
            </a:r>
            <a:r>
              <a:rPr spc="-53" dirty="0"/>
              <a:t> </a:t>
            </a:r>
            <a:r>
              <a:rPr dirty="0"/>
              <a:t>projects</a:t>
            </a:r>
            <a:r>
              <a:rPr spc="-47" dirty="0"/>
              <a:t> </a:t>
            </a:r>
            <a:r>
              <a:rPr dirty="0"/>
              <a:t>to</a:t>
            </a:r>
            <a:r>
              <a:rPr spc="-27" dirty="0"/>
              <a:t> </a:t>
            </a:r>
            <a:r>
              <a:rPr dirty="0"/>
              <a:t>industry</a:t>
            </a:r>
            <a:r>
              <a:rPr spc="-67" dirty="0"/>
              <a:t> </a:t>
            </a:r>
            <a:r>
              <a:rPr dirty="0"/>
              <a:t>to</a:t>
            </a:r>
            <a:r>
              <a:rPr spc="-13" dirty="0"/>
              <a:t> </a:t>
            </a:r>
            <a:r>
              <a:rPr spc="-7" dirty="0"/>
              <a:t>make</a:t>
            </a:r>
            <a:r>
              <a:rPr spc="-40" dirty="0"/>
              <a:t> </a:t>
            </a:r>
            <a:r>
              <a:rPr dirty="0"/>
              <a:t>products </a:t>
            </a:r>
            <a:r>
              <a:rPr spc="-500" dirty="0"/>
              <a:t> </a:t>
            </a:r>
            <a:r>
              <a:rPr spc="-7" dirty="0"/>
              <a:t>and systems </a:t>
            </a:r>
            <a:r>
              <a:rPr dirty="0"/>
              <a:t>that </a:t>
            </a:r>
            <a:r>
              <a:rPr b="1" spc="-7" dirty="0"/>
              <a:t>employ </a:t>
            </a:r>
            <a:r>
              <a:rPr b="1" dirty="0"/>
              <a:t>areas </a:t>
            </a:r>
            <a:r>
              <a:rPr b="1" spc="-7" dirty="0"/>
              <a:t>of strength </a:t>
            </a:r>
            <a:r>
              <a:rPr spc="-7" dirty="0"/>
              <a:t>for </a:t>
            </a:r>
            <a:r>
              <a:rPr spc="-500" dirty="0"/>
              <a:t> </a:t>
            </a:r>
            <a:r>
              <a:rPr dirty="0"/>
              <a:t>the</a:t>
            </a:r>
            <a:r>
              <a:rPr spc="-33" dirty="0"/>
              <a:t> </a:t>
            </a:r>
            <a:r>
              <a:rPr spc="-7" dirty="0"/>
              <a:t>region</a:t>
            </a:r>
            <a:r>
              <a:rPr spc="-40" dirty="0"/>
              <a:t> </a:t>
            </a:r>
            <a:r>
              <a:rPr spc="-7" dirty="0"/>
              <a:t>and</a:t>
            </a:r>
            <a:r>
              <a:rPr spc="-27" dirty="0"/>
              <a:t> </a:t>
            </a:r>
            <a:r>
              <a:rPr spc="-7" dirty="0"/>
              <a:t>ASU</a:t>
            </a:r>
            <a:endParaRPr/>
          </a:p>
        </p:txBody>
      </p:sp>
      <p:sp>
        <p:nvSpPr>
          <p:cNvPr id="6" name="object 6"/>
          <p:cNvSpPr txBox="1"/>
          <p:nvPr/>
        </p:nvSpPr>
        <p:spPr>
          <a:xfrm>
            <a:off x="7063422" y="626904"/>
            <a:ext cx="2955790" cy="590563"/>
          </a:xfrm>
          <a:prstGeom prst="rect">
            <a:avLst/>
          </a:prstGeom>
        </p:spPr>
        <p:txBody>
          <a:bodyPr vert="horz" wrap="square" lIns="0" tIns="16082" rIns="0" bIns="0" rtlCol="0">
            <a:spAutoFit/>
          </a:bodyPr>
          <a:lstStyle/>
          <a:p>
            <a:pPr marL="16929">
              <a:spcBef>
                <a:spcPts val="127"/>
              </a:spcBef>
            </a:pPr>
            <a:r>
              <a:rPr sz="3732" b="1" spc="-7" dirty="0"/>
              <a:t>What</a:t>
            </a:r>
            <a:r>
              <a:rPr sz="3732" b="1" spc="-47" dirty="0"/>
              <a:t> </a:t>
            </a:r>
            <a:r>
              <a:rPr sz="3732" b="1" spc="-7" dirty="0"/>
              <a:t>an</a:t>
            </a:r>
            <a:r>
              <a:rPr sz="3732" b="1" spc="-33" dirty="0"/>
              <a:t> </a:t>
            </a:r>
            <a:r>
              <a:rPr sz="3732" b="1" spc="-13" dirty="0"/>
              <a:t>STC</a:t>
            </a:r>
            <a:endParaRPr sz="3732"/>
          </a:p>
        </p:txBody>
      </p:sp>
      <p:sp>
        <p:nvSpPr>
          <p:cNvPr id="7" name="object 7"/>
          <p:cNvSpPr txBox="1"/>
          <p:nvPr/>
        </p:nvSpPr>
        <p:spPr>
          <a:xfrm>
            <a:off x="10135683" y="694623"/>
            <a:ext cx="1105459" cy="525785"/>
          </a:xfrm>
          <a:prstGeom prst="rect">
            <a:avLst/>
          </a:prstGeom>
          <a:solidFill>
            <a:srgbClr val="000000"/>
          </a:solidFill>
        </p:spPr>
        <p:txBody>
          <a:bodyPr vert="horz" wrap="square" lIns="0" tIns="0" rIns="0" bIns="0" rtlCol="0">
            <a:spAutoFit/>
          </a:bodyPr>
          <a:lstStyle/>
          <a:p>
            <a:pPr>
              <a:lnSpc>
                <a:spcPts val="4072"/>
              </a:lnSpc>
            </a:pPr>
            <a:r>
              <a:rPr sz="3732" b="1" spc="-13" dirty="0">
                <a:solidFill>
                  <a:srgbClr val="FFFFFF"/>
                </a:solidFill>
              </a:rPr>
              <a:t>do</a:t>
            </a:r>
            <a:r>
              <a:rPr sz="3732" b="1" spc="-7" dirty="0">
                <a:solidFill>
                  <a:srgbClr val="FFFFFF"/>
                </a:solidFill>
              </a:rPr>
              <a:t>es</a:t>
            </a:r>
            <a:endParaRPr sz="3732"/>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27464" y="1055225"/>
            <a:ext cx="10352714" cy="4747717"/>
            <a:chOff x="845819" y="790955"/>
            <a:chExt cx="7766558" cy="3561715"/>
          </a:xfrm>
        </p:grpSpPr>
        <p:sp>
          <p:nvSpPr>
            <p:cNvPr id="4" name="object 4"/>
            <p:cNvSpPr/>
            <p:nvPr/>
          </p:nvSpPr>
          <p:spPr>
            <a:xfrm>
              <a:off x="8392667" y="790955"/>
              <a:ext cx="219710" cy="3561715"/>
            </a:xfrm>
            <a:custGeom>
              <a:avLst/>
              <a:gdLst/>
              <a:ahLst/>
              <a:cxnLst/>
              <a:rect l="l" t="t" r="r" b="b"/>
              <a:pathLst>
                <a:path w="219709" h="3561715">
                  <a:moveTo>
                    <a:pt x="219455" y="0"/>
                  </a:moveTo>
                  <a:lnTo>
                    <a:pt x="0" y="0"/>
                  </a:lnTo>
                  <a:lnTo>
                    <a:pt x="0" y="3561588"/>
                  </a:lnTo>
                  <a:lnTo>
                    <a:pt x="219455" y="3561588"/>
                  </a:lnTo>
                  <a:lnTo>
                    <a:pt x="219455" y="0"/>
                  </a:lnTo>
                  <a:close/>
                </a:path>
              </a:pathLst>
            </a:custGeom>
            <a:solidFill>
              <a:srgbClr val="FFC527"/>
            </a:solidFill>
          </p:spPr>
          <p:txBody>
            <a:bodyPr wrap="square" lIns="0" tIns="0" rIns="0" bIns="0" rtlCol="0"/>
            <a:lstStyle/>
            <a:p>
              <a:endParaRPr sz="2487"/>
            </a:p>
          </p:txBody>
        </p:sp>
        <p:sp>
          <p:nvSpPr>
            <p:cNvPr id="6" name="object 6"/>
            <p:cNvSpPr/>
            <p:nvPr/>
          </p:nvSpPr>
          <p:spPr>
            <a:xfrm>
              <a:off x="845819" y="803148"/>
              <a:ext cx="4203700" cy="708660"/>
            </a:xfrm>
            <a:custGeom>
              <a:avLst/>
              <a:gdLst/>
              <a:ahLst/>
              <a:cxnLst/>
              <a:rect l="l" t="t" r="r" b="b"/>
              <a:pathLst>
                <a:path w="4203700" h="708660">
                  <a:moveTo>
                    <a:pt x="4203191" y="0"/>
                  </a:moveTo>
                  <a:lnTo>
                    <a:pt x="0" y="0"/>
                  </a:lnTo>
                  <a:lnTo>
                    <a:pt x="0" y="708660"/>
                  </a:lnTo>
                  <a:lnTo>
                    <a:pt x="4203191" y="708660"/>
                  </a:lnTo>
                  <a:lnTo>
                    <a:pt x="4203191" y="0"/>
                  </a:lnTo>
                  <a:close/>
                </a:path>
              </a:pathLst>
            </a:custGeom>
            <a:solidFill>
              <a:srgbClr val="FFFFFF"/>
            </a:solidFill>
          </p:spPr>
          <p:txBody>
            <a:bodyPr wrap="square" lIns="0" tIns="0" rIns="0" bIns="0" rtlCol="0"/>
            <a:lstStyle/>
            <a:p>
              <a:endParaRPr sz="2487"/>
            </a:p>
          </p:txBody>
        </p:sp>
      </p:grpSp>
      <p:sp>
        <p:nvSpPr>
          <p:cNvPr id="7" name="object 7"/>
          <p:cNvSpPr txBox="1">
            <a:spLocks noGrp="1"/>
          </p:cNvSpPr>
          <p:nvPr>
            <p:ph type="title"/>
          </p:nvPr>
        </p:nvSpPr>
        <p:spPr>
          <a:xfrm>
            <a:off x="317457" y="189985"/>
            <a:ext cx="4371048" cy="448841"/>
          </a:xfrm>
          <a:prstGeom prst="rect">
            <a:avLst/>
          </a:prstGeom>
          <a:solidFill>
            <a:srgbClr val="FFC527"/>
          </a:solidFill>
        </p:spPr>
        <p:txBody>
          <a:bodyPr vert="horz" wrap="square" lIns="0" tIns="0" rIns="0" bIns="0" rtlCol="0">
            <a:spAutoFit/>
          </a:bodyPr>
          <a:lstStyle/>
          <a:p>
            <a:pPr>
              <a:lnSpc>
                <a:spcPts val="3486"/>
              </a:lnSpc>
            </a:pPr>
            <a:r>
              <a:rPr sz="3199" dirty="0"/>
              <a:t>What</a:t>
            </a:r>
            <a:r>
              <a:rPr sz="3199" spc="-20" dirty="0"/>
              <a:t> </a:t>
            </a:r>
            <a:r>
              <a:rPr sz="3199" dirty="0"/>
              <a:t>an</a:t>
            </a:r>
            <a:r>
              <a:rPr sz="3199" spc="-27" dirty="0"/>
              <a:t> </a:t>
            </a:r>
            <a:r>
              <a:rPr sz="3199" dirty="0"/>
              <a:t>STC</a:t>
            </a:r>
            <a:r>
              <a:rPr sz="3199" spc="7" dirty="0"/>
              <a:t> </a:t>
            </a:r>
            <a:r>
              <a:rPr sz="3199" spc="-13" dirty="0"/>
              <a:t>supports</a:t>
            </a:r>
            <a:endParaRPr sz="3199" dirty="0"/>
          </a:p>
        </p:txBody>
      </p:sp>
      <p:sp>
        <p:nvSpPr>
          <p:cNvPr id="9" name="object 9"/>
          <p:cNvSpPr txBox="1"/>
          <p:nvPr/>
        </p:nvSpPr>
        <p:spPr>
          <a:xfrm>
            <a:off x="317457" y="695229"/>
            <a:ext cx="4993682" cy="4869040"/>
          </a:xfrm>
          <a:prstGeom prst="rect">
            <a:avLst/>
          </a:prstGeom>
        </p:spPr>
        <p:txBody>
          <a:bodyPr vert="horz" wrap="square" lIns="0" tIns="23700" rIns="0" bIns="0" rtlCol="0">
            <a:spAutoFit/>
          </a:bodyPr>
          <a:lstStyle/>
          <a:p>
            <a:pPr marL="16929" marR="6772">
              <a:lnSpc>
                <a:spcPct val="114000"/>
              </a:lnSpc>
              <a:spcBef>
                <a:spcPts val="187"/>
              </a:spcBef>
            </a:pPr>
            <a:r>
              <a:rPr sz="2133" b="1" dirty="0"/>
              <a:t>Research</a:t>
            </a:r>
            <a:r>
              <a:rPr sz="2133" b="1" spc="-107" dirty="0"/>
              <a:t> </a:t>
            </a:r>
            <a:r>
              <a:rPr sz="2133" b="1" dirty="0"/>
              <a:t>and</a:t>
            </a:r>
            <a:r>
              <a:rPr sz="2133" b="1" spc="-93" dirty="0"/>
              <a:t> </a:t>
            </a:r>
            <a:r>
              <a:rPr sz="2133" b="1" dirty="0"/>
              <a:t>student</a:t>
            </a:r>
            <a:r>
              <a:rPr sz="2133" b="1" spc="-67" dirty="0"/>
              <a:t> </a:t>
            </a:r>
            <a:r>
              <a:rPr sz="2133" b="1" spc="-13" dirty="0"/>
              <a:t>training </a:t>
            </a:r>
            <a:r>
              <a:rPr lang="en-US" sz="2133" b="1" spc="-13" dirty="0"/>
              <a:t>  </a:t>
            </a:r>
          </a:p>
          <a:p>
            <a:pPr marL="461963" marR="6772" indent="-236538">
              <a:lnSpc>
                <a:spcPct val="114000"/>
              </a:lnSpc>
              <a:buFont typeface="Arial" panose="020B0604020202020204" pitchFamily="34" charset="0"/>
              <a:buChar char="•"/>
            </a:pPr>
            <a:r>
              <a:rPr spc="-13" dirty="0"/>
              <a:t>Industry-</a:t>
            </a:r>
            <a:r>
              <a:rPr lang="en-US" spc="-13" dirty="0"/>
              <a:t>A</a:t>
            </a:r>
            <a:r>
              <a:rPr dirty="0"/>
              <a:t>cademia</a:t>
            </a:r>
            <a:r>
              <a:rPr spc="-67" dirty="0"/>
              <a:t> </a:t>
            </a:r>
            <a:r>
              <a:rPr lang="en-US" spc="-67" dirty="0"/>
              <a:t>P</a:t>
            </a:r>
            <a:r>
              <a:rPr dirty="0"/>
              <a:t>roposers</a:t>
            </a:r>
            <a:r>
              <a:rPr spc="-53" dirty="0"/>
              <a:t> </a:t>
            </a:r>
            <a:r>
              <a:rPr lang="en-US" spc="-27" dirty="0"/>
              <a:t>Da</a:t>
            </a:r>
            <a:r>
              <a:rPr spc="-27" dirty="0"/>
              <a:t>y</a:t>
            </a:r>
            <a:endParaRPr lang="en-US" spc="-27" dirty="0"/>
          </a:p>
          <a:p>
            <a:pPr marL="461963" marR="6772" indent="-236538">
              <a:lnSpc>
                <a:spcPct val="114000"/>
              </a:lnSpc>
              <a:buFont typeface="Arial" panose="020B0604020202020204" pitchFamily="34" charset="0"/>
              <a:buChar char="•"/>
            </a:pPr>
            <a:r>
              <a:rPr dirty="0"/>
              <a:t>Research</a:t>
            </a:r>
            <a:r>
              <a:rPr spc="-80" dirty="0"/>
              <a:t> </a:t>
            </a:r>
            <a:r>
              <a:rPr dirty="0"/>
              <a:t>projects</a:t>
            </a:r>
            <a:r>
              <a:rPr spc="-67" dirty="0"/>
              <a:t> </a:t>
            </a:r>
            <a:r>
              <a:rPr dirty="0"/>
              <a:t>(co-funded</a:t>
            </a:r>
            <a:r>
              <a:rPr spc="-80" dirty="0"/>
              <a:t> </a:t>
            </a:r>
            <a:r>
              <a:rPr dirty="0"/>
              <a:t>by</a:t>
            </a:r>
            <a:r>
              <a:rPr spc="-20" dirty="0"/>
              <a:t> </a:t>
            </a:r>
            <a:r>
              <a:rPr spc="-13" dirty="0"/>
              <a:t>industry) </a:t>
            </a:r>
            <a:endParaRPr lang="en-US" spc="-13" dirty="0"/>
          </a:p>
          <a:p>
            <a:pPr marL="461963" marR="6772" indent="-236538">
              <a:lnSpc>
                <a:spcPct val="114000"/>
              </a:lnSpc>
              <a:buFont typeface="Arial" panose="020B0604020202020204" pitchFamily="34" charset="0"/>
              <a:buChar char="•"/>
            </a:pPr>
            <a:r>
              <a:rPr dirty="0"/>
              <a:t>Impact</a:t>
            </a:r>
            <a:r>
              <a:rPr spc="-80" dirty="0"/>
              <a:t> </a:t>
            </a:r>
            <a:r>
              <a:rPr dirty="0"/>
              <a:t>engineering</a:t>
            </a:r>
            <a:r>
              <a:rPr spc="-87" dirty="0"/>
              <a:t> </a:t>
            </a:r>
            <a:r>
              <a:rPr spc="-13" dirty="0"/>
              <a:t>fellowships</a:t>
            </a:r>
            <a:endParaRPr lang="en-US" spc="-13" dirty="0"/>
          </a:p>
          <a:p>
            <a:pPr marL="461963" marR="6772" indent="-236538">
              <a:lnSpc>
                <a:spcPct val="114000"/>
              </a:lnSpc>
              <a:buFont typeface="Arial" panose="020B0604020202020204" pitchFamily="34" charset="0"/>
              <a:buChar char="•"/>
            </a:pPr>
            <a:r>
              <a:rPr dirty="0"/>
              <a:t>Workforce</a:t>
            </a:r>
            <a:r>
              <a:rPr spc="-87" dirty="0"/>
              <a:t> </a:t>
            </a:r>
            <a:r>
              <a:rPr dirty="0"/>
              <a:t>training</a:t>
            </a:r>
            <a:r>
              <a:rPr spc="-53" dirty="0"/>
              <a:t> </a:t>
            </a:r>
            <a:r>
              <a:rPr spc="-13" dirty="0"/>
              <a:t>program</a:t>
            </a:r>
            <a:endParaRPr sz="1733" dirty="0"/>
          </a:p>
          <a:p>
            <a:pPr marL="16929">
              <a:spcBef>
                <a:spcPts val="500"/>
              </a:spcBef>
            </a:pPr>
            <a:r>
              <a:rPr sz="2133" b="1" dirty="0"/>
              <a:t>Enabling</a:t>
            </a:r>
            <a:r>
              <a:rPr sz="2133" b="1" spc="-87" dirty="0"/>
              <a:t> </a:t>
            </a:r>
            <a:r>
              <a:rPr sz="2133" b="1" spc="-13" dirty="0"/>
              <a:t>equipment</a:t>
            </a:r>
            <a:endParaRPr sz="2133" dirty="0"/>
          </a:p>
          <a:p>
            <a:pPr marL="16929"/>
            <a:r>
              <a:rPr dirty="0"/>
              <a:t>Equipment</a:t>
            </a:r>
            <a:r>
              <a:rPr spc="-53" dirty="0"/>
              <a:t> </a:t>
            </a:r>
            <a:r>
              <a:rPr dirty="0"/>
              <a:t>in</a:t>
            </a:r>
            <a:r>
              <a:rPr spc="-40" dirty="0"/>
              <a:t> </a:t>
            </a:r>
            <a:r>
              <a:rPr dirty="0"/>
              <a:t>ASU</a:t>
            </a:r>
            <a:r>
              <a:rPr spc="-20" dirty="0"/>
              <a:t> </a:t>
            </a:r>
            <a:r>
              <a:rPr dirty="0"/>
              <a:t>Core</a:t>
            </a:r>
            <a:r>
              <a:rPr spc="-27" dirty="0"/>
              <a:t> </a:t>
            </a:r>
            <a:r>
              <a:rPr dirty="0"/>
              <a:t>facilities</a:t>
            </a:r>
            <a:r>
              <a:rPr spc="-60" dirty="0"/>
              <a:t> </a:t>
            </a:r>
            <a:r>
              <a:rPr spc="-27" dirty="0"/>
              <a:t>that </a:t>
            </a:r>
            <a:r>
              <a:rPr dirty="0"/>
              <a:t>enables</a:t>
            </a:r>
            <a:r>
              <a:rPr spc="-60" dirty="0"/>
              <a:t> </a:t>
            </a:r>
            <a:r>
              <a:rPr dirty="0"/>
              <a:t>capabilities</a:t>
            </a:r>
            <a:r>
              <a:rPr spc="-60" dirty="0"/>
              <a:t> </a:t>
            </a:r>
            <a:r>
              <a:rPr dirty="0"/>
              <a:t>key</a:t>
            </a:r>
            <a:r>
              <a:rPr spc="-47" dirty="0"/>
              <a:t> </a:t>
            </a:r>
            <a:r>
              <a:rPr dirty="0"/>
              <a:t>to</a:t>
            </a:r>
            <a:r>
              <a:rPr spc="-27" dirty="0"/>
              <a:t> </a:t>
            </a:r>
            <a:r>
              <a:rPr dirty="0"/>
              <a:t>the</a:t>
            </a:r>
            <a:r>
              <a:rPr spc="-47" dirty="0"/>
              <a:t> </a:t>
            </a:r>
            <a:r>
              <a:rPr spc="-33" dirty="0"/>
              <a:t>STC</a:t>
            </a:r>
            <a:endParaRPr lang="en-US" sz="2133" b="1" dirty="0"/>
          </a:p>
          <a:p>
            <a:pPr marL="16929">
              <a:spcBef>
                <a:spcPts val="700"/>
              </a:spcBef>
            </a:pPr>
            <a:r>
              <a:rPr lang="en-US" sz="2133" b="1" dirty="0"/>
              <a:t>Faculty Involvement</a:t>
            </a:r>
            <a:endParaRPr lang="en-US" sz="2133" dirty="0"/>
          </a:p>
          <a:p>
            <a:pPr marL="16929" marR="510412">
              <a:lnSpc>
                <a:spcPct val="114999"/>
              </a:lnSpc>
            </a:pPr>
            <a:r>
              <a:rPr lang="en-US" dirty="0"/>
              <a:t>Faculty self-associate with an STC by either participating in a Proposers Day or submitting a successful proposal with an industry partner</a:t>
            </a:r>
          </a:p>
          <a:p>
            <a:pPr marL="16929" marR="510412">
              <a:lnSpc>
                <a:spcPct val="114999"/>
              </a:lnSpc>
              <a:spcBef>
                <a:spcPts val="567"/>
              </a:spcBef>
            </a:pPr>
            <a:endParaRPr dirty="0"/>
          </a:p>
        </p:txBody>
      </p:sp>
      <p:pic>
        <p:nvPicPr>
          <p:cNvPr id="12" name="Google Shape;584;p97">
            <a:extLst>
              <a:ext uri="{FF2B5EF4-FFF2-40B4-BE49-F238E27FC236}">
                <a16:creationId xmlns:a16="http://schemas.microsoft.com/office/drawing/2014/main" id="{8C26BE12-7531-4685-9946-3C4A64EFB179}"/>
              </a:ext>
            </a:extLst>
          </p:cNvPr>
          <p:cNvPicPr preferRelativeResize="0"/>
          <p:nvPr/>
        </p:nvPicPr>
        <p:blipFill rotWithShape="1">
          <a:blip r:embed="rId2"/>
          <a:srcRect l="33845" r="17450" b="12796"/>
          <a:stretch/>
        </p:blipFill>
        <p:spPr>
          <a:xfrm>
            <a:off x="5741443" y="895"/>
            <a:ext cx="5744036" cy="6856213"/>
          </a:xfrm>
          <a:prstGeom prst="rect">
            <a:avLst/>
          </a:prstGeom>
          <a:noFill/>
          <a:ln>
            <a:noFill/>
          </a:ln>
        </p:spPr>
      </p:pic>
      <p:sp>
        <p:nvSpPr>
          <p:cNvPr id="11" name="object 7">
            <a:extLst>
              <a:ext uri="{FF2B5EF4-FFF2-40B4-BE49-F238E27FC236}">
                <a16:creationId xmlns:a16="http://schemas.microsoft.com/office/drawing/2014/main" id="{CD07939B-4B9D-4412-B5CA-DAE96C10812A}"/>
              </a:ext>
            </a:extLst>
          </p:cNvPr>
          <p:cNvSpPr txBox="1">
            <a:spLocks/>
          </p:cNvSpPr>
          <p:nvPr/>
        </p:nvSpPr>
        <p:spPr>
          <a:xfrm>
            <a:off x="553432" y="5129681"/>
            <a:ext cx="4371048" cy="1346522"/>
          </a:xfrm>
          <a:prstGeom prst="rect">
            <a:avLst/>
          </a:prstGeom>
          <a:solidFill>
            <a:srgbClr val="FFC527"/>
          </a:solidFill>
        </p:spPr>
        <p:txBody>
          <a:bodyPr vert="horz" wrap="square" lIns="0" tIns="0"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998" b="1" i="0" u="none" strike="noStrike" cap="none">
                <a:solidFill>
                  <a:schemeClr val="tx1"/>
                </a:solidFill>
                <a:latin typeface="Arial"/>
                <a:ea typeface="Arial"/>
                <a:cs typeface="Arial"/>
                <a:sym typeface="Arial"/>
              </a:defRPr>
            </a:lvl1pPr>
          </a:lstStyle>
          <a:p>
            <a:pPr>
              <a:lnSpc>
                <a:spcPts val="3486"/>
              </a:lnSpc>
            </a:pPr>
            <a:r>
              <a:rPr lang="en-US" sz="3199" dirty="0"/>
              <a:t>Next Proposers Day: March 22, 2023</a:t>
            </a:r>
          </a:p>
          <a:p>
            <a:pPr>
              <a:lnSpc>
                <a:spcPts val="3486"/>
              </a:lnSpc>
            </a:pPr>
            <a:r>
              <a:rPr lang="en-US" sz="3199" dirty="0"/>
              <a:t>Contact stc@asu.edu</a:t>
            </a:r>
          </a:p>
        </p:txBody>
      </p:sp>
    </p:spTree>
    <p:extLst>
      <p:ext uri="{BB962C8B-B14F-4D97-AF65-F5344CB8AC3E}">
        <p14:creationId xmlns:p14="http://schemas.microsoft.com/office/powerpoint/2010/main" val="2104207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67"/>
          <p:cNvPicPr preferRelativeResize="0"/>
          <p:nvPr/>
        </p:nvPicPr>
        <p:blipFill rotWithShape="1">
          <a:blip r:embed="rId3">
            <a:alphaModFix/>
          </a:blip>
          <a:srcRect l="40355"/>
          <a:stretch/>
        </p:blipFill>
        <p:spPr>
          <a:xfrm flipH="1">
            <a:off x="2124" y="868"/>
            <a:ext cx="7267107" cy="6856214"/>
          </a:xfrm>
          <a:prstGeom prst="rect">
            <a:avLst/>
          </a:prstGeom>
          <a:noFill/>
          <a:ln>
            <a:noFill/>
          </a:ln>
        </p:spPr>
      </p:pic>
      <p:pic>
        <p:nvPicPr>
          <p:cNvPr id="3" name="Picture 2">
            <a:extLst>
              <a:ext uri="{FF2B5EF4-FFF2-40B4-BE49-F238E27FC236}">
                <a16:creationId xmlns:a16="http://schemas.microsoft.com/office/drawing/2014/main" id="{CBCFF47E-7FE8-3146-9A17-E75E1C769129}"/>
              </a:ext>
            </a:extLst>
          </p:cNvPr>
          <p:cNvPicPr>
            <a:picLocks noChangeAspect="1"/>
          </p:cNvPicPr>
          <p:nvPr/>
        </p:nvPicPr>
        <p:blipFill>
          <a:blip r:embed="rId4"/>
          <a:stretch>
            <a:fillRect/>
          </a:stretch>
        </p:blipFill>
        <p:spPr>
          <a:xfrm>
            <a:off x="0" y="908157"/>
            <a:ext cx="7280091" cy="5041687"/>
          </a:xfrm>
          <a:prstGeom prst="rect">
            <a:avLst/>
          </a:prstGeom>
        </p:spPr>
      </p:pic>
      <p:sp>
        <p:nvSpPr>
          <p:cNvPr id="276" name="Google Shape;276;p67"/>
          <p:cNvSpPr txBox="1">
            <a:spLocks noGrp="1"/>
          </p:cNvSpPr>
          <p:nvPr>
            <p:ph type="title"/>
          </p:nvPr>
        </p:nvSpPr>
        <p:spPr>
          <a:xfrm>
            <a:off x="4543291" y="908157"/>
            <a:ext cx="7643410" cy="5041687"/>
          </a:xfrm>
          <a:prstGeom prst="rect">
            <a:avLst/>
          </a:prstGeom>
        </p:spPr>
        <p:txBody>
          <a:bodyPr spcFirstLastPara="1" wrap="square" lIns="228540" tIns="228540" rIns="228540" bIns="0" anchor="t" anchorCtr="0">
            <a:noAutofit/>
          </a:bodyPr>
          <a:lstStyle/>
          <a:p>
            <a:r>
              <a:rPr lang="en-US" sz="4269" b="1" dirty="0"/>
              <a:t>ASU NEI Accomplishments</a:t>
            </a:r>
            <a:endParaRPr sz="4269" b="1" dirty="0"/>
          </a:p>
        </p:txBody>
      </p:sp>
      <p:sp>
        <p:nvSpPr>
          <p:cNvPr id="277" name="Google Shape;277;p67"/>
          <p:cNvSpPr txBox="1">
            <a:spLocks noGrp="1"/>
          </p:cNvSpPr>
          <p:nvPr>
            <p:ph type="body" idx="1"/>
          </p:nvPr>
        </p:nvSpPr>
        <p:spPr>
          <a:xfrm>
            <a:off x="4927259" y="1824718"/>
            <a:ext cx="8012713" cy="4125125"/>
          </a:xfrm>
          <a:prstGeom prst="rect">
            <a:avLst/>
          </a:prstGeom>
          <a:noFill/>
          <a:ln>
            <a:noFill/>
          </a:ln>
        </p:spPr>
        <p:txBody>
          <a:bodyPr spcFirstLastPara="1" wrap="square" lIns="228540" tIns="45688" rIns="228540" bIns="91401" anchor="t" anchorCtr="0">
            <a:noAutofit/>
          </a:bodyPr>
          <a:lstStyle/>
          <a:p>
            <a:pPr indent="-368190">
              <a:lnSpc>
                <a:spcPct val="150000"/>
              </a:lnSpc>
              <a:buClr>
                <a:schemeClr val="dk1"/>
              </a:buClr>
              <a:buSzPts val="2200"/>
              <a:buChar char="●"/>
            </a:pPr>
            <a:r>
              <a:rPr lang="en-US" sz="1999" dirty="0">
                <a:solidFill>
                  <a:schemeClr val="dk1"/>
                </a:solidFill>
              </a:rPr>
              <a:t>Launched </a:t>
            </a:r>
            <a:r>
              <a:rPr lang="en-US" sz="1999" b="1" dirty="0">
                <a:solidFill>
                  <a:schemeClr val="dk1"/>
                </a:solidFill>
              </a:rPr>
              <a:t>7 </a:t>
            </a:r>
            <a:r>
              <a:rPr lang="en-US" sz="1999" dirty="0">
                <a:solidFill>
                  <a:schemeClr val="dk1"/>
                </a:solidFill>
              </a:rPr>
              <a:t>Science &amp; Technology Centers</a:t>
            </a:r>
            <a:endParaRPr sz="1999" dirty="0">
              <a:solidFill>
                <a:schemeClr val="dk1"/>
              </a:solidFill>
            </a:endParaRPr>
          </a:p>
          <a:p>
            <a:pPr indent="-368190">
              <a:lnSpc>
                <a:spcPct val="150000"/>
              </a:lnSpc>
              <a:buClr>
                <a:schemeClr val="dk1"/>
              </a:buClr>
              <a:buSzPts val="2200"/>
              <a:buChar char="●"/>
            </a:pPr>
            <a:r>
              <a:rPr lang="en-US" sz="1999" dirty="0">
                <a:solidFill>
                  <a:schemeClr val="dk1"/>
                </a:solidFill>
              </a:rPr>
              <a:t>Attracted corporate partnerships</a:t>
            </a:r>
            <a:endParaRPr sz="1999" dirty="0">
              <a:solidFill>
                <a:schemeClr val="dk1"/>
              </a:solidFill>
            </a:endParaRPr>
          </a:p>
          <a:p>
            <a:pPr indent="-368190">
              <a:lnSpc>
                <a:spcPct val="150000"/>
              </a:lnSpc>
              <a:buClr>
                <a:schemeClr val="dk1"/>
              </a:buClr>
              <a:buSzPts val="2200"/>
              <a:buChar char="●"/>
            </a:pPr>
            <a:r>
              <a:rPr lang="en-US" sz="1999" dirty="0">
                <a:solidFill>
                  <a:schemeClr val="dk1"/>
                </a:solidFill>
              </a:rPr>
              <a:t>Increased co-funded projects</a:t>
            </a:r>
            <a:endParaRPr sz="1999" dirty="0">
              <a:solidFill>
                <a:schemeClr val="dk1"/>
              </a:solidFill>
            </a:endParaRPr>
          </a:p>
          <a:p>
            <a:pPr indent="-368190">
              <a:lnSpc>
                <a:spcPct val="150000"/>
              </a:lnSpc>
              <a:buClr>
                <a:schemeClr val="dk1"/>
              </a:buClr>
              <a:buSzPts val="2200"/>
              <a:buChar char="●"/>
            </a:pPr>
            <a:r>
              <a:rPr lang="en-US" sz="1999" dirty="0">
                <a:solidFill>
                  <a:schemeClr val="dk1"/>
                </a:solidFill>
              </a:rPr>
              <a:t>Created Industry Council </a:t>
            </a:r>
            <a:endParaRPr sz="1999" dirty="0">
              <a:solidFill>
                <a:schemeClr val="dk1"/>
              </a:solidFill>
            </a:endParaRPr>
          </a:p>
          <a:p>
            <a:pPr indent="-368190">
              <a:lnSpc>
                <a:spcPct val="150000"/>
              </a:lnSpc>
              <a:buClr>
                <a:schemeClr val="dk1"/>
              </a:buClr>
              <a:buSzPts val="2200"/>
              <a:buChar char="●"/>
            </a:pPr>
            <a:r>
              <a:rPr lang="en-US" sz="1999" dirty="0">
                <a:solidFill>
                  <a:schemeClr val="dk1"/>
                </a:solidFill>
              </a:rPr>
              <a:t>Grew Fulton Schools of Engineering </a:t>
            </a:r>
            <a:endParaRPr sz="1999" dirty="0">
              <a:solidFill>
                <a:schemeClr val="dk1"/>
              </a:solidFill>
            </a:endParaRPr>
          </a:p>
          <a:p>
            <a:pPr indent="-368190">
              <a:lnSpc>
                <a:spcPct val="150000"/>
              </a:lnSpc>
              <a:buClr>
                <a:schemeClr val="dk1"/>
              </a:buClr>
              <a:buSzPts val="2200"/>
              <a:buChar char="●"/>
            </a:pPr>
            <a:r>
              <a:rPr lang="en-US" sz="1999" dirty="0">
                <a:solidFill>
                  <a:schemeClr val="dk1"/>
                </a:solidFill>
              </a:rPr>
              <a:t>Launched </a:t>
            </a:r>
            <a:r>
              <a:rPr lang="en-US" sz="1999" dirty="0" err="1">
                <a:solidFill>
                  <a:schemeClr val="dk1"/>
                </a:solidFill>
              </a:rPr>
              <a:t>CareerCatalyst</a:t>
            </a:r>
            <a:endParaRPr sz="1999" b="1" dirty="0">
              <a:solidFill>
                <a:schemeClr val="dk1"/>
              </a:solidFill>
            </a:endParaRPr>
          </a:p>
          <a:p>
            <a:pPr indent="-368190">
              <a:lnSpc>
                <a:spcPct val="150000"/>
              </a:lnSpc>
              <a:buClr>
                <a:schemeClr val="dk1"/>
              </a:buClr>
              <a:buSzPts val="2200"/>
              <a:buChar char="●"/>
            </a:pPr>
            <a:r>
              <a:rPr lang="en-US" sz="1999" dirty="0">
                <a:solidFill>
                  <a:schemeClr val="dk1"/>
                </a:solidFill>
              </a:rPr>
              <a:t>Enhanced research facilities </a:t>
            </a:r>
            <a:endParaRPr sz="1999" dirty="0">
              <a:solidFill>
                <a:schemeClr val="dk1"/>
              </a:solidFill>
            </a:endParaRPr>
          </a:p>
          <a:p>
            <a:pPr indent="-368190">
              <a:lnSpc>
                <a:spcPct val="150000"/>
              </a:lnSpc>
              <a:buClr>
                <a:schemeClr val="dk1"/>
              </a:buClr>
              <a:buSzPts val="2200"/>
              <a:buChar char="●"/>
            </a:pPr>
            <a:r>
              <a:rPr lang="en-US" sz="1999" dirty="0">
                <a:solidFill>
                  <a:schemeClr val="dk1"/>
                </a:solidFill>
              </a:rPr>
              <a:t>Solidified Arizona and ASU as microelectronics leader</a:t>
            </a:r>
            <a:endParaRPr sz="1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5" name="Picture 4">
            <a:extLst>
              <a:ext uri="{FF2B5EF4-FFF2-40B4-BE49-F238E27FC236}">
                <a16:creationId xmlns:a16="http://schemas.microsoft.com/office/drawing/2014/main" id="{ECB0877F-4A2F-174B-B731-B2756B44A7F7}"/>
              </a:ext>
            </a:extLst>
          </p:cNvPr>
          <p:cNvPicPr>
            <a:picLocks noChangeAspect="1"/>
          </p:cNvPicPr>
          <p:nvPr/>
        </p:nvPicPr>
        <p:blipFill rotWithShape="1">
          <a:blip r:embed="rId3"/>
          <a:srcRect r="10531"/>
          <a:stretch/>
        </p:blipFill>
        <p:spPr>
          <a:xfrm>
            <a:off x="0" y="-7417"/>
            <a:ext cx="8119421" cy="6864524"/>
          </a:xfrm>
          <a:prstGeom prst="rect">
            <a:avLst/>
          </a:prstGeom>
        </p:spPr>
      </p:pic>
      <p:sp>
        <p:nvSpPr>
          <p:cNvPr id="293" name="Google Shape;293;p69"/>
          <p:cNvSpPr txBox="1">
            <a:spLocks noGrp="1"/>
          </p:cNvSpPr>
          <p:nvPr>
            <p:ph type="title"/>
          </p:nvPr>
        </p:nvSpPr>
        <p:spPr>
          <a:xfrm>
            <a:off x="465390" y="762584"/>
            <a:ext cx="11057220" cy="763301"/>
          </a:xfrm>
          <a:prstGeom prst="rect">
            <a:avLst/>
          </a:prstGeom>
        </p:spPr>
        <p:txBody>
          <a:bodyPr spcFirstLastPara="1" wrap="square" lIns="0" tIns="0" rIns="0" bIns="0" anchor="t" anchorCtr="0">
            <a:noAutofit/>
          </a:bodyPr>
          <a:lstStyle/>
          <a:p>
            <a:r>
              <a:rPr lang="en-US" sz="4269" b="1" dirty="0"/>
              <a:t>The ASU NEI Future</a:t>
            </a:r>
            <a:endParaRPr sz="4269" b="1" dirty="0"/>
          </a:p>
        </p:txBody>
      </p:sp>
      <p:sp>
        <p:nvSpPr>
          <p:cNvPr id="294" name="Google Shape;294;p69"/>
          <p:cNvSpPr txBox="1">
            <a:spLocks noGrp="1"/>
          </p:cNvSpPr>
          <p:nvPr>
            <p:ph type="body" idx="1"/>
          </p:nvPr>
        </p:nvSpPr>
        <p:spPr>
          <a:xfrm>
            <a:off x="465391" y="1422819"/>
            <a:ext cx="3706511" cy="1374535"/>
          </a:xfrm>
          <a:prstGeom prst="rect">
            <a:avLst/>
          </a:prstGeom>
          <a:solidFill>
            <a:schemeClr val="bg1">
              <a:lumMod val="95000"/>
            </a:schemeClr>
          </a:solidFill>
          <a:ln>
            <a:noFill/>
          </a:ln>
        </p:spPr>
        <p:txBody>
          <a:bodyPr spcFirstLastPara="1" wrap="square" lIns="274229" tIns="274229" rIns="91401" bIns="91401" anchor="t" anchorCtr="0">
            <a:noAutofit/>
          </a:bodyPr>
          <a:lstStyle/>
          <a:p>
            <a:pPr marL="0" indent="0">
              <a:lnSpc>
                <a:spcPct val="100000"/>
              </a:lnSpc>
            </a:pPr>
            <a:r>
              <a:rPr lang="en-US" sz="2399" dirty="0">
                <a:solidFill>
                  <a:schemeClr val="dk1"/>
                </a:solidFill>
              </a:rPr>
              <a:t>Ability to nimbly respond to </a:t>
            </a:r>
            <a:r>
              <a:rPr lang="en-US" sz="2399" b="1" dirty="0">
                <a:solidFill>
                  <a:schemeClr val="dk1"/>
                </a:solidFill>
              </a:rPr>
              <a:t>new opportunities</a:t>
            </a:r>
            <a:r>
              <a:rPr lang="en-US" sz="2399" b="1" dirty="0"/>
              <a:t> </a:t>
            </a:r>
            <a:endParaRPr sz="1200" b="1" dirty="0"/>
          </a:p>
        </p:txBody>
      </p:sp>
      <p:sp>
        <p:nvSpPr>
          <p:cNvPr id="295" name="Google Shape;295;p69"/>
          <p:cNvSpPr txBox="1">
            <a:spLocks noGrp="1"/>
          </p:cNvSpPr>
          <p:nvPr>
            <p:ph type="body" idx="2"/>
          </p:nvPr>
        </p:nvSpPr>
        <p:spPr>
          <a:xfrm>
            <a:off x="4255008" y="2579452"/>
            <a:ext cx="3872723" cy="1545711"/>
          </a:xfrm>
          <a:prstGeom prst="rect">
            <a:avLst/>
          </a:prstGeom>
          <a:solidFill>
            <a:schemeClr val="bg1">
              <a:lumMod val="95000"/>
            </a:schemeClr>
          </a:solidFill>
        </p:spPr>
        <p:txBody>
          <a:bodyPr spcFirstLastPara="1" wrap="square" lIns="274229" tIns="274229" rIns="91401" bIns="365655" anchor="t" anchorCtr="0">
            <a:noAutofit/>
          </a:bodyPr>
          <a:lstStyle/>
          <a:p>
            <a:pPr marL="0" indent="0">
              <a:lnSpc>
                <a:spcPct val="100000"/>
              </a:lnSpc>
            </a:pPr>
            <a:r>
              <a:rPr lang="en-US" sz="2399" b="1" dirty="0">
                <a:solidFill>
                  <a:schemeClr val="dk1"/>
                </a:solidFill>
              </a:rPr>
              <a:t>Growing partnerships </a:t>
            </a:r>
            <a:r>
              <a:rPr lang="en-US" sz="2399" dirty="0">
                <a:solidFill>
                  <a:schemeClr val="dk1"/>
                </a:solidFill>
              </a:rPr>
              <a:t>and excitement among industry community</a:t>
            </a:r>
            <a:endParaRPr sz="1200" dirty="0">
              <a:solidFill>
                <a:schemeClr val="dk1"/>
              </a:solidFill>
            </a:endParaRPr>
          </a:p>
        </p:txBody>
      </p:sp>
      <p:sp>
        <p:nvSpPr>
          <p:cNvPr id="296" name="Google Shape;296;p69"/>
          <p:cNvSpPr txBox="1">
            <a:spLocks noGrp="1"/>
          </p:cNvSpPr>
          <p:nvPr>
            <p:ph type="body" idx="3"/>
          </p:nvPr>
        </p:nvSpPr>
        <p:spPr>
          <a:xfrm>
            <a:off x="7063977" y="4224071"/>
            <a:ext cx="5124847" cy="1387762"/>
          </a:xfrm>
          <a:prstGeom prst="rect">
            <a:avLst/>
          </a:prstGeom>
          <a:solidFill>
            <a:schemeClr val="bg1">
              <a:lumMod val="95000"/>
            </a:schemeClr>
          </a:solidFill>
        </p:spPr>
        <p:txBody>
          <a:bodyPr spcFirstLastPara="1" wrap="square" lIns="274229" tIns="274229" rIns="457081" bIns="274229" anchor="t" anchorCtr="0">
            <a:noAutofit/>
          </a:bodyPr>
          <a:lstStyle/>
          <a:p>
            <a:pPr marL="0" indent="0">
              <a:lnSpc>
                <a:spcPct val="100000"/>
              </a:lnSpc>
            </a:pPr>
            <a:r>
              <a:rPr lang="en-US" sz="2399" b="1" dirty="0">
                <a:solidFill>
                  <a:schemeClr val="dk1"/>
                </a:solidFill>
              </a:rPr>
              <a:t>Efficient and effective </a:t>
            </a:r>
            <a:r>
              <a:rPr lang="en-US" sz="2399" dirty="0">
                <a:solidFill>
                  <a:schemeClr val="dk1"/>
                </a:solidFill>
              </a:rPr>
              <a:t>Science and Technology Center Model</a:t>
            </a:r>
            <a:endParaRPr sz="1200" dirty="0">
              <a:solidFill>
                <a:schemeClr val="dk1"/>
              </a:solidFill>
            </a:endParaRPr>
          </a:p>
        </p:txBody>
      </p:sp>
      <p:pic>
        <p:nvPicPr>
          <p:cNvPr id="3" name="Picture 2">
            <a:extLst>
              <a:ext uri="{FF2B5EF4-FFF2-40B4-BE49-F238E27FC236}">
                <a16:creationId xmlns:a16="http://schemas.microsoft.com/office/drawing/2014/main" id="{47F4A519-57B0-C048-9CB4-4FDFFA55A723}"/>
              </a:ext>
            </a:extLst>
          </p:cNvPr>
          <p:cNvPicPr>
            <a:picLocks noChangeAspect="1"/>
          </p:cNvPicPr>
          <p:nvPr/>
        </p:nvPicPr>
        <p:blipFill rotWithShape="1">
          <a:blip r:embed="rId4"/>
          <a:srcRect t="5086" r="9048"/>
          <a:stretch/>
        </p:blipFill>
        <p:spPr>
          <a:xfrm>
            <a:off x="3341665" y="4224071"/>
            <a:ext cx="3722312" cy="2407645"/>
          </a:xfrm>
          <a:prstGeom prst="rect">
            <a:avLst/>
          </a:prstGeom>
        </p:spPr>
      </p:pic>
      <p:pic>
        <p:nvPicPr>
          <p:cNvPr id="7" name="Picture 6">
            <a:extLst>
              <a:ext uri="{FF2B5EF4-FFF2-40B4-BE49-F238E27FC236}">
                <a16:creationId xmlns:a16="http://schemas.microsoft.com/office/drawing/2014/main" id="{6513ADA2-774F-BD49-99CF-6411A164D8F8}"/>
              </a:ext>
            </a:extLst>
          </p:cNvPr>
          <p:cNvPicPr>
            <a:picLocks noChangeAspect="1"/>
          </p:cNvPicPr>
          <p:nvPr/>
        </p:nvPicPr>
        <p:blipFill>
          <a:blip r:embed="rId5"/>
          <a:stretch>
            <a:fillRect/>
          </a:stretch>
        </p:blipFill>
        <p:spPr>
          <a:xfrm>
            <a:off x="8124921" y="1521726"/>
            <a:ext cx="4063903" cy="26034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01268" y="1670431"/>
            <a:ext cx="7386287" cy="2554545"/>
          </a:xfrm>
          <a:prstGeom prst="rect">
            <a:avLst/>
          </a:prstGeom>
          <a:solidFill>
            <a:schemeClr val="accent1"/>
          </a:solidFill>
        </p:spPr>
        <p:txBody>
          <a:bodyPr wrap="square" rtlCol="0">
            <a:spAutoFit/>
          </a:bodyPr>
          <a:lstStyle/>
          <a:p>
            <a:pPr lvl="0"/>
            <a:r>
              <a:rPr lang="en-US" sz="8000" b="1" dirty="0"/>
              <a:t>3. What is ASU Doing Now?</a:t>
            </a:r>
          </a:p>
        </p:txBody>
      </p:sp>
      <p:pic>
        <p:nvPicPr>
          <p:cNvPr id="4" name="Google Shape;259;p65">
            <a:extLst>
              <a:ext uri="{FF2B5EF4-FFF2-40B4-BE49-F238E27FC236}">
                <a16:creationId xmlns:a16="http://schemas.microsoft.com/office/drawing/2014/main" id="{3E7AE3C6-FB85-4C5B-AE88-52513E2C8245}"/>
              </a:ext>
            </a:extLst>
          </p:cNvPr>
          <p:cNvPicPr preferRelativeResize="0"/>
          <p:nvPr/>
        </p:nvPicPr>
        <p:blipFill rotWithShape="1">
          <a:blip r:embed="rId3">
            <a:alphaModFix/>
          </a:blip>
          <a:srcRect t="17570" b="17570"/>
          <a:stretch/>
        </p:blipFill>
        <p:spPr>
          <a:xfrm flipH="1">
            <a:off x="0" y="0"/>
            <a:ext cx="12192000" cy="5390200"/>
          </a:xfrm>
          <a:prstGeom prst="rect">
            <a:avLst/>
          </a:prstGeom>
          <a:noFill/>
          <a:ln>
            <a:noFill/>
          </a:ln>
        </p:spPr>
      </p:pic>
      <p:sp>
        <p:nvSpPr>
          <p:cNvPr id="6" name="Google Shape;752;p119">
            <a:extLst>
              <a:ext uri="{FF2B5EF4-FFF2-40B4-BE49-F238E27FC236}">
                <a16:creationId xmlns:a16="http://schemas.microsoft.com/office/drawing/2014/main" id="{2FB12796-1086-4F2C-9A44-BEE6DCF14779}"/>
              </a:ext>
            </a:extLst>
          </p:cNvPr>
          <p:cNvSpPr txBox="1">
            <a:spLocks/>
          </p:cNvSpPr>
          <p:nvPr/>
        </p:nvSpPr>
        <p:spPr>
          <a:xfrm>
            <a:off x="286670" y="534704"/>
            <a:ext cx="6861382" cy="2674374"/>
          </a:xfrm>
          <a:prstGeom prst="rect">
            <a:avLst/>
          </a:prstGeom>
          <a:noFill/>
          <a:ln>
            <a:noFill/>
          </a:ln>
        </p:spPr>
        <p:txBody>
          <a:bodyPr spcFirstLastPara="1" wrap="square" lIns="121868" tIns="121868" rIns="121868" bIns="12186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r>
              <a:rPr lang="en-US" sz="8000" dirty="0">
                <a:highlight>
                  <a:schemeClr val="accent1"/>
                </a:highlight>
              </a:rPr>
              <a:t>3. What is ASU Doing Now? </a:t>
            </a:r>
          </a:p>
        </p:txBody>
      </p:sp>
    </p:spTree>
    <p:extLst>
      <p:ext uri="{BB962C8B-B14F-4D97-AF65-F5344CB8AC3E}">
        <p14:creationId xmlns:p14="http://schemas.microsoft.com/office/powerpoint/2010/main" val="3222123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7915" y="2787834"/>
            <a:ext cx="9537969" cy="1657329"/>
          </a:xfrm>
          <a:prstGeom prst="rect">
            <a:avLst/>
          </a:prstGeom>
        </p:spPr>
        <p:txBody>
          <a:bodyPr vert="horz" wrap="square" lIns="0" tIns="16082" rIns="0" bIns="0" rtlCol="0">
            <a:spAutoFit/>
          </a:bodyPr>
          <a:lstStyle/>
          <a:p>
            <a:pPr marL="16929">
              <a:spcBef>
                <a:spcPts val="127"/>
              </a:spcBef>
            </a:pPr>
            <a:r>
              <a:rPr lang="en-US" sz="5332" spc="-13" dirty="0"/>
              <a:t>University Senate Update From Knowledge Enterprise</a:t>
            </a:r>
            <a:endParaRPr sz="5332" dirty="0"/>
          </a:p>
        </p:txBody>
      </p:sp>
      <p:sp>
        <p:nvSpPr>
          <p:cNvPr id="4" name="object 2">
            <a:extLst>
              <a:ext uri="{FF2B5EF4-FFF2-40B4-BE49-F238E27FC236}">
                <a16:creationId xmlns:a16="http://schemas.microsoft.com/office/drawing/2014/main" id="{6C4D45FF-DED4-4D34-BF8B-9532B01C2235}"/>
              </a:ext>
            </a:extLst>
          </p:cNvPr>
          <p:cNvSpPr txBox="1">
            <a:spLocks/>
          </p:cNvSpPr>
          <p:nvPr/>
        </p:nvSpPr>
        <p:spPr>
          <a:xfrm>
            <a:off x="7020232" y="4952603"/>
            <a:ext cx="5067019" cy="1367635"/>
          </a:xfrm>
          <a:prstGeom prst="rect">
            <a:avLst/>
          </a:prstGeom>
        </p:spPr>
        <p:txBody>
          <a:bodyPr vert="horz" wrap="square" lIns="0" tIns="16082" rIns="0" bIns="0" rtlCol="0">
            <a:spAutoFit/>
          </a:bodyPr>
          <a:lstStyle>
            <a:lvl1pPr>
              <a:defRPr sz="2800" b="1" i="0">
                <a:solidFill>
                  <a:schemeClr val="tx1"/>
                </a:solidFill>
                <a:latin typeface="Arial"/>
                <a:ea typeface="+mj-ea"/>
                <a:cs typeface="Arial"/>
              </a:defRPr>
            </a:lvl1pPr>
          </a:lstStyle>
          <a:p>
            <a:pPr marL="16929">
              <a:spcBef>
                <a:spcPts val="127"/>
              </a:spcBef>
            </a:pPr>
            <a:r>
              <a:rPr lang="en-US" sz="2133" b="0" spc="-13" dirty="0"/>
              <a:t>University Senate, 2/27/2023</a:t>
            </a:r>
          </a:p>
          <a:p>
            <a:pPr marL="16929">
              <a:spcBef>
                <a:spcPts val="127"/>
              </a:spcBef>
            </a:pPr>
            <a:r>
              <a:rPr lang="en-US" sz="2133" b="0" spc="-13" dirty="0"/>
              <a:t>Sally C. Morton, Knowledge Enterprise</a:t>
            </a:r>
          </a:p>
          <a:p>
            <a:pPr marL="16929">
              <a:spcBef>
                <a:spcPts val="127"/>
              </a:spcBef>
            </a:pPr>
            <a:r>
              <a:rPr lang="en-US" sz="2133" b="0" spc="-13" dirty="0"/>
              <a:t>scmorton@asu.edu</a:t>
            </a:r>
          </a:p>
          <a:p>
            <a:pPr marL="16929">
              <a:spcBef>
                <a:spcPts val="127"/>
              </a:spcBef>
            </a:pPr>
            <a:r>
              <a:rPr lang="en-US" sz="2133" b="0" spc="-13" dirty="0"/>
              <a:t>New Economy Initiative: stc@asu.edu</a:t>
            </a:r>
            <a:endParaRPr lang="en-US" sz="2133" b="0" dirty="0"/>
          </a:p>
        </p:txBody>
      </p:sp>
      <p:sp>
        <p:nvSpPr>
          <p:cNvPr id="5" name="object 2">
            <a:extLst>
              <a:ext uri="{FF2B5EF4-FFF2-40B4-BE49-F238E27FC236}">
                <a16:creationId xmlns:a16="http://schemas.microsoft.com/office/drawing/2014/main" id="{9F37B842-3540-4447-AE47-5E207FFDD816}"/>
              </a:ext>
            </a:extLst>
          </p:cNvPr>
          <p:cNvSpPr txBox="1">
            <a:spLocks/>
          </p:cNvSpPr>
          <p:nvPr/>
        </p:nvSpPr>
        <p:spPr>
          <a:xfrm>
            <a:off x="3388968" y="669508"/>
            <a:ext cx="5410887" cy="1247345"/>
          </a:xfrm>
          <a:prstGeom prst="rect">
            <a:avLst/>
          </a:prstGeom>
        </p:spPr>
        <p:txBody>
          <a:bodyPr vert="horz" wrap="square" lIns="0" tIns="16082" rIns="0" bIns="0"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732" b="1" i="0" u="none" strike="noStrike" cap="none">
                <a:solidFill>
                  <a:schemeClr val="tx1"/>
                </a:solidFill>
                <a:latin typeface="Arial"/>
                <a:ea typeface="Arial"/>
                <a:cs typeface="Arial"/>
                <a:sym typeface="Arial"/>
              </a:defRPr>
            </a:lvl1pPr>
          </a:lstStyle>
          <a:p>
            <a:pPr marL="16929">
              <a:spcBef>
                <a:spcPts val="127"/>
              </a:spcBef>
            </a:pPr>
            <a:r>
              <a:rPr lang="en-US" sz="8000" spc="-13" dirty="0"/>
              <a:t>Thank You</a:t>
            </a:r>
            <a:endParaRPr lang="en-US" sz="8000" dirty="0"/>
          </a:p>
        </p:txBody>
      </p:sp>
    </p:spTree>
    <p:extLst>
      <p:ext uri="{BB962C8B-B14F-4D97-AF65-F5344CB8AC3E}">
        <p14:creationId xmlns:p14="http://schemas.microsoft.com/office/powerpoint/2010/main" val="4224175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6B8F1EC5-9F47-D448-B47C-13BAAE800F37}"/>
              </a:ext>
            </a:extLst>
          </p:cNvPr>
          <p:cNvSpPr txBox="1"/>
          <p:nvPr/>
        </p:nvSpPr>
        <p:spPr>
          <a:xfrm>
            <a:off x="417513" y="6421279"/>
            <a:ext cx="535459" cy="246221"/>
          </a:xfrm>
          <a:prstGeom prst="rect">
            <a:avLst/>
          </a:prstGeom>
          <a:noFill/>
        </p:spPr>
        <p:txBody>
          <a:bodyPr wrap="square" rtlCol="0">
            <a:spAutoFit/>
          </a:bodyPr>
          <a:lstStyle/>
          <a:p>
            <a:fld id="{1D6A7B2E-6BBC-7D49-91B5-D39AD6537A60}" type="slidenum">
              <a:rPr lang="en-US" sz="1000" smtClean="0">
                <a:solidFill>
                  <a:schemeClr val="bg1">
                    <a:lumMod val="75000"/>
                  </a:schemeClr>
                </a:solidFill>
              </a:rPr>
              <a:t>2</a:t>
            </a:fld>
            <a:endParaRPr lang="en-US" sz="1000" dirty="0">
              <a:solidFill>
                <a:schemeClr val="bg1">
                  <a:lumMod val="75000"/>
                </a:schemeClr>
              </a:solidFill>
            </a:endParaRPr>
          </a:p>
        </p:txBody>
      </p:sp>
      <p:grpSp>
        <p:nvGrpSpPr>
          <p:cNvPr id="2" name="Group 1">
            <a:extLst>
              <a:ext uri="{FF2B5EF4-FFF2-40B4-BE49-F238E27FC236}">
                <a16:creationId xmlns:a16="http://schemas.microsoft.com/office/drawing/2014/main" id="{21D91A6E-4AAB-43BC-BD7A-56BB1439F9FB}"/>
              </a:ext>
            </a:extLst>
          </p:cNvPr>
          <p:cNvGrpSpPr/>
          <p:nvPr/>
        </p:nvGrpSpPr>
        <p:grpSpPr>
          <a:xfrm>
            <a:off x="2629852" y="1018535"/>
            <a:ext cx="7478475" cy="4826661"/>
            <a:chOff x="1715452" y="1840042"/>
            <a:chExt cx="7478475" cy="4826661"/>
          </a:xfrm>
        </p:grpSpPr>
        <p:grpSp>
          <p:nvGrpSpPr>
            <p:cNvPr id="28" name="Group 27">
              <a:extLst>
                <a:ext uri="{FF2B5EF4-FFF2-40B4-BE49-F238E27FC236}">
                  <a16:creationId xmlns:a16="http://schemas.microsoft.com/office/drawing/2014/main" id="{979FE6B6-B9BA-0146-942F-A8267304BC26}"/>
                </a:ext>
              </a:extLst>
            </p:cNvPr>
            <p:cNvGrpSpPr/>
            <p:nvPr/>
          </p:nvGrpSpPr>
          <p:grpSpPr>
            <a:xfrm>
              <a:off x="1715452" y="1840042"/>
              <a:ext cx="7478475" cy="4826661"/>
              <a:chOff x="1717040" y="1447780"/>
              <a:chExt cx="7681602" cy="5235903"/>
            </a:xfrm>
          </p:grpSpPr>
          <p:grpSp>
            <p:nvGrpSpPr>
              <p:cNvPr id="29" name="Group 28">
                <a:extLst>
                  <a:ext uri="{FF2B5EF4-FFF2-40B4-BE49-F238E27FC236}">
                    <a16:creationId xmlns:a16="http://schemas.microsoft.com/office/drawing/2014/main" id="{564B0CD7-06E4-0640-B779-12D2CC076697}"/>
                  </a:ext>
                </a:extLst>
              </p:cNvPr>
              <p:cNvGrpSpPr/>
              <p:nvPr/>
            </p:nvGrpSpPr>
            <p:grpSpPr>
              <a:xfrm>
                <a:off x="3759672" y="5129360"/>
                <a:ext cx="4117131" cy="1554323"/>
                <a:chOff x="3759672" y="4797844"/>
                <a:chExt cx="4117131" cy="1554323"/>
              </a:xfrm>
            </p:grpSpPr>
            <p:grpSp>
              <p:nvGrpSpPr>
                <p:cNvPr id="34" name="Group 33">
                  <a:extLst>
                    <a:ext uri="{FF2B5EF4-FFF2-40B4-BE49-F238E27FC236}">
                      <a16:creationId xmlns:a16="http://schemas.microsoft.com/office/drawing/2014/main" id="{7C27DF6C-F8D6-194D-8638-3AD941C9B353}"/>
                    </a:ext>
                  </a:extLst>
                </p:cNvPr>
                <p:cNvGrpSpPr/>
                <p:nvPr/>
              </p:nvGrpSpPr>
              <p:grpSpPr>
                <a:xfrm>
                  <a:off x="3759672" y="6087336"/>
                  <a:ext cx="4117131" cy="264831"/>
                  <a:chOff x="3676133" y="6153667"/>
                  <a:chExt cx="4168456" cy="268132"/>
                </a:xfrm>
              </p:grpSpPr>
              <p:sp>
                <p:nvSpPr>
                  <p:cNvPr id="47" name="Rounded Rectangle 46">
                    <a:extLst>
                      <a:ext uri="{FF2B5EF4-FFF2-40B4-BE49-F238E27FC236}">
                        <a16:creationId xmlns:a16="http://schemas.microsoft.com/office/drawing/2014/main" id="{1128722E-F6B4-704C-AA1E-21F38A7B51D0}"/>
                      </a:ext>
                    </a:extLst>
                  </p:cNvPr>
                  <p:cNvSpPr/>
                  <p:nvPr/>
                </p:nvSpPr>
                <p:spPr>
                  <a:xfrm>
                    <a:off x="3676133" y="6153667"/>
                    <a:ext cx="4168456" cy="26813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CE6D903B-D8DD-3346-9A44-0C19AFA51846}"/>
                      </a:ext>
                    </a:extLst>
                  </p:cNvPr>
                  <p:cNvSpPr/>
                  <p:nvPr/>
                </p:nvSpPr>
                <p:spPr>
                  <a:xfrm>
                    <a:off x="4933853" y="6172317"/>
                    <a:ext cx="1653017" cy="230832"/>
                  </a:xfrm>
                  <a:prstGeom prst="rect">
                    <a:avLst/>
                  </a:prstGeom>
                </p:spPr>
                <p:txBody>
                  <a:bodyPr wrap="none">
                    <a:spAutoFit/>
                  </a:bodyPr>
                  <a:lstStyle/>
                  <a:p>
                    <a:pPr lvl="0" algn="ctr">
                      <a:defRPr/>
                    </a:pPr>
                    <a:r>
                      <a:rPr lang="en-US" sz="900" b="1" kern="1200" dirty="0">
                        <a:solidFill>
                          <a:schemeClr val="bg1"/>
                        </a:solidFill>
                        <a:latin typeface="Arial" panose="020B0604020202020204" pitchFamily="34" charset="0"/>
                        <a:cs typeface="Arial" panose="020B0604020202020204" pitchFamily="34" charset="0"/>
                      </a:rPr>
                      <a:t>ASU Preparatory Academy</a:t>
                    </a:r>
                  </a:p>
                </p:txBody>
              </p:sp>
            </p:grpSp>
            <p:grpSp>
              <p:nvGrpSpPr>
                <p:cNvPr id="35" name="Group 34">
                  <a:extLst>
                    <a:ext uri="{FF2B5EF4-FFF2-40B4-BE49-F238E27FC236}">
                      <a16:creationId xmlns:a16="http://schemas.microsoft.com/office/drawing/2014/main" id="{F945ACB9-F6CB-1342-B8ED-62F9A667A932}"/>
                    </a:ext>
                  </a:extLst>
                </p:cNvPr>
                <p:cNvGrpSpPr/>
                <p:nvPr/>
              </p:nvGrpSpPr>
              <p:grpSpPr>
                <a:xfrm>
                  <a:off x="3759672" y="5764963"/>
                  <a:ext cx="4117131" cy="264831"/>
                  <a:chOff x="3676133" y="6153667"/>
                  <a:chExt cx="4168456" cy="268132"/>
                </a:xfrm>
              </p:grpSpPr>
              <p:sp>
                <p:nvSpPr>
                  <p:cNvPr id="45" name="Rounded Rectangle 44">
                    <a:extLst>
                      <a:ext uri="{FF2B5EF4-FFF2-40B4-BE49-F238E27FC236}">
                        <a16:creationId xmlns:a16="http://schemas.microsoft.com/office/drawing/2014/main" id="{84EF5553-4FDB-2940-A112-E5B6AD3875E6}"/>
                      </a:ext>
                    </a:extLst>
                  </p:cNvPr>
                  <p:cNvSpPr/>
                  <p:nvPr/>
                </p:nvSpPr>
                <p:spPr>
                  <a:xfrm>
                    <a:off x="3676133" y="6153667"/>
                    <a:ext cx="4168456" cy="2681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C1C583B2-473D-FF4D-8289-32183783176D}"/>
                      </a:ext>
                    </a:extLst>
                  </p:cNvPr>
                  <p:cNvSpPr/>
                  <p:nvPr/>
                </p:nvSpPr>
                <p:spPr>
                  <a:xfrm>
                    <a:off x="4310065" y="6172317"/>
                    <a:ext cx="2900601" cy="233709"/>
                  </a:xfrm>
                  <a:prstGeom prst="rect">
                    <a:avLst/>
                  </a:prstGeom>
                </p:spPr>
                <p:txBody>
                  <a:bodyPr wrap="none">
                    <a:spAutoFit/>
                  </a:bodyPr>
                  <a:lstStyle/>
                  <a:p>
                    <a:pPr lvl="0" algn="ctr">
                      <a:defRPr/>
                    </a:pPr>
                    <a:r>
                      <a:rPr lang="en-US" sz="900" b="1" kern="1200" dirty="0">
                        <a:solidFill>
                          <a:schemeClr val="bg1"/>
                        </a:solidFill>
                        <a:latin typeface="Arial" panose="020B0604020202020204" pitchFamily="34" charset="0"/>
                        <a:cs typeface="Arial" panose="020B0604020202020204" pitchFamily="34" charset="0"/>
                      </a:rPr>
                      <a:t>ASU Enterprise Brand Strategy and Management</a:t>
                    </a:r>
                  </a:p>
                </p:txBody>
              </p:sp>
            </p:grpSp>
            <p:grpSp>
              <p:nvGrpSpPr>
                <p:cNvPr id="36" name="Group 35">
                  <a:extLst>
                    <a:ext uri="{FF2B5EF4-FFF2-40B4-BE49-F238E27FC236}">
                      <a16:creationId xmlns:a16="http://schemas.microsoft.com/office/drawing/2014/main" id="{23799ADF-13BB-5E44-BC60-87115DC21EDE}"/>
                    </a:ext>
                  </a:extLst>
                </p:cNvPr>
                <p:cNvGrpSpPr/>
                <p:nvPr/>
              </p:nvGrpSpPr>
              <p:grpSpPr>
                <a:xfrm>
                  <a:off x="3759672" y="5442585"/>
                  <a:ext cx="4117131" cy="268824"/>
                  <a:chOff x="3676133" y="6153667"/>
                  <a:chExt cx="4168456" cy="272175"/>
                </a:xfrm>
              </p:grpSpPr>
              <p:sp>
                <p:nvSpPr>
                  <p:cNvPr id="43" name="Rounded Rectangle 42">
                    <a:extLst>
                      <a:ext uri="{FF2B5EF4-FFF2-40B4-BE49-F238E27FC236}">
                        <a16:creationId xmlns:a16="http://schemas.microsoft.com/office/drawing/2014/main" id="{DA10F1E5-5342-2049-B815-3B5A62488335}"/>
                      </a:ext>
                    </a:extLst>
                  </p:cNvPr>
                  <p:cNvSpPr/>
                  <p:nvPr/>
                </p:nvSpPr>
                <p:spPr>
                  <a:xfrm>
                    <a:off x="3676133" y="6153667"/>
                    <a:ext cx="4168456" cy="26813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832CD61C-FE7E-4744-BF7D-17491031A87B}"/>
                      </a:ext>
                    </a:extLst>
                  </p:cNvPr>
                  <p:cNvSpPr/>
                  <p:nvPr/>
                </p:nvSpPr>
                <p:spPr>
                  <a:xfrm>
                    <a:off x="4870817" y="6172317"/>
                    <a:ext cx="1779097" cy="253525"/>
                  </a:xfrm>
                  <a:prstGeom prst="rect">
                    <a:avLst/>
                  </a:prstGeom>
                </p:spPr>
                <p:txBody>
                  <a:bodyPr wrap="none">
                    <a:spAutoFit/>
                  </a:bodyPr>
                  <a:lstStyle/>
                  <a:p>
                    <a:pPr lvl="0" algn="ctr">
                      <a:defRPr/>
                    </a:pPr>
                    <a:r>
                      <a:rPr lang="en-US" sz="900" b="1" kern="1200" dirty="0">
                        <a:solidFill>
                          <a:schemeClr val="tx1"/>
                        </a:solidFill>
                        <a:latin typeface="Arial" panose="020B0604020202020204" pitchFamily="34" charset="0"/>
                        <a:cs typeface="Arial" panose="020B0604020202020204" pitchFamily="34" charset="0"/>
                      </a:rPr>
                      <a:t>ASU Enterprise Technology</a:t>
                    </a:r>
                  </a:p>
                </p:txBody>
              </p:sp>
            </p:grpSp>
            <p:grpSp>
              <p:nvGrpSpPr>
                <p:cNvPr id="37" name="Group 36">
                  <a:extLst>
                    <a:ext uri="{FF2B5EF4-FFF2-40B4-BE49-F238E27FC236}">
                      <a16:creationId xmlns:a16="http://schemas.microsoft.com/office/drawing/2014/main" id="{88BF610E-7F67-5C42-BB98-97D273F68B71}"/>
                    </a:ext>
                  </a:extLst>
                </p:cNvPr>
                <p:cNvGrpSpPr/>
                <p:nvPr/>
              </p:nvGrpSpPr>
              <p:grpSpPr>
                <a:xfrm>
                  <a:off x="3759672" y="5120217"/>
                  <a:ext cx="4117131" cy="264831"/>
                  <a:chOff x="3676133" y="6153667"/>
                  <a:chExt cx="4168456" cy="268132"/>
                </a:xfrm>
              </p:grpSpPr>
              <p:sp>
                <p:nvSpPr>
                  <p:cNvPr id="41" name="Rounded Rectangle 40">
                    <a:extLst>
                      <a:ext uri="{FF2B5EF4-FFF2-40B4-BE49-F238E27FC236}">
                        <a16:creationId xmlns:a16="http://schemas.microsoft.com/office/drawing/2014/main" id="{7FF177E1-BCBF-F84C-B3B7-BD1AAE6F0F7A}"/>
                      </a:ext>
                    </a:extLst>
                  </p:cNvPr>
                  <p:cNvSpPr/>
                  <p:nvPr/>
                </p:nvSpPr>
                <p:spPr>
                  <a:xfrm>
                    <a:off x="3676133" y="6153667"/>
                    <a:ext cx="4168456" cy="268132"/>
                  </a:xfrm>
                  <a:prstGeom prst="roundRect">
                    <a:avLst/>
                  </a:prstGeom>
                  <a:solidFill>
                    <a:schemeClr val="accent6">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41">
                    <a:extLst>
                      <a:ext uri="{FF2B5EF4-FFF2-40B4-BE49-F238E27FC236}">
                        <a16:creationId xmlns:a16="http://schemas.microsoft.com/office/drawing/2014/main" id="{E136CB85-C126-414F-A376-D28D098CB755}"/>
                      </a:ext>
                    </a:extLst>
                  </p:cNvPr>
                  <p:cNvSpPr/>
                  <p:nvPr/>
                </p:nvSpPr>
                <p:spPr>
                  <a:xfrm>
                    <a:off x="4985226" y="6172317"/>
                    <a:ext cx="1550276" cy="233709"/>
                  </a:xfrm>
                  <a:prstGeom prst="rect">
                    <a:avLst/>
                  </a:prstGeom>
                </p:spPr>
                <p:txBody>
                  <a:bodyPr wrap="none">
                    <a:spAutoFit/>
                  </a:bodyPr>
                  <a:lstStyle/>
                  <a:p>
                    <a:pPr lvl="0" algn="ctr">
                      <a:defRPr/>
                    </a:pPr>
                    <a:r>
                      <a:rPr lang="en-US" sz="900" b="1" kern="1200" dirty="0">
                        <a:solidFill>
                          <a:schemeClr val="bg1"/>
                        </a:solidFill>
                        <a:latin typeface="Arial" panose="020B0604020202020204" pitchFamily="34" charset="0"/>
                        <a:cs typeface="Arial" panose="020B0604020202020204" pitchFamily="34" charset="0"/>
                      </a:rPr>
                      <a:t>ASU Enterprise Partners</a:t>
                    </a:r>
                  </a:p>
                </p:txBody>
              </p:sp>
            </p:grpSp>
            <p:grpSp>
              <p:nvGrpSpPr>
                <p:cNvPr id="38" name="Group 37">
                  <a:extLst>
                    <a:ext uri="{FF2B5EF4-FFF2-40B4-BE49-F238E27FC236}">
                      <a16:creationId xmlns:a16="http://schemas.microsoft.com/office/drawing/2014/main" id="{A6624DBA-1715-5641-A5AA-924979C0AD7D}"/>
                    </a:ext>
                  </a:extLst>
                </p:cNvPr>
                <p:cNvGrpSpPr/>
                <p:nvPr/>
              </p:nvGrpSpPr>
              <p:grpSpPr>
                <a:xfrm>
                  <a:off x="3759672" y="4797844"/>
                  <a:ext cx="4117131" cy="264831"/>
                  <a:chOff x="3676133" y="6153667"/>
                  <a:chExt cx="4168456" cy="268132"/>
                </a:xfrm>
              </p:grpSpPr>
              <p:sp>
                <p:nvSpPr>
                  <p:cNvPr id="39" name="Rounded Rectangle 38">
                    <a:extLst>
                      <a:ext uri="{FF2B5EF4-FFF2-40B4-BE49-F238E27FC236}">
                        <a16:creationId xmlns:a16="http://schemas.microsoft.com/office/drawing/2014/main" id="{26954212-732A-9745-826E-D892D0EE8D18}"/>
                      </a:ext>
                    </a:extLst>
                  </p:cNvPr>
                  <p:cNvSpPr/>
                  <p:nvPr/>
                </p:nvSpPr>
                <p:spPr>
                  <a:xfrm>
                    <a:off x="3676133" y="6153667"/>
                    <a:ext cx="4168456" cy="268132"/>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F339B087-15D1-0142-A38D-49A47AFE6773}"/>
                      </a:ext>
                    </a:extLst>
                  </p:cNvPr>
                  <p:cNvSpPr/>
                  <p:nvPr/>
                </p:nvSpPr>
                <p:spPr>
                  <a:xfrm>
                    <a:off x="5288724" y="6172317"/>
                    <a:ext cx="943280" cy="233709"/>
                  </a:xfrm>
                  <a:prstGeom prst="rect">
                    <a:avLst/>
                  </a:prstGeom>
                </p:spPr>
                <p:txBody>
                  <a:bodyPr wrap="none">
                    <a:spAutoFit/>
                  </a:bodyPr>
                  <a:lstStyle/>
                  <a:p>
                    <a:pPr lvl="0" algn="ctr">
                      <a:defRPr/>
                    </a:pPr>
                    <a:r>
                      <a:rPr lang="en-US" sz="900" b="1" kern="1200" dirty="0">
                        <a:solidFill>
                          <a:schemeClr val="bg1"/>
                        </a:solidFill>
                        <a:latin typeface="Arial" panose="020B0604020202020204" pitchFamily="34" charset="0"/>
                        <a:cs typeface="Arial" panose="020B0604020202020204" pitchFamily="34" charset="0"/>
                      </a:rPr>
                      <a:t>EdPlus@ASU</a:t>
                    </a:r>
                  </a:p>
                </p:txBody>
              </p:sp>
            </p:grpSp>
          </p:grpSp>
          <p:pic>
            <p:nvPicPr>
              <p:cNvPr id="31" name="Picture 30">
                <a:extLst>
                  <a:ext uri="{FF2B5EF4-FFF2-40B4-BE49-F238E27FC236}">
                    <a16:creationId xmlns:a16="http://schemas.microsoft.com/office/drawing/2014/main" id="{1BEF2546-21F5-BC41-9946-55B49FE1E5D6}"/>
                  </a:ext>
                </a:extLst>
              </p:cNvPr>
              <p:cNvPicPr>
                <a:picLocks noChangeAspect="1"/>
              </p:cNvPicPr>
              <p:nvPr/>
            </p:nvPicPr>
            <p:blipFill rotWithShape="1">
              <a:blip r:embed="rId3"/>
              <a:srcRect l="17431" t="61181" r="77676" b="3721"/>
              <a:stretch/>
            </p:blipFill>
            <p:spPr>
              <a:xfrm>
                <a:off x="3261600" y="5128415"/>
                <a:ext cx="312686" cy="1429658"/>
              </a:xfrm>
              <a:prstGeom prst="rect">
                <a:avLst/>
              </a:prstGeom>
            </p:spPr>
          </p:pic>
          <p:pic>
            <p:nvPicPr>
              <p:cNvPr id="32" name="Picture 31">
                <a:extLst>
                  <a:ext uri="{FF2B5EF4-FFF2-40B4-BE49-F238E27FC236}">
                    <a16:creationId xmlns:a16="http://schemas.microsoft.com/office/drawing/2014/main" id="{51C10F56-BDE8-0D46-9428-3DAA1FE71848}"/>
                  </a:ext>
                </a:extLst>
              </p:cNvPr>
              <p:cNvPicPr>
                <a:picLocks noChangeAspect="1"/>
              </p:cNvPicPr>
              <p:nvPr/>
            </p:nvPicPr>
            <p:blipFill rotWithShape="1">
              <a:blip r:embed="rId4">
                <a:alphaModFix/>
              </a:blip>
              <a:srcRect l="15561" t="11966" r="14101" b="25439"/>
              <a:stretch/>
            </p:blipFill>
            <p:spPr>
              <a:xfrm>
                <a:off x="2255519" y="1495162"/>
                <a:ext cx="7143123" cy="3575711"/>
              </a:xfrm>
              <a:prstGeom prst="rect">
                <a:avLst/>
              </a:prstGeom>
            </p:spPr>
          </p:pic>
          <p:sp>
            <p:nvSpPr>
              <p:cNvPr id="33" name="Rectangle 32">
                <a:extLst>
                  <a:ext uri="{FF2B5EF4-FFF2-40B4-BE49-F238E27FC236}">
                    <a16:creationId xmlns:a16="http://schemas.microsoft.com/office/drawing/2014/main" id="{B2C3C141-4699-CF4D-A657-3807BF12A782}"/>
                  </a:ext>
                </a:extLst>
              </p:cNvPr>
              <p:cNvSpPr/>
              <p:nvPr/>
            </p:nvSpPr>
            <p:spPr>
              <a:xfrm>
                <a:off x="1717040" y="1447780"/>
                <a:ext cx="650240" cy="3609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9" name="TextBox 48">
              <a:extLst>
                <a:ext uri="{FF2B5EF4-FFF2-40B4-BE49-F238E27FC236}">
                  <a16:creationId xmlns:a16="http://schemas.microsoft.com/office/drawing/2014/main" id="{4671499B-E5F0-AB4E-A985-C0C9EB8171EC}"/>
                </a:ext>
              </a:extLst>
            </p:cNvPr>
            <p:cNvSpPr txBox="1"/>
            <p:nvPr/>
          </p:nvSpPr>
          <p:spPr>
            <a:xfrm>
              <a:off x="1810427" y="5631264"/>
              <a:ext cx="1479973" cy="507831"/>
            </a:xfrm>
            <a:prstGeom prst="rect">
              <a:avLst/>
            </a:prstGeom>
            <a:noFill/>
          </p:spPr>
          <p:txBody>
            <a:bodyPr wrap="square" rtlCol="0">
              <a:spAutoFit/>
            </a:bodyPr>
            <a:lstStyle/>
            <a:p>
              <a:pPr algn="r"/>
              <a:r>
                <a:rPr lang="en-US" sz="900" b="1" dirty="0">
                  <a:solidFill>
                    <a:schemeClr val="tx1"/>
                  </a:solidFill>
                </a:rPr>
                <a:t>ASU Public</a:t>
              </a:r>
            </a:p>
            <a:p>
              <a:pPr algn="r"/>
              <a:r>
                <a:rPr lang="en-US" sz="900" b="1" dirty="0">
                  <a:solidFill>
                    <a:schemeClr val="tx1"/>
                  </a:solidFill>
                </a:rPr>
                <a:t>Enterprise</a:t>
              </a:r>
            </a:p>
            <a:p>
              <a:pPr algn="r"/>
              <a:r>
                <a:rPr lang="en-US" sz="900" b="1" dirty="0">
                  <a:solidFill>
                    <a:schemeClr val="tx1"/>
                  </a:solidFill>
                </a:rPr>
                <a:t>Office Units</a:t>
              </a:r>
            </a:p>
          </p:txBody>
        </p:sp>
      </p:grpSp>
      <p:sp>
        <p:nvSpPr>
          <p:cNvPr id="27" name="TextBox 26">
            <a:extLst>
              <a:ext uri="{FF2B5EF4-FFF2-40B4-BE49-F238E27FC236}">
                <a16:creationId xmlns:a16="http://schemas.microsoft.com/office/drawing/2014/main" id="{0910F00F-FAA8-420A-853A-5CDB79C5BC61}"/>
              </a:ext>
            </a:extLst>
          </p:cNvPr>
          <p:cNvSpPr txBox="1"/>
          <p:nvPr/>
        </p:nvSpPr>
        <p:spPr>
          <a:xfrm>
            <a:off x="518847" y="184487"/>
            <a:ext cx="3690434" cy="707886"/>
          </a:xfrm>
          <a:prstGeom prst="rect">
            <a:avLst/>
          </a:prstGeom>
          <a:solidFill>
            <a:schemeClr val="accent1"/>
          </a:solidFill>
        </p:spPr>
        <p:txBody>
          <a:bodyPr wrap="none" rtlCol="0">
            <a:spAutoFit/>
          </a:bodyPr>
          <a:lstStyle/>
          <a:p>
            <a:pPr lvl="0"/>
            <a:r>
              <a:rPr lang="en-US" sz="4000" b="1" dirty="0"/>
              <a:t>ASU Structure</a:t>
            </a:r>
          </a:p>
        </p:txBody>
      </p:sp>
    </p:spTree>
    <p:extLst>
      <p:ext uri="{BB962C8B-B14F-4D97-AF65-F5344CB8AC3E}">
        <p14:creationId xmlns:p14="http://schemas.microsoft.com/office/powerpoint/2010/main" val="4213603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18847" y="107101"/>
            <a:ext cx="8448147" cy="707886"/>
          </a:xfrm>
          <a:prstGeom prst="rect">
            <a:avLst/>
          </a:prstGeom>
          <a:solidFill>
            <a:schemeClr val="accent1"/>
          </a:solidFill>
        </p:spPr>
        <p:txBody>
          <a:bodyPr wrap="none" rtlCol="0">
            <a:spAutoFit/>
          </a:bodyPr>
          <a:lstStyle/>
          <a:p>
            <a:pPr lvl="0"/>
            <a:r>
              <a:rPr lang="en-US" sz="4000" b="1" dirty="0"/>
              <a:t>1. What is Knowledge Enterprise?</a:t>
            </a:r>
          </a:p>
        </p:txBody>
      </p:sp>
      <p:sp>
        <p:nvSpPr>
          <p:cNvPr id="5" name="TextBox 4"/>
          <p:cNvSpPr txBox="1"/>
          <p:nvPr/>
        </p:nvSpPr>
        <p:spPr>
          <a:xfrm>
            <a:off x="587673" y="1262048"/>
            <a:ext cx="9970776" cy="6453049"/>
          </a:xfrm>
          <a:prstGeom prst="rect">
            <a:avLst/>
          </a:prstGeom>
          <a:noFill/>
        </p:spPr>
        <p:txBody>
          <a:bodyPr wrap="square" rtlCol="0">
            <a:spAutoFit/>
          </a:bodyPr>
          <a:lstStyle/>
          <a:p>
            <a:pPr fontAlgn="base">
              <a:spcBef>
                <a:spcPts val="412"/>
              </a:spcBef>
              <a:spcAft>
                <a:spcPct val="0"/>
              </a:spcAft>
            </a:pPr>
            <a:r>
              <a:rPr lang="en-US" altLang="en-US" sz="3000" dirty="0">
                <a:latin typeface="Arial" charset="0"/>
                <a:ea typeface="Arial" charset="0"/>
                <a:cs typeface="Arial" charset="0"/>
                <a:sym typeface="Helvetica" pitchFamily="34" charset="0"/>
              </a:rPr>
              <a:t>Knowledge Enterprise, previously “OKED” then “KED,” has members and offices at all ASU campuses. </a:t>
            </a:r>
          </a:p>
          <a:p>
            <a:pPr fontAlgn="base">
              <a:spcBef>
                <a:spcPts val="412"/>
              </a:spcBef>
              <a:spcAft>
                <a:spcPct val="0"/>
              </a:spcAft>
            </a:pPr>
            <a:endParaRPr lang="en-US" altLang="en-US" sz="3000" dirty="0">
              <a:latin typeface="Arial" charset="0"/>
              <a:ea typeface="Arial" charset="0"/>
              <a:cs typeface="Arial" charset="0"/>
              <a:sym typeface="Helvetica" pitchFamily="34" charset="0"/>
            </a:endParaRPr>
          </a:p>
          <a:p>
            <a:pPr fontAlgn="base">
              <a:spcBef>
                <a:spcPts val="412"/>
              </a:spcBef>
              <a:spcAft>
                <a:spcPct val="0"/>
              </a:spcAft>
            </a:pPr>
            <a:r>
              <a:rPr lang="en-US" altLang="en-US" sz="3000" dirty="0">
                <a:latin typeface="Arial" charset="0"/>
                <a:ea typeface="Arial" charset="0"/>
                <a:cs typeface="Arial" charset="0"/>
                <a:sym typeface="Helvetica" pitchFamily="34" charset="0"/>
              </a:rPr>
              <a:t>Knowledge Enterprise is the </a:t>
            </a:r>
            <a:r>
              <a:rPr lang="en-US" altLang="en-US" sz="3000" dirty="0">
                <a:solidFill>
                  <a:srgbClr val="FFC000"/>
                </a:solidFill>
                <a:latin typeface="Arial" charset="0"/>
                <a:ea typeface="Arial" charset="0"/>
                <a:cs typeface="Arial" charset="0"/>
                <a:sym typeface="Helvetica" pitchFamily="34" charset="0"/>
              </a:rPr>
              <a:t>engine</a:t>
            </a:r>
            <a:r>
              <a:rPr lang="en-US" altLang="en-US" sz="3000" dirty="0">
                <a:latin typeface="Arial" charset="0"/>
                <a:ea typeface="Arial" charset="0"/>
                <a:cs typeface="Arial" charset="0"/>
                <a:sym typeface="Helvetica" pitchFamily="34" charset="0"/>
              </a:rPr>
              <a:t> that drives ASU research. We are responsible for the </a:t>
            </a:r>
            <a:r>
              <a:rPr lang="en-US" altLang="en-US" sz="3000" dirty="0">
                <a:solidFill>
                  <a:srgbClr val="FFC000"/>
                </a:solidFill>
                <a:latin typeface="Arial" charset="0"/>
                <a:ea typeface="Arial" charset="0"/>
                <a:cs typeface="Arial" charset="0"/>
                <a:sym typeface="Helvetica" pitchFamily="34" charset="0"/>
              </a:rPr>
              <a:t>research and economic development ecosystem</a:t>
            </a:r>
            <a:r>
              <a:rPr lang="en-US" altLang="en-US" sz="3000" dirty="0">
                <a:latin typeface="Arial" charset="0"/>
                <a:ea typeface="Arial" charset="0"/>
                <a:cs typeface="Arial" charset="0"/>
                <a:sym typeface="Helvetica" pitchFamily="34" charset="0"/>
              </a:rPr>
              <a:t> of the University.</a:t>
            </a:r>
          </a:p>
          <a:p>
            <a:pPr fontAlgn="base">
              <a:spcBef>
                <a:spcPts val="412"/>
              </a:spcBef>
              <a:spcAft>
                <a:spcPct val="0"/>
              </a:spcAft>
            </a:pPr>
            <a:endParaRPr lang="en-US" altLang="en-US" sz="3000" dirty="0">
              <a:latin typeface="Arial" charset="0"/>
              <a:ea typeface="Arial" charset="0"/>
              <a:cs typeface="Arial" charset="0"/>
              <a:sym typeface="Helvetica" pitchFamily="34" charset="0"/>
            </a:endParaRPr>
          </a:p>
          <a:p>
            <a:pPr fontAlgn="base">
              <a:spcBef>
                <a:spcPts val="412"/>
              </a:spcBef>
              <a:spcAft>
                <a:spcPct val="0"/>
              </a:spcAft>
            </a:pPr>
            <a:r>
              <a:rPr lang="en-US" altLang="en-US" sz="3000" dirty="0">
                <a:latin typeface="Arial" charset="0"/>
                <a:ea typeface="Arial" charset="0"/>
                <a:cs typeface="Arial" charset="0"/>
                <a:sym typeface="Helvetica" pitchFamily="34" charset="0"/>
              </a:rPr>
              <a:t>We provide </a:t>
            </a:r>
            <a:r>
              <a:rPr lang="en-US" altLang="en-US" sz="3000" dirty="0">
                <a:solidFill>
                  <a:srgbClr val="FFC000"/>
                </a:solidFill>
                <a:latin typeface="Arial" charset="0"/>
                <a:ea typeface="Arial" charset="0"/>
                <a:cs typeface="Arial" charset="0"/>
                <a:sym typeface="Helvetica" pitchFamily="34" charset="0"/>
              </a:rPr>
              <a:t>dedicated service </a:t>
            </a:r>
            <a:r>
              <a:rPr lang="en-US" altLang="en-US" sz="3000" dirty="0">
                <a:solidFill>
                  <a:schemeClr val="tx1"/>
                </a:solidFill>
                <a:latin typeface="Arial" charset="0"/>
                <a:ea typeface="Arial" charset="0"/>
                <a:cs typeface="Arial" charset="0"/>
                <a:sym typeface="Helvetica" pitchFamily="34" charset="0"/>
              </a:rPr>
              <a:t>to the entire university </a:t>
            </a:r>
            <a:r>
              <a:rPr lang="en-US" altLang="en-US" sz="3000" dirty="0">
                <a:latin typeface="Arial" charset="0"/>
                <a:ea typeface="Arial" charset="0"/>
                <a:cs typeface="Arial" charset="0"/>
                <a:sym typeface="Helvetica" pitchFamily="34" charset="0"/>
              </a:rPr>
              <a:t>to enable faculty, students and community researchers to be </a:t>
            </a:r>
            <a:r>
              <a:rPr lang="en-US" altLang="en-US" sz="3000" dirty="0">
                <a:solidFill>
                  <a:srgbClr val="FFC000"/>
                </a:solidFill>
                <a:latin typeface="Arial" charset="0"/>
                <a:ea typeface="Arial" charset="0"/>
                <a:cs typeface="Arial" charset="0"/>
                <a:sym typeface="Helvetica" pitchFamily="34" charset="0"/>
              </a:rPr>
              <a:t>successful.</a:t>
            </a:r>
            <a:endParaRPr lang="en-US" altLang="en-US" sz="3000" dirty="0">
              <a:latin typeface="Arial" charset="0"/>
              <a:ea typeface="Arial" charset="0"/>
              <a:cs typeface="Arial" charset="0"/>
              <a:sym typeface="Helvetica" pitchFamily="34" charset="0"/>
            </a:endParaRPr>
          </a:p>
          <a:p>
            <a:pPr fontAlgn="base">
              <a:spcBef>
                <a:spcPts val="412"/>
              </a:spcBef>
              <a:spcAft>
                <a:spcPct val="0"/>
              </a:spcAft>
            </a:pPr>
            <a:endParaRPr lang="en-US" altLang="en-US" sz="3000" dirty="0">
              <a:latin typeface="Arial" charset="0"/>
              <a:ea typeface="Arial" charset="0"/>
              <a:cs typeface="Arial" charset="0"/>
              <a:sym typeface="Helvetica" pitchFamily="34" charset="0"/>
            </a:endParaRPr>
          </a:p>
          <a:p>
            <a:pPr fontAlgn="base">
              <a:spcBef>
                <a:spcPts val="412"/>
              </a:spcBef>
              <a:spcAft>
                <a:spcPct val="0"/>
              </a:spcAft>
            </a:pPr>
            <a:endParaRPr lang="en-US" altLang="en-US" sz="3000" dirty="0">
              <a:latin typeface="Arial" charset="0"/>
              <a:ea typeface="Arial" charset="0"/>
              <a:cs typeface="Arial" charset="0"/>
              <a:sym typeface="Helvetica" pitchFamily="34" charset="0"/>
            </a:endParaRPr>
          </a:p>
          <a:p>
            <a:pPr fontAlgn="base">
              <a:spcBef>
                <a:spcPts val="412"/>
              </a:spcBef>
              <a:spcAft>
                <a:spcPct val="0"/>
              </a:spcAft>
            </a:pPr>
            <a:endParaRPr lang="en-US" altLang="en-US" sz="3000" dirty="0">
              <a:latin typeface="Arial" charset="0"/>
              <a:ea typeface="Arial" charset="0"/>
              <a:cs typeface="Arial" charset="0"/>
              <a:sym typeface="Helvetica" pitchFamily="34" charset="0"/>
            </a:endParaRPr>
          </a:p>
        </p:txBody>
      </p:sp>
    </p:spTree>
    <p:extLst>
      <p:ext uri="{BB962C8B-B14F-4D97-AF65-F5344CB8AC3E}">
        <p14:creationId xmlns:p14="http://schemas.microsoft.com/office/powerpoint/2010/main" val="42920536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363114E5-F1BB-A84D-B09F-410BCF77BD58}"/>
              </a:ext>
            </a:extLst>
          </p:cNvPr>
          <p:cNvSpPr/>
          <p:nvPr/>
        </p:nvSpPr>
        <p:spPr>
          <a:xfrm>
            <a:off x="-22655" y="0"/>
            <a:ext cx="12312978" cy="68562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895">
              <a:defRPr/>
            </a:pPr>
            <a:endParaRPr lang="en-US">
              <a:solidFill>
                <a:srgbClr val="FFFFFF"/>
              </a:solidFill>
              <a:latin typeface="Arial"/>
            </a:endParaRPr>
          </a:p>
        </p:txBody>
      </p:sp>
      <p:pic>
        <p:nvPicPr>
          <p:cNvPr id="5" name="Picture 4">
            <a:extLst>
              <a:ext uri="{FF2B5EF4-FFF2-40B4-BE49-F238E27FC236}">
                <a16:creationId xmlns:a16="http://schemas.microsoft.com/office/drawing/2014/main" id="{C5E61757-85BA-D04E-9679-4C251EF0C14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2502" y="3998123"/>
            <a:ext cx="1335576" cy="890469"/>
          </a:xfrm>
          <a:prstGeom prst="rect">
            <a:avLst/>
          </a:prstGeom>
          <a:ln>
            <a:noFill/>
          </a:ln>
        </p:spPr>
      </p:pic>
      <p:sp>
        <p:nvSpPr>
          <p:cNvPr id="7" name="Rectangle 6">
            <a:extLst>
              <a:ext uri="{FF2B5EF4-FFF2-40B4-BE49-F238E27FC236}">
                <a16:creationId xmlns:a16="http://schemas.microsoft.com/office/drawing/2014/main" id="{D85FB40B-F952-4E41-B8D2-025F38F096AF}"/>
              </a:ext>
            </a:extLst>
          </p:cNvPr>
          <p:cNvSpPr/>
          <p:nvPr/>
        </p:nvSpPr>
        <p:spPr>
          <a:xfrm>
            <a:off x="5047389" y="2758685"/>
            <a:ext cx="2403034" cy="461665"/>
          </a:xfrm>
          <a:prstGeom prst="rect">
            <a:avLst/>
          </a:prstGeom>
        </p:spPr>
        <p:txBody>
          <a:bodyPr wrap="square">
            <a:spAutoFit/>
          </a:bodyPr>
          <a:lstStyle/>
          <a:p>
            <a:pPr defTabSz="1218895">
              <a:defRPr/>
            </a:pPr>
            <a:r>
              <a:rPr lang="en-US" sz="1200" b="1" dirty="0">
                <a:solidFill>
                  <a:srgbClr val="FFB300"/>
                </a:solidFill>
              </a:rPr>
              <a:t>Julie Ann Wrigley </a:t>
            </a:r>
            <a:br>
              <a:rPr lang="en-US" sz="1200" b="1" dirty="0">
                <a:solidFill>
                  <a:srgbClr val="FFB300"/>
                </a:solidFill>
              </a:rPr>
            </a:br>
            <a:r>
              <a:rPr lang="en-US" sz="1200" b="1" dirty="0">
                <a:solidFill>
                  <a:srgbClr val="FFB300"/>
                </a:solidFill>
              </a:rPr>
              <a:t>Global Futures Laboratory</a:t>
            </a:r>
          </a:p>
        </p:txBody>
      </p:sp>
      <p:sp>
        <p:nvSpPr>
          <p:cNvPr id="8" name="Rectangle 7">
            <a:extLst>
              <a:ext uri="{FF2B5EF4-FFF2-40B4-BE49-F238E27FC236}">
                <a16:creationId xmlns:a16="http://schemas.microsoft.com/office/drawing/2014/main" id="{AF8AE686-4193-6B4F-A7E3-DCBE792741EE}"/>
              </a:ext>
            </a:extLst>
          </p:cNvPr>
          <p:cNvSpPr/>
          <p:nvPr/>
        </p:nvSpPr>
        <p:spPr>
          <a:xfrm>
            <a:off x="467888" y="4991265"/>
            <a:ext cx="1660417" cy="279757"/>
          </a:xfrm>
          <a:prstGeom prst="rect">
            <a:avLst/>
          </a:prstGeom>
        </p:spPr>
        <p:txBody>
          <a:bodyPr wrap="square">
            <a:spAutoFit/>
          </a:bodyPr>
          <a:lstStyle/>
          <a:p>
            <a:pPr defTabSz="1218895">
              <a:lnSpc>
                <a:spcPct val="110000"/>
              </a:lnSpc>
              <a:defRPr/>
            </a:pPr>
            <a:r>
              <a:rPr lang="en-US" sz="1200" b="1" dirty="0" err="1">
                <a:solidFill>
                  <a:srgbClr val="FFB300"/>
                </a:solidFill>
              </a:rPr>
              <a:t>Biodesign</a:t>
            </a:r>
            <a:r>
              <a:rPr lang="en-US" sz="1200" b="1" dirty="0">
                <a:solidFill>
                  <a:srgbClr val="FFB300"/>
                </a:solidFill>
              </a:rPr>
              <a:t> Institute</a:t>
            </a:r>
          </a:p>
        </p:txBody>
      </p:sp>
      <p:sp>
        <p:nvSpPr>
          <p:cNvPr id="9" name="Rectangle 8">
            <a:extLst>
              <a:ext uri="{FF2B5EF4-FFF2-40B4-BE49-F238E27FC236}">
                <a16:creationId xmlns:a16="http://schemas.microsoft.com/office/drawing/2014/main" id="{A0B14DA0-FBED-7D45-83E2-30B4B254A20F}"/>
              </a:ext>
            </a:extLst>
          </p:cNvPr>
          <p:cNvSpPr/>
          <p:nvPr/>
        </p:nvSpPr>
        <p:spPr>
          <a:xfrm>
            <a:off x="7450009" y="2712352"/>
            <a:ext cx="1582722" cy="461665"/>
          </a:xfrm>
          <a:prstGeom prst="rect">
            <a:avLst/>
          </a:prstGeom>
        </p:spPr>
        <p:txBody>
          <a:bodyPr wrap="square">
            <a:spAutoFit/>
          </a:bodyPr>
          <a:lstStyle/>
          <a:p>
            <a:pPr defTabSz="1218895">
              <a:defRPr/>
            </a:pPr>
            <a:r>
              <a:rPr lang="en-US" sz="1200" b="1" dirty="0">
                <a:solidFill>
                  <a:srgbClr val="FFB300"/>
                </a:solidFill>
              </a:rPr>
              <a:t>Institute for Social Science Research</a:t>
            </a:r>
          </a:p>
        </p:txBody>
      </p:sp>
      <p:sp>
        <p:nvSpPr>
          <p:cNvPr id="10" name="Rectangle 9">
            <a:extLst>
              <a:ext uri="{FF2B5EF4-FFF2-40B4-BE49-F238E27FC236}">
                <a16:creationId xmlns:a16="http://schemas.microsoft.com/office/drawing/2014/main" id="{414E32F8-30B2-9E4D-BB06-813266C01D0B}"/>
              </a:ext>
            </a:extLst>
          </p:cNvPr>
          <p:cNvSpPr/>
          <p:nvPr/>
        </p:nvSpPr>
        <p:spPr>
          <a:xfrm>
            <a:off x="5047388" y="3153213"/>
            <a:ext cx="2227077" cy="449579"/>
          </a:xfrm>
          <a:prstGeom prst="rect">
            <a:avLst/>
          </a:prstGeom>
        </p:spPr>
        <p:txBody>
          <a:bodyPr wrap="square">
            <a:noAutofit/>
          </a:bodyPr>
          <a:lstStyle/>
          <a:p>
            <a:pPr defTabSz="1218895">
              <a:defRPr/>
            </a:pPr>
            <a:r>
              <a:rPr lang="en-US" sz="1066" i="1" dirty="0">
                <a:solidFill>
                  <a:prstClr val="white"/>
                </a:solidFill>
              </a:rPr>
              <a:t>Peter Schlosser, Vice President &amp; Vice Provost</a:t>
            </a:r>
          </a:p>
        </p:txBody>
      </p:sp>
      <p:sp>
        <p:nvSpPr>
          <p:cNvPr id="11" name="Rectangle 10">
            <a:extLst>
              <a:ext uri="{FF2B5EF4-FFF2-40B4-BE49-F238E27FC236}">
                <a16:creationId xmlns:a16="http://schemas.microsoft.com/office/drawing/2014/main" id="{18D78984-0626-3646-BAA2-B24D334914E9}"/>
              </a:ext>
            </a:extLst>
          </p:cNvPr>
          <p:cNvSpPr/>
          <p:nvPr/>
        </p:nvSpPr>
        <p:spPr>
          <a:xfrm>
            <a:off x="474301" y="5195604"/>
            <a:ext cx="1662736" cy="467605"/>
          </a:xfrm>
          <a:prstGeom prst="rect">
            <a:avLst/>
          </a:prstGeom>
        </p:spPr>
        <p:txBody>
          <a:bodyPr wrap="square">
            <a:noAutofit/>
          </a:bodyPr>
          <a:lstStyle/>
          <a:p>
            <a:pPr defTabSz="1218895">
              <a:defRPr/>
            </a:pPr>
            <a:r>
              <a:rPr lang="en-US" sz="1066" i="1" dirty="0">
                <a:solidFill>
                  <a:prstClr val="white"/>
                </a:solidFill>
              </a:rPr>
              <a:t>Joshua </a:t>
            </a:r>
            <a:r>
              <a:rPr lang="en-US" sz="1066" i="1" dirty="0" err="1">
                <a:solidFill>
                  <a:prstClr val="white"/>
                </a:solidFill>
              </a:rPr>
              <a:t>LaBaer</a:t>
            </a:r>
            <a:r>
              <a:rPr lang="en-US" sz="1066" i="1" dirty="0">
                <a:solidFill>
                  <a:prstClr val="white"/>
                </a:solidFill>
              </a:rPr>
              <a:t>, Executive Director</a:t>
            </a:r>
          </a:p>
        </p:txBody>
      </p:sp>
      <p:sp>
        <p:nvSpPr>
          <p:cNvPr id="12" name="Rectangle 11">
            <a:extLst>
              <a:ext uri="{FF2B5EF4-FFF2-40B4-BE49-F238E27FC236}">
                <a16:creationId xmlns:a16="http://schemas.microsoft.com/office/drawing/2014/main" id="{33CA8E34-CCDE-C142-A73F-BD81704E04DC}"/>
              </a:ext>
            </a:extLst>
          </p:cNvPr>
          <p:cNvSpPr/>
          <p:nvPr/>
        </p:nvSpPr>
        <p:spPr>
          <a:xfrm>
            <a:off x="7462276" y="3084464"/>
            <a:ext cx="2243001" cy="259912"/>
          </a:xfrm>
          <a:prstGeom prst="rect">
            <a:avLst/>
          </a:prstGeom>
        </p:spPr>
        <p:txBody>
          <a:bodyPr wrap="square">
            <a:noAutofit/>
          </a:bodyPr>
          <a:lstStyle/>
          <a:p>
            <a:pPr defTabSz="1218895">
              <a:defRPr/>
            </a:pPr>
            <a:r>
              <a:rPr lang="en-US" sz="1066" i="1" dirty="0">
                <a:solidFill>
                  <a:prstClr val="white"/>
                </a:solidFill>
              </a:rPr>
              <a:t>H. Russell Bernard, Director</a:t>
            </a:r>
          </a:p>
        </p:txBody>
      </p:sp>
      <p:pic>
        <p:nvPicPr>
          <p:cNvPr id="14" name="Picture 13">
            <a:extLst>
              <a:ext uri="{FF2B5EF4-FFF2-40B4-BE49-F238E27FC236}">
                <a16:creationId xmlns:a16="http://schemas.microsoft.com/office/drawing/2014/main" id="{28C60C26-E73E-9B43-B207-34CC707C822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866110" y="3997673"/>
            <a:ext cx="1344831" cy="903066"/>
          </a:xfrm>
          <a:prstGeom prst="rect">
            <a:avLst/>
          </a:prstGeom>
          <a:ln>
            <a:noFill/>
          </a:ln>
        </p:spPr>
      </p:pic>
      <p:pic>
        <p:nvPicPr>
          <p:cNvPr id="15" name="Picture 14">
            <a:extLst>
              <a:ext uri="{FF2B5EF4-FFF2-40B4-BE49-F238E27FC236}">
                <a16:creationId xmlns:a16="http://schemas.microsoft.com/office/drawing/2014/main" id="{E3ECC495-3AA9-6549-9A0D-D09B69DEC1B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7069"/>
          <a:stretch/>
        </p:blipFill>
        <p:spPr>
          <a:xfrm>
            <a:off x="624726" y="1771471"/>
            <a:ext cx="1344831" cy="905108"/>
          </a:xfrm>
          <a:prstGeom prst="rect">
            <a:avLst/>
          </a:prstGeom>
          <a:ln>
            <a:noFill/>
          </a:ln>
        </p:spPr>
      </p:pic>
      <p:sp>
        <p:nvSpPr>
          <p:cNvPr id="16" name="Rectangle 15">
            <a:extLst>
              <a:ext uri="{FF2B5EF4-FFF2-40B4-BE49-F238E27FC236}">
                <a16:creationId xmlns:a16="http://schemas.microsoft.com/office/drawing/2014/main" id="{EFF52EE2-9A6F-D54D-B3EF-D135B3B77867}"/>
              </a:ext>
            </a:extLst>
          </p:cNvPr>
          <p:cNvSpPr/>
          <p:nvPr/>
        </p:nvSpPr>
        <p:spPr>
          <a:xfrm>
            <a:off x="467887" y="2749867"/>
            <a:ext cx="2017458" cy="279757"/>
          </a:xfrm>
          <a:prstGeom prst="rect">
            <a:avLst/>
          </a:prstGeom>
        </p:spPr>
        <p:txBody>
          <a:bodyPr wrap="square">
            <a:spAutoFit/>
          </a:bodyPr>
          <a:lstStyle/>
          <a:p>
            <a:pPr defTabSz="1218895">
              <a:lnSpc>
                <a:spcPct val="110000"/>
              </a:lnSpc>
              <a:defRPr/>
            </a:pPr>
            <a:r>
              <a:rPr lang="en-US" sz="1200" b="1" dirty="0" err="1">
                <a:solidFill>
                  <a:srgbClr val="FFB300"/>
                </a:solidFill>
              </a:rPr>
              <a:t>NewSpace</a:t>
            </a:r>
            <a:r>
              <a:rPr lang="en-US" sz="1200" b="1" dirty="0">
                <a:solidFill>
                  <a:srgbClr val="FFB300"/>
                </a:solidFill>
              </a:rPr>
              <a:t> Initiative</a:t>
            </a:r>
          </a:p>
        </p:txBody>
      </p:sp>
      <p:sp>
        <p:nvSpPr>
          <p:cNvPr id="18" name="Rectangle 17">
            <a:extLst>
              <a:ext uri="{FF2B5EF4-FFF2-40B4-BE49-F238E27FC236}">
                <a16:creationId xmlns:a16="http://schemas.microsoft.com/office/drawing/2014/main" id="{5992BD62-D6BF-4B4A-BC28-61DAA430806E}"/>
              </a:ext>
            </a:extLst>
          </p:cNvPr>
          <p:cNvSpPr/>
          <p:nvPr/>
        </p:nvSpPr>
        <p:spPr>
          <a:xfrm>
            <a:off x="2703420" y="4991265"/>
            <a:ext cx="2029151" cy="279757"/>
          </a:xfrm>
          <a:prstGeom prst="rect">
            <a:avLst/>
          </a:prstGeom>
        </p:spPr>
        <p:txBody>
          <a:bodyPr wrap="square">
            <a:spAutoFit/>
          </a:bodyPr>
          <a:lstStyle/>
          <a:p>
            <a:pPr defTabSz="1218895">
              <a:lnSpc>
                <a:spcPct val="110000"/>
              </a:lnSpc>
              <a:defRPr/>
            </a:pPr>
            <a:r>
              <a:rPr lang="en-US" sz="1200" b="1" dirty="0">
                <a:solidFill>
                  <a:srgbClr val="FFB300"/>
                </a:solidFill>
              </a:rPr>
              <a:t>Global Security Initiative</a:t>
            </a:r>
          </a:p>
        </p:txBody>
      </p:sp>
      <p:sp>
        <p:nvSpPr>
          <p:cNvPr id="19" name="Rectangle 18">
            <a:extLst>
              <a:ext uri="{FF2B5EF4-FFF2-40B4-BE49-F238E27FC236}">
                <a16:creationId xmlns:a16="http://schemas.microsoft.com/office/drawing/2014/main" id="{13CD74ED-08A1-9D46-AEB9-B2778771640C}"/>
              </a:ext>
            </a:extLst>
          </p:cNvPr>
          <p:cNvSpPr/>
          <p:nvPr/>
        </p:nvSpPr>
        <p:spPr>
          <a:xfrm>
            <a:off x="9920004" y="2723345"/>
            <a:ext cx="2012350" cy="461665"/>
          </a:xfrm>
          <a:prstGeom prst="rect">
            <a:avLst/>
          </a:prstGeom>
        </p:spPr>
        <p:txBody>
          <a:bodyPr wrap="square">
            <a:spAutoFit/>
          </a:bodyPr>
          <a:lstStyle/>
          <a:p>
            <a:pPr defTabSz="1218895">
              <a:defRPr/>
            </a:pPr>
            <a:r>
              <a:rPr lang="en-US" sz="1200" b="1" dirty="0">
                <a:solidFill>
                  <a:srgbClr val="FFB300"/>
                </a:solidFill>
              </a:rPr>
              <a:t>Institute for </a:t>
            </a:r>
            <a:br>
              <a:rPr lang="en-US" sz="1200" b="1" dirty="0">
                <a:solidFill>
                  <a:srgbClr val="FFB300"/>
                </a:solidFill>
              </a:rPr>
            </a:br>
            <a:r>
              <a:rPr lang="en-US" sz="1200" b="1" dirty="0">
                <a:solidFill>
                  <a:srgbClr val="FFB300"/>
                </a:solidFill>
              </a:rPr>
              <a:t>Humanities Research</a:t>
            </a:r>
          </a:p>
        </p:txBody>
      </p:sp>
      <p:sp>
        <p:nvSpPr>
          <p:cNvPr id="20" name="Rectangle 19">
            <a:extLst>
              <a:ext uri="{FF2B5EF4-FFF2-40B4-BE49-F238E27FC236}">
                <a16:creationId xmlns:a16="http://schemas.microsoft.com/office/drawing/2014/main" id="{7CC9CD46-C7E3-6C41-9D6A-BE886F3F9E6A}"/>
              </a:ext>
            </a:extLst>
          </p:cNvPr>
          <p:cNvSpPr/>
          <p:nvPr/>
        </p:nvSpPr>
        <p:spPr>
          <a:xfrm>
            <a:off x="467887" y="2951616"/>
            <a:ext cx="1866418" cy="268875"/>
          </a:xfrm>
          <a:prstGeom prst="rect">
            <a:avLst/>
          </a:prstGeom>
        </p:spPr>
        <p:txBody>
          <a:bodyPr wrap="square">
            <a:noAutofit/>
          </a:bodyPr>
          <a:lstStyle/>
          <a:p>
            <a:pPr defTabSz="1218895">
              <a:defRPr/>
            </a:pPr>
            <a:r>
              <a:rPr lang="en-US" sz="1066" i="1" dirty="0">
                <a:solidFill>
                  <a:prstClr val="white"/>
                </a:solidFill>
              </a:rPr>
              <a:t>Jim Bell, Director</a:t>
            </a:r>
          </a:p>
        </p:txBody>
      </p:sp>
      <p:sp>
        <p:nvSpPr>
          <p:cNvPr id="21" name="Rectangle 20">
            <a:extLst>
              <a:ext uri="{FF2B5EF4-FFF2-40B4-BE49-F238E27FC236}">
                <a16:creationId xmlns:a16="http://schemas.microsoft.com/office/drawing/2014/main" id="{E7B0ED33-40E0-6449-811E-CF80CCF6217B}"/>
              </a:ext>
            </a:extLst>
          </p:cNvPr>
          <p:cNvSpPr/>
          <p:nvPr/>
        </p:nvSpPr>
        <p:spPr>
          <a:xfrm>
            <a:off x="2699986" y="5185955"/>
            <a:ext cx="1866418" cy="183316"/>
          </a:xfrm>
          <a:prstGeom prst="rect">
            <a:avLst/>
          </a:prstGeom>
        </p:spPr>
        <p:txBody>
          <a:bodyPr wrap="square">
            <a:noAutofit/>
          </a:bodyPr>
          <a:lstStyle/>
          <a:p>
            <a:pPr defTabSz="1218895">
              <a:defRPr/>
            </a:pPr>
            <a:r>
              <a:rPr lang="en-US" sz="1066" i="1" dirty="0">
                <a:solidFill>
                  <a:prstClr val="white"/>
                </a:solidFill>
              </a:rPr>
              <a:t>Nadya Bliss,</a:t>
            </a:r>
          </a:p>
          <a:p>
            <a:pPr defTabSz="1218895">
              <a:defRPr/>
            </a:pPr>
            <a:r>
              <a:rPr lang="en-US" sz="1066" i="1" dirty="0">
                <a:solidFill>
                  <a:prstClr val="white"/>
                </a:solidFill>
              </a:rPr>
              <a:t>Executive Director</a:t>
            </a:r>
          </a:p>
        </p:txBody>
      </p:sp>
      <p:sp>
        <p:nvSpPr>
          <p:cNvPr id="22" name="Rectangle 21">
            <a:extLst>
              <a:ext uri="{FF2B5EF4-FFF2-40B4-BE49-F238E27FC236}">
                <a16:creationId xmlns:a16="http://schemas.microsoft.com/office/drawing/2014/main" id="{2D6E1ACE-8F5E-324B-8759-8B8C891F5EC6}"/>
              </a:ext>
            </a:extLst>
          </p:cNvPr>
          <p:cNvSpPr/>
          <p:nvPr/>
        </p:nvSpPr>
        <p:spPr>
          <a:xfrm>
            <a:off x="9911271" y="3108163"/>
            <a:ext cx="2208894" cy="430201"/>
          </a:xfrm>
          <a:prstGeom prst="rect">
            <a:avLst/>
          </a:prstGeom>
        </p:spPr>
        <p:txBody>
          <a:bodyPr wrap="square">
            <a:noAutofit/>
          </a:bodyPr>
          <a:lstStyle/>
          <a:p>
            <a:pPr defTabSz="1218895">
              <a:defRPr/>
            </a:pPr>
            <a:r>
              <a:rPr lang="en-US" sz="1066" i="1">
                <a:solidFill>
                  <a:prstClr val="white"/>
                </a:solidFill>
              </a:rPr>
              <a:t>Ron Broglio, </a:t>
            </a:r>
            <a:r>
              <a:rPr lang="en-US" sz="1066" i="1" dirty="0">
                <a:solidFill>
                  <a:prstClr val="white"/>
                </a:solidFill>
              </a:rPr>
              <a:t>Director</a:t>
            </a:r>
          </a:p>
        </p:txBody>
      </p:sp>
      <p:pic>
        <p:nvPicPr>
          <p:cNvPr id="28" name="Picture 27">
            <a:extLst>
              <a:ext uri="{FF2B5EF4-FFF2-40B4-BE49-F238E27FC236}">
                <a16:creationId xmlns:a16="http://schemas.microsoft.com/office/drawing/2014/main" id="{84AA9EF0-414E-534C-AE5B-B23B13F9AC8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16920"/>
          <a:stretch/>
        </p:blipFill>
        <p:spPr>
          <a:xfrm>
            <a:off x="5250417" y="1750598"/>
            <a:ext cx="1329060" cy="919377"/>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sp>
        <p:nvSpPr>
          <p:cNvPr id="34" name="Rectangle 33">
            <a:extLst>
              <a:ext uri="{FF2B5EF4-FFF2-40B4-BE49-F238E27FC236}">
                <a16:creationId xmlns:a16="http://schemas.microsoft.com/office/drawing/2014/main" id="{8AF8C79D-E09E-8848-AE35-481C82B491A7}"/>
              </a:ext>
            </a:extLst>
          </p:cNvPr>
          <p:cNvSpPr/>
          <p:nvPr/>
        </p:nvSpPr>
        <p:spPr>
          <a:xfrm>
            <a:off x="7464421" y="4991265"/>
            <a:ext cx="1660417" cy="279757"/>
          </a:xfrm>
          <a:prstGeom prst="rect">
            <a:avLst/>
          </a:prstGeom>
        </p:spPr>
        <p:txBody>
          <a:bodyPr wrap="square">
            <a:spAutoFit/>
          </a:bodyPr>
          <a:lstStyle/>
          <a:p>
            <a:pPr defTabSz="1218895">
              <a:lnSpc>
                <a:spcPct val="110000"/>
              </a:lnSpc>
              <a:defRPr/>
            </a:pPr>
            <a:r>
              <a:rPr lang="en-US" sz="1200" b="1" dirty="0">
                <a:solidFill>
                  <a:srgbClr val="FFB300"/>
                </a:solidFill>
              </a:rPr>
              <a:t>Decision Theater</a:t>
            </a:r>
          </a:p>
        </p:txBody>
      </p:sp>
      <p:sp>
        <p:nvSpPr>
          <p:cNvPr id="35" name="Rectangle 34">
            <a:extLst>
              <a:ext uri="{FF2B5EF4-FFF2-40B4-BE49-F238E27FC236}">
                <a16:creationId xmlns:a16="http://schemas.microsoft.com/office/drawing/2014/main" id="{08C6C13F-67BC-0848-9F53-0F364EC486DB}"/>
              </a:ext>
            </a:extLst>
          </p:cNvPr>
          <p:cNvSpPr/>
          <p:nvPr/>
        </p:nvSpPr>
        <p:spPr>
          <a:xfrm>
            <a:off x="4962614" y="4993348"/>
            <a:ext cx="2218288" cy="279757"/>
          </a:xfrm>
          <a:prstGeom prst="rect">
            <a:avLst/>
          </a:prstGeom>
        </p:spPr>
        <p:txBody>
          <a:bodyPr wrap="square">
            <a:spAutoFit/>
          </a:bodyPr>
          <a:lstStyle/>
          <a:p>
            <a:pPr defTabSz="1218895">
              <a:lnSpc>
                <a:spcPct val="110000"/>
              </a:lnSpc>
              <a:defRPr/>
            </a:pPr>
            <a:r>
              <a:rPr lang="en-US" sz="1200" b="1" dirty="0">
                <a:solidFill>
                  <a:srgbClr val="FFB300"/>
                </a:solidFill>
              </a:rPr>
              <a:t>The McCain Institute</a:t>
            </a:r>
          </a:p>
        </p:txBody>
      </p:sp>
      <p:sp>
        <p:nvSpPr>
          <p:cNvPr id="36" name="Rectangle 35">
            <a:extLst>
              <a:ext uri="{FF2B5EF4-FFF2-40B4-BE49-F238E27FC236}">
                <a16:creationId xmlns:a16="http://schemas.microsoft.com/office/drawing/2014/main" id="{15A74A37-035C-CB4F-8B0C-C3B414518BC9}"/>
              </a:ext>
            </a:extLst>
          </p:cNvPr>
          <p:cNvSpPr/>
          <p:nvPr/>
        </p:nvSpPr>
        <p:spPr>
          <a:xfrm>
            <a:off x="7450009" y="5195604"/>
            <a:ext cx="1866418" cy="268875"/>
          </a:xfrm>
          <a:prstGeom prst="rect">
            <a:avLst/>
          </a:prstGeom>
        </p:spPr>
        <p:txBody>
          <a:bodyPr wrap="square">
            <a:noAutofit/>
          </a:bodyPr>
          <a:lstStyle/>
          <a:p>
            <a:pPr defTabSz="1218895">
              <a:defRPr/>
            </a:pPr>
            <a:r>
              <a:rPr lang="en-US" sz="1066" i="1" dirty="0">
                <a:solidFill>
                  <a:prstClr val="white"/>
                </a:solidFill>
              </a:rPr>
              <a:t>Jon Miller, Director</a:t>
            </a:r>
          </a:p>
        </p:txBody>
      </p:sp>
      <p:sp>
        <p:nvSpPr>
          <p:cNvPr id="37" name="Rectangle 36">
            <a:extLst>
              <a:ext uri="{FF2B5EF4-FFF2-40B4-BE49-F238E27FC236}">
                <a16:creationId xmlns:a16="http://schemas.microsoft.com/office/drawing/2014/main" id="{A825AACA-8186-E248-9B81-249822CEA3DC}"/>
              </a:ext>
            </a:extLst>
          </p:cNvPr>
          <p:cNvSpPr/>
          <p:nvPr/>
        </p:nvSpPr>
        <p:spPr>
          <a:xfrm>
            <a:off x="4991097" y="5168389"/>
            <a:ext cx="1408022" cy="371281"/>
          </a:xfrm>
          <a:prstGeom prst="rect">
            <a:avLst/>
          </a:prstGeom>
        </p:spPr>
        <p:txBody>
          <a:bodyPr wrap="square">
            <a:noAutofit/>
          </a:bodyPr>
          <a:lstStyle/>
          <a:p>
            <a:pPr defTabSz="1218895">
              <a:defRPr/>
            </a:pPr>
            <a:r>
              <a:rPr lang="en-US" sz="1066" i="1" dirty="0">
                <a:solidFill>
                  <a:prstClr val="white"/>
                </a:solidFill>
              </a:rPr>
              <a:t>Evelyn Farkas, Executive Director</a:t>
            </a:r>
          </a:p>
        </p:txBody>
      </p:sp>
      <p:sp>
        <p:nvSpPr>
          <p:cNvPr id="38" name="Rectangle 37">
            <a:extLst>
              <a:ext uri="{FF2B5EF4-FFF2-40B4-BE49-F238E27FC236}">
                <a16:creationId xmlns:a16="http://schemas.microsoft.com/office/drawing/2014/main" id="{2B939AE0-62D6-1341-BA38-9118163BA6F3}"/>
              </a:ext>
            </a:extLst>
          </p:cNvPr>
          <p:cNvSpPr/>
          <p:nvPr/>
        </p:nvSpPr>
        <p:spPr>
          <a:xfrm>
            <a:off x="2693419" y="2749751"/>
            <a:ext cx="2208938" cy="276999"/>
          </a:xfrm>
          <a:prstGeom prst="rect">
            <a:avLst/>
          </a:prstGeom>
        </p:spPr>
        <p:txBody>
          <a:bodyPr wrap="square">
            <a:spAutoFit/>
          </a:bodyPr>
          <a:lstStyle/>
          <a:p>
            <a:pPr defTabSz="1218895">
              <a:defRPr/>
            </a:pPr>
            <a:r>
              <a:rPr lang="en-US" sz="1200" b="1" dirty="0">
                <a:solidFill>
                  <a:srgbClr val="FFB300"/>
                </a:solidFill>
              </a:rPr>
              <a:t>Interplanetary Initiative</a:t>
            </a:r>
          </a:p>
        </p:txBody>
      </p:sp>
      <p:sp>
        <p:nvSpPr>
          <p:cNvPr id="39" name="Rectangle 38">
            <a:extLst>
              <a:ext uri="{FF2B5EF4-FFF2-40B4-BE49-F238E27FC236}">
                <a16:creationId xmlns:a16="http://schemas.microsoft.com/office/drawing/2014/main" id="{A0E68916-E05A-8B48-B92C-E09B16DCBC37}"/>
              </a:ext>
            </a:extLst>
          </p:cNvPr>
          <p:cNvSpPr/>
          <p:nvPr/>
        </p:nvSpPr>
        <p:spPr>
          <a:xfrm>
            <a:off x="2693419" y="2950346"/>
            <a:ext cx="2266712" cy="492314"/>
          </a:xfrm>
          <a:prstGeom prst="rect">
            <a:avLst/>
          </a:prstGeom>
        </p:spPr>
        <p:txBody>
          <a:bodyPr wrap="square">
            <a:noAutofit/>
          </a:bodyPr>
          <a:lstStyle/>
          <a:p>
            <a:pPr defTabSz="1218895">
              <a:defRPr/>
            </a:pPr>
            <a:r>
              <a:rPr lang="en-US" sz="1066" i="1" dirty="0">
                <a:solidFill>
                  <a:prstClr val="white"/>
                </a:solidFill>
              </a:rPr>
              <a:t>Lindy Elkins-Tanton, </a:t>
            </a:r>
            <a:br>
              <a:rPr lang="en-US" sz="1066" i="1" dirty="0">
                <a:solidFill>
                  <a:prstClr val="white"/>
                </a:solidFill>
              </a:rPr>
            </a:br>
            <a:r>
              <a:rPr lang="en-US" sz="1066" i="1" dirty="0">
                <a:solidFill>
                  <a:prstClr val="white"/>
                </a:solidFill>
              </a:rPr>
              <a:t>Vice President</a:t>
            </a:r>
          </a:p>
        </p:txBody>
      </p:sp>
      <p:pic>
        <p:nvPicPr>
          <p:cNvPr id="40" name="Picture 39">
            <a:extLst>
              <a:ext uri="{FF2B5EF4-FFF2-40B4-BE49-F238E27FC236}">
                <a16:creationId xmlns:a16="http://schemas.microsoft.com/office/drawing/2014/main" id="{9D81C9B3-C222-6D4B-9E52-851039C8FFE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844331" y="1771675"/>
            <a:ext cx="1389303" cy="899304"/>
          </a:xfrm>
          <a:prstGeom prst="roundRect">
            <a:avLst>
              <a:gd name="adj" fmla="val 0"/>
            </a:avLst>
          </a:prstGeom>
          <a:ln>
            <a:noFill/>
          </a:ln>
          <a:effectLst/>
          <a:scene3d>
            <a:camera prst="orthographicFront"/>
            <a:lightRig rig="contrasting" dir="t">
              <a:rot lat="0" lon="0" rev="4200000"/>
            </a:lightRig>
          </a:scene3d>
          <a:sp3d prstMaterial="plastic">
            <a:contourClr>
              <a:srgbClr val="969696"/>
            </a:contourClr>
          </a:sp3d>
        </p:spPr>
      </p:pic>
      <p:sp>
        <p:nvSpPr>
          <p:cNvPr id="42" name="Title 41">
            <a:extLst>
              <a:ext uri="{FF2B5EF4-FFF2-40B4-BE49-F238E27FC236}">
                <a16:creationId xmlns:a16="http://schemas.microsoft.com/office/drawing/2014/main" id="{002D5A6F-117F-7443-BF28-7E5B44FBE14F}"/>
              </a:ext>
            </a:extLst>
          </p:cNvPr>
          <p:cNvSpPr>
            <a:spLocks noGrp="1"/>
          </p:cNvSpPr>
          <p:nvPr>
            <p:ph type="title"/>
          </p:nvPr>
        </p:nvSpPr>
        <p:spPr>
          <a:xfrm>
            <a:off x="415492" y="157299"/>
            <a:ext cx="11357841" cy="694001"/>
          </a:xfrm>
        </p:spPr>
        <p:txBody>
          <a:bodyPr/>
          <a:lstStyle/>
          <a:p>
            <a:r>
              <a:rPr lang="en-US" dirty="0">
                <a:solidFill>
                  <a:schemeClr val="tx1"/>
                </a:solidFill>
                <a:highlight>
                  <a:srgbClr val="FFC627"/>
                </a:highlight>
              </a:rPr>
              <a:t>Institutes &amp; Initiatives Supported By </a:t>
            </a:r>
            <a:br>
              <a:rPr lang="en-US" dirty="0">
                <a:solidFill>
                  <a:schemeClr val="tx1"/>
                </a:solidFill>
                <a:highlight>
                  <a:srgbClr val="FFC627"/>
                </a:highlight>
              </a:rPr>
            </a:br>
            <a:r>
              <a:rPr lang="en-US" dirty="0">
                <a:solidFill>
                  <a:schemeClr val="tx1"/>
                </a:solidFill>
                <a:highlight>
                  <a:srgbClr val="FFC627"/>
                </a:highlight>
              </a:rPr>
              <a:t>Knowledge Enterprise</a:t>
            </a:r>
          </a:p>
        </p:txBody>
      </p:sp>
      <p:pic>
        <p:nvPicPr>
          <p:cNvPr id="23" name="Picture 22">
            <a:extLst>
              <a:ext uri="{FF2B5EF4-FFF2-40B4-BE49-F238E27FC236}">
                <a16:creationId xmlns:a16="http://schemas.microsoft.com/office/drawing/2014/main" id="{9D67A6B8-2E06-4945-85F5-F92A917138A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56486" y="4025734"/>
            <a:ext cx="1390163" cy="926775"/>
          </a:xfrm>
          <a:prstGeom prst="rect">
            <a:avLst/>
          </a:prstGeom>
        </p:spPr>
      </p:pic>
      <p:pic>
        <p:nvPicPr>
          <p:cNvPr id="25" name="Picture 24">
            <a:extLst>
              <a:ext uri="{FF2B5EF4-FFF2-40B4-BE49-F238E27FC236}">
                <a16:creationId xmlns:a16="http://schemas.microsoft.com/office/drawing/2014/main" id="{8FFEEC44-56FC-3944-9F36-1BFDFBB2846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603295" y="4006092"/>
            <a:ext cx="1391438" cy="927625"/>
          </a:xfrm>
          <a:prstGeom prst="rect">
            <a:avLst/>
          </a:prstGeom>
        </p:spPr>
      </p:pic>
      <p:pic>
        <p:nvPicPr>
          <p:cNvPr id="24" name="Picture 23">
            <a:extLst>
              <a:ext uri="{FF2B5EF4-FFF2-40B4-BE49-F238E27FC236}">
                <a16:creationId xmlns:a16="http://schemas.microsoft.com/office/drawing/2014/main" id="{99CBD65F-CB52-D24D-BA6C-783E9F4D2CA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624487" y="1749460"/>
            <a:ext cx="1344831" cy="896554"/>
          </a:xfrm>
          <a:prstGeom prst="rect">
            <a:avLst/>
          </a:prstGeom>
        </p:spPr>
      </p:pic>
      <p:pic>
        <p:nvPicPr>
          <p:cNvPr id="4" name="Picture 3">
            <a:extLst>
              <a:ext uri="{FF2B5EF4-FFF2-40B4-BE49-F238E27FC236}">
                <a16:creationId xmlns:a16="http://schemas.microsoft.com/office/drawing/2014/main" id="{A5AB9B4F-77D5-2841-915C-E7A991047D5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115306" y="1749460"/>
            <a:ext cx="1344831" cy="896554"/>
          </a:xfrm>
          <a:prstGeom prst="rect">
            <a:avLst/>
          </a:prstGeom>
        </p:spPr>
      </p:pic>
      <p:pic>
        <p:nvPicPr>
          <p:cNvPr id="138" name="Picture 137">
            <a:extLst>
              <a:ext uri="{FF2B5EF4-FFF2-40B4-BE49-F238E27FC236}">
                <a16:creationId xmlns:a16="http://schemas.microsoft.com/office/drawing/2014/main" id="{BCA38C6C-D68D-224E-8FCB-9D424CDEDB0C}"/>
              </a:ext>
            </a:extLst>
          </p:cNvPr>
          <p:cNvPicPr>
            <a:picLocks noChangeAspect="1"/>
          </p:cNvPicPr>
          <p:nvPr/>
        </p:nvPicPr>
        <p:blipFill rotWithShape="1">
          <a:blip r:embed="rId12"/>
          <a:srcRect t="10537" b="17968"/>
          <a:stretch/>
        </p:blipFill>
        <p:spPr>
          <a:xfrm>
            <a:off x="10069513" y="4008188"/>
            <a:ext cx="1329060" cy="950210"/>
          </a:xfrm>
          <a:prstGeom prst="rect">
            <a:avLst/>
          </a:prstGeom>
          <a:ln>
            <a:noFill/>
          </a:ln>
          <a:effectLst>
            <a:softEdge rad="0"/>
          </a:effectLst>
        </p:spPr>
      </p:pic>
      <p:sp>
        <p:nvSpPr>
          <p:cNvPr id="2" name="TextBox 1">
            <a:extLst>
              <a:ext uri="{FF2B5EF4-FFF2-40B4-BE49-F238E27FC236}">
                <a16:creationId xmlns:a16="http://schemas.microsoft.com/office/drawing/2014/main" id="{939240E7-E685-2D4D-9054-882B20FD9083}"/>
              </a:ext>
            </a:extLst>
          </p:cNvPr>
          <p:cNvSpPr txBox="1"/>
          <p:nvPr/>
        </p:nvSpPr>
        <p:spPr>
          <a:xfrm>
            <a:off x="11952417" y="3331139"/>
            <a:ext cx="184731" cy="379463"/>
          </a:xfrm>
          <a:prstGeom prst="rect">
            <a:avLst/>
          </a:prstGeom>
          <a:noFill/>
        </p:spPr>
        <p:txBody>
          <a:bodyPr wrap="none" rtlCol="0">
            <a:spAutoFit/>
          </a:bodyPr>
          <a:lstStyle/>
          <a:p>
            <a:pPr defTabSz="1218895">
              <a:defRPr/>
            </a:pPr>
            <a:endParaRPr lang="en-US" dirty="0"/>
          </a:p>
        </p:txBody>
      </p:sp>
      <p:sp>
        <p:nvSpPr>
          <p:cNvPr id="147" name="Rectangle 146">
            <a:extLst>
              <a:ext uri="{FF2B5EF4-FFF2-40B4-BE49-F238E27FC236}">
                <a16:creationId xmlns:a16="http://schemas.microsoft.com/office/drawing/2014/main" id="{73782581-7129-E64E-A5DC-731BD846D13B}"/>
              </a:ext>
            </a:extLst>
          </p:cNvPr>
          <p:cNvSpPr/>
          <p:nvPr/>
        </p:nvSpPr>
        <p:spPr>
          <a:xfrm>
            <a:off x="9922795" y="5011019"/>
            <a:ext cx="1660417" cy="686022"/>
          </a:xfrm>
          <a:prstGeom prst="rect">
            <a:avLst/>
          </a:prstGeom>
        </p:spPr>
        <p:txBody>
          <a:bodyPr wrap="square">
            <a:spAutoFit/>
          </a:bodyPr>
          <a:lstStyle/>
          <a:p>
            <a:pPr defTabSz="1218895">
              <a:lnSpc>
                <a:spcPct val="110000"/>
              </a:lnSpc>
              <a:defRPr/>
            </a:pPr>
            <a:r>
              <a:rPr lang="en-US" sz="1200" b="1" dirty="0">
                <a:solidFill>
                  <a:srgbClr val="FFB300"/>
                </a:solidFill>
              </a:rPr>
              <a:t>J. Orin Edson </a:t>
            </a:r>
            <a:br>
              <a:rPr lang="en-US" sz="1200" b="1" dirty="0">
                <a:solidFill>
                  <a:srgbClr val="FFB300"/>
                </a:solidFill>
              </a:rPr>
            </a:br>
            <a:r>
              <a:rPr lang="en-US" sz="1200" b="1" dirty="0">
                <a:solidFill>
                  <a:srgbClr val="FFB300"/>
                </a:solidFill>
              </a:rPr>
              <a:t>Entrepreneurship + Innovation Institute</a:t>
            </a:r>
          </a:p>
        </p:txBody>
      </p:sp>
      <p:sp>
        <p:nvSpPr>
          <p:cNvPr id="148" name="Rectangle 147">
            <a:extLst>
              <a:ext uri="{FF2B5EF4-FFF2-40B4-BE49-F238E27FC236}">
                <a16:creationId xmlns:a16="http://schemas.microsoft.com/office/drawing/2014/main" id="{C9DFE4E0-2A1B-844B-80CE-4A11D6B68E5D}"/>
              </a:ext>
            </a:extLst>
          </p:cNvPr>
          <p:cNvSpPr/>
          <p:nvPr/>
        </p:nvSpPr>
        <p:spPr>
          <a:xfrm>
            <a:off x="9960249" y="5618948"/>
            <a:ext cx="2084533" cy="372966"/>
          </a:xfrm>
          <a:prstGeom prst="rect">
            <a:avLst/>
          </a:prstGeom>
        </p:spPr>
        <p:txBody>
          <a:bodyPr wrap="square">
            <a:noAutofit/>
          </a:bodyPr>
          <a:lstStyle/>
          <a:p>
            <a:pPr defTabSz="1218895">
              <a:defRPr/>
            </a:pPr>
            <a:r>
              <a:rPr lang="en-US" sz="1066" i="1" dirty="0">
                <a:solidFill>
                  <a:prstClr val="white"/>
                </a:solidFill>
              </a:rPr>
              <a:t>Linda Ricchiuti, </a:t>
            </a:r>
          </a:p>
          <a:p>
            <a:pPr defTabSz="1218895">
              <a:defRPr/>
            </a:pPr>
            <a:r>
              <a:rPr lang="en-US" sz="1066" i="1" dirty="0">
                <a:solidFill>
                  <a:prstClr val="white"/>
                </a:solidFill>
              </a:rPr>
              <a:t>Executive Director</a:t>
            </a:r>
          </a:p>
        </p:txBody>
      </p:sp>
    </p:spTree>
    <p:extLst>
      <p:ext uri="{BB962C8B-B14F-4D97-AF65-F5344CB8AC3E}">
        <p14:creationId xmlns:p14="http://schemas.microsoft.com/office/powerpoint/2010/main" val="544310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86"/>
          <p:cNvSpPr/>
          <p:nvPr/>
        </p:nvSpPr>
        <p:spPr>
          <a:xfrm>
            <a:off x="11183753" y="571677"/>
            <a:ext cx="317517" cy="5279825"/>
          </a:xfrm>
          <a:prstGeom prst="rect">
            <a:avLst/>
          </a:prstGeom>
          <a:solidFill>
            <a:schemeClr val="accent1"/>
          </a:solidFill>
          <a:ln>
            <a:noFill/>
          </a:ln>
        </p:spPr>
        <p:txBody>
          <a:bodyPr spcFirstLastPara="1" wrap="square" lIns="121868" tIns="121868" rIns="121868" bIns="121868" anchor="ctr" anchorCtr="0">
            <a:noAutofit/>
          </a:bodyPr>
          <a:lstStyle/>
          <a:p>
            <a:endParaRPr sz="2487" dirty="0"/>
          </a:p>
        </p:txBody>
      </p:sp>
      <p:sp>
        <p:nvSpPr>
          <p:cNvPr id="1348" name="Google Shape;1348;p86"/>
          <p:cNvSpPr txBox="1"/>
          <p:nvPr/>
        </p:nvSpPr>
        <p:spPr>
          <a:xfrm>
            <a:off x="278539" y="1464357"/>
            <a:ext cx="6427061" cy="4363616"/>
          </a:xfrm>
          <a:prstGeom prst="rect">
            <a:avLst/>
          </a:prstGeom>
          <a:solidFill>
            <a:srgbClr val="FFFFFF"/>
          </a:solidFill>
          <a:ln>
            <a:noFill/>
          </a:ln>
        </p:spPr>
        <p:txBody>
          <a:bodyPr spcFirstLastPara="1" wrap="square" lIns="121868" tIns="121868" rIns="121868" bIns="121868" anchor="t" anchorCtr="0">
            <a:noAutofit/>
          </a:bodyPr>
          <a:lstStyle/>
          <a:p>
            <a:pPr marL="609448" indent="-423228">
              <a:lnSpc>
                <a:spcPct val="90000"/>
              </a:lnSpc>
              <a:spcBef>
                <a:spcPts val="800"/>
              </a:spcBef>
              <a:buSzPts val="1400"/>
              <a:buFont typeface="Arial"/>
              <a:buChar char="●"/>
            </a:pPr>
            <a:r>
              <a:rPr lang="en" sz="2133" dirty="0"/>
              <a:t>Research Compliance and Integrity, Finance, and Strategy (OSPRA)</a:t>
            </a:r>
          </a:p>
          <a:p>
            <a:pPr marL="609448" indent="-423228">
              <a:lnSpc>
                <a:spcPct val="90000"/>
              </a:lnSpc>
              <a:spcBef>
                <a:spcPts val="800"/>
              </a:spcBef>
              <a:buSzPts val="1400"/>
              <a:buFont typeface="Arial"/>
              <a:buChar char="●"/>
            </a:pPr>
            <a:r>
              <a:rPr lang="en" sz="2133" dirty="0"/>
              <a:t>Core facilities and animal care</a:t>
            </a:r>
          </a:p>
          <a:p>
            <a:pPr marL="609448" indent="-423228">
              <a:lnSpc>
                <a:spcPct val="90000"/>
              </a:lnSpc>
              <a:spcBef>
                <a:spcPts val="800"/>
              </a:spcBef>
              <a:buSzPts val="1400"/>
              <a:buFont typeface="Arial"/>
              <a:buChar char="●"/>
            </a:pPr>
            <a:r>
              <a:rPr lang="en" sz="2133" dirty="0"/>
              <a:t>High-performance research computing(Sol) including the Quantum Collaborative </a:t>
            </a:r>
          </a:p>
          <a:p>
            <a:pPr marL="609448" indent="-423228">
              <a:lnSpc>
                <a:spcPct val="90000"/>
              </a:lnSpc>
              <a:spcBef>
                <a:spcPts val="800"/>
              </a:spcBef>
              <a:buSzPts val="1400"/>
              <a:buFont typeface="Arial"/>
              <a:buChar char="●"/>
            </a:pPr>
            <a:r>
              <a:rPr lang="en" sz="2133" dirty="0"/>
              <a:t>Research Development</a:t>
            </a:r>
          </a:p>
          <a:p>
            <a:pPr marL="609448" indent="-423228">
              <a:lnSpc>
                <a:spcPct val="90000"/>
              </a:lnSpc>
              <a:spcBef>
                <a:spcPts val="800"/>
              </a:spcBef>
              <a:buSzPts val="1400"/>
              <a:buFont typeface="Arial"/>
              <a:buChar char="●"/>
            </a:pPr>
            <a:r>
              <a:rPr lang="en" sz="2133" dirty="0"/>
              <a:t>Corporate Engagement and Strategic Partnerships</a:t>
            </a:r>
          </a:p>
          <a:p>
            <a:pPr marL="609448" indent="-423228">
              <a:lnSpc>
                <a:spcPct val="90000"/>
              </a:lnSpc>
              <a:spcBef>
                <a:spcPts val="800"/>
              </a:spcBef>
              <a:buSzPts val="1400"/>
              <a:buFont typeface="Arial"/>
              <a:buChar char="●"/>
            </a:pPr>
            <a:r>
              <a:rPr lang="en" sz="2133" dirty="0"/>
              <a:t>Economic Development</a:t>
            </a:r>
          </a:p>
          <a:p>
            <a:pPr marL="609448" indent="-423228">
              <a:lnSpc>
                <a:spcPct val="90000"/>
              </a:lnSpc>
              <a:spcBef>
                <a:spcPts val="800"/>
              </a:spcBef>
              <a:buSzPts val="1400"/>
              <a:buFont typeface="Arial"/>
              <a:buChar char="●"/>
            </a:pPr>
            <a:r>
              <a:rPr lang="en" sz="2133" dirty="0"/>
              <a:t>International Development</a:t>
            </a:r>
          </a:p>
          <a:p>
            <a:pPr marL="609448" indent="-423228">
              <a:lnSpc>
                <a:spcPct val="90000"/>
              </a:lnSpc>
              <a:spcBef>
                <a:spcPts val="800"/>
              </a:spcBef>
              <a:buSzPts val="1400"/>
              <a:buFont typeface="Arial"/>
              <a:buChar char="●"/>
            </a:pPr>
            <a:r>
              <a:rPr lang="en" sz="2133" dirty="0"/>
              <a:t>Chief Science and Technology Officer</a:t>
            </a:r>
          </a:p>
          <a:p>
            <a:pPr marL="609448" indent="-423228">
              <a:lnSpc>
                <a:spcPct val="90000"/>
              </a:lnSpc>
              <a:spcBef>
                <a:spcPts val="800"/>
              </a:spcBef>
              <a:buSzPts val="1400"/>
              <a:buFont typeface="Arial"/>
              <a:buChar char="●"/>
            </a:pPr>
            <a:r>
              <a:rPr lang="en" sz="2133" dirty="0"/>
              <a:t>Key collaborators in Enterprise Partners: ASU Rese</a:t>
            </a:r>
            <a:r>
              <a:rPr lang="en-US" sz="2133" dirty="0" err="1"/>
              <a:t>ar</a:t>
            </a:r>
            <a:r>
              <a:rPr lang="en" sz="2133" dirty="0"/>
              <a:t>ch Enterprise (ASURE) and Skysong Innovations</a:t>
            </a:r>
          </a:p>
          <a:p>
            <a:pPr marL="609448" lvl="1" indent="-423228">
              <a:lnSpc>
                <a:spcPct val="90000"/>
              </a:lnSpc>
              <a:spcBef>
                <a:spcPts val="800"/>
              </a:spcBef>
              <a:buSzPts val="1400"/>
              <a:buChar char="●"/>
            </a:pPr>
            <a:endParaRPr lang="en" sz="2133" dirty="0"/>
          </a:p>
          <a:p>
            <a:pPr marL="609448" lvl="3" indent="-423228">
              <a:lnSpc>
                <a:spcPct val="90000"/>
              </a:lnSpc>
              <a:spcBef>
                <a:spcPts val="800"/>
              </a:spcBef>
              <a:buSzPts val="1400"/>
              <a:buChar char="●"/>
            </a:pPr>
            <a:endParaRPr lang="en" sz="2133" dirty="0"/>
          </a:p>
          <a:p>
            <a:pPr marL="609448" indent="-423228">
              <a:lnSpc>
                <a:spcPct val="90000"/>
              </a:lnSpc>
              <a:spcBef>
                <a:spcPts val="800"/>
              </a:spcBef>
              <a:buSzPts val="1400"/>
              <a:buChar char="●"/>
            </a:pPr>
            <a:endParaRPr lang="en" sz="2133" dirty="0"/>
          </a:p>
          <a:p>
            <a:pPr marL="186220" lvl="6">
              <a:lnSpc>
                <a:spcPct val="90000"/>
              </a:lnSpc>
              <a:spcBef>
                <a:spcPts val="800"/>
              </a:spcBef>
              <a:buSzPts val="1400"/>
            </a:pPr>
            <a:endParaRPr lang="en" sz="2487" dirty="0"/>
          </a:p>
        </p:txBody>
      </p:sp>
      <p:sp>
        <p:nvSpPr>
          <p:cNvPr id="1349" name="Google Shape;1349;p86"/>
          <p:cNvSpPr txBox="1">
            <a:spLocks noGrp="1"/>
          </p:cNvSpPr>
          <p:nvPr>
            <p:ph type="title"/>
          </p:nvPr>
        </p:nvSpPr>
        <p:spPr>
          <a:xfrm>
            <a:off x="642332" y="232100"/>
            <a:ext cx="6275565" cy="592646"/>
          </a:xfrm>
          <a:prstGeom prst="rect">
            <a:avLst/>
          </a:prstGeom>
          <a:noFill/>
          <a:ln>
            <a:noFill/>
          </a:ln>
        </p:spPr>
        <p:txBody>
          <a:bodyPr spcFirstLastPara="1" wrap="square" lIns="0" tIns="0" rIns="121868" bIns="0" anchor="t" anchorCtr="0">
            <a:noAutofit/>
          </a:bodyPr>
          <a:lstStyle/>
          <a:p>
            <a:pPr>
              <a:spcAft>
                <a:spcPts val="1066"/>
              </a:spcAft>
              <a:buSzPts val="3000"/>
            </a:pPr>
            <a:r>
              <a:rPr lang="en" sz="4000" dirty="0"/>
              <a:t>Knowledge Enterprise Research Support</a:t>
            </a:r>
            <a:endParaRPr sz="4000" dirty="0"/>
          </a:p>
        </p:txBody>
      </p:sp>
      <p:pic>
        <p:nvPicPr>
          <p:cNvPr id="1351" name="Google Shape;1351;p86"/>
          <p:cNvPicPr preferRelativeResize="0"/>
          <p:nvPr/>
        </p:nvPicPr>
        <p:blipFill rotWithShape="1">
          <a:blip r:embed="rId3">
            <a:alphaModFix/>
          </a:blip>
          <a:srcRect l="21074" r="31007"/>
          <a:stretch/>
        </p:blipFill>
        <p:spPr>
          <a:xfrm>
            <a:off x="6899668" y="232100"/>
            <a:ext cx="4284085" cy="5958980"/>
          </a:xfrm>
          <a:prstGeom prst="rect">
            <a:avLst/>
          </a:prstGeom>
          <a:noFill/>
          <a:ln>
            <a:noFill/>
          </a:ln>
        </p:spPr>
      </p:pic>
    </p:spTree>
    <p:extLst>
      <p:ext uri="{BB962C8B-B14F-4D97-AF65-F5344CB8AC3E}">
        <p14:creationId xmlns:p14="http://schemas.microsoft.com/office/powerpoint/2010/main" val="1070230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114897-BFD9-0D41-97D9-7748B0A3F400}"/>
              </a:ext>
            </a:extLst>
          </p:cNvPr>
          <p:cNvSpPr txBox="1"/>
          <p:nvPr/>
        </p:nvSpPr>
        <p:spPr>
          <a:xfrm>
            <a:off x="510810" y="243106"/>
            <a:ext cx="11167204" cy="707886"/>
          </a:xfrm>
          <a:prstGeom prst="rect">
            <a:avLst/>
          </a:prstGeom>
          <a:solidFill>
            <a:schemeClr val="accent1"/>
          </a:solidFill>
        </p:spPr>
        <p:txBody>
          <a:bodyPr wrap="square" rtlCol="0">
            <a:spAutoFit/>
          </a:bodyPr>
          <a:lstStyle/>
          <a:p>
            <a:pPr defTabSz="914171"/>
            <a:r>
              <a:rPr lang="en-US" sz="4000" b="1" dirty="0"/>
              <a:t>ASU research engagement spans the Valley</a:t>
            </a:r>
          </a:p>
        </p:txBody>
      </p:sp>
      <p:pic>
        <p:nvPicPr>
          <p:cNvPr id="5" name="Picture 4" descr="Map&#10;&#10;Description automatically generated">
            <a:extLst>
              <a:ext uri="{FF2B5EF4-FFF2-40B4-BE49-F238E27FC236}">
                <a16:creationId xmlns:a16="http://schemas.microsoft.com/office/drawing/2014/main" id="{7AE66ADD-E993-4D6F-9C0F-DDF8C9842AAB}"/>
              </a:ext>
            </a:extLst>
          </p:cNvPr>
          <p:cNvPicPr>
            <a:picLocks noChangeAspect="1"/>
          </p:cNvPicPr>
          <p:nvPr/>
        </p:nvPicPr>
        <p:blipFill>
          <a:blip r:embed="rId3"/>
          <a:stretch>
            <a:fillRect/>
          </a:stretch>
        </p:blipFill>
        <p:spPr>
          <a:xfrm>
            <a:off x="1395031" y="1117998"/>
            <a:ext cx="8495203" cy="5496896"/>
          </a:xfrm>
          <a:prstGeom prst="rect">
            <a:avLst/>
          </a:prstGeom>
        </p:spPr>
      </p:pic>
    </p:spTree>
    <p:extLst>
      <p:ext uri="{BB962C8B-B14F-4D97-AF65-F5344CB8AC3E}">
        <p14:creationId xmlns:p14="http://schemas.microsoft.com/office/powerpoint/2010/main" val="4257564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E480DA-BF28-3F48-969D-E04A6BA4E7BA}"/>
              </a:ext>
            </a:extLst>
          </p:cNvPr>
          <p:cNvPicPr>
            <a:picLocks noChangeAspect="1"/>
          </p:cNvPicPr>
          <p:nvPr/>
        </p:nvPicPr>
        <p:blipFill rotWithShape="1">
          <a:blip r:embed="rId3"/>
          <a:srcRect l="9798" r="34792"/>
          <a:stretch/>
        </p:blipFill>
        <p:spPr>
          <a:xfrm>
            <a:off x="4376605" y="-71190"/>
            <a:ext cx="7812220" cy="6928298"/>
          </a:xfrm>
          <a:prstGeom prst="rect">
            <a:avLst/>
          </a:prstGeom>
        </p:spPr>
      </p:pic>
      <p:sp>
        <p:nvSpPr>
          <p:cNvPr id="6" name="Rectangle 5">
            <a:extLst>
              <a:ext uri="{FF2B5EF4-FFF2-40B4-BE49-F238E27FC236}">
                <a16:creationId xmlns:a16="http://schemas.microsoft.com/office/drawing/2014/main" id="{8842E8DB-ABF7-7A4E-9063-30D8DB5EEA3A}"/>
              </a:ext>
            </a:extLst>
          </p:cNvPr>
          <p:cNvSpPr/>
          <p:nvPr/>
        </p:nvSpPr>
        <p:spPr>
          <a:xfrm>
            <a:off x="-508448" y="-71190"/>
            <a:ext cx="12188825" cy="6928298"/>
          </a:xfrm>
          <a:prstGeom prst="rect">
            <a:avLst/>
          </a:prstGeom>
          <a:gradFill>
            <a:gsLst>
              <a:gs pos="44000">
                <a:schemeClr val="bg1"/>
              </a:gs>
              <a:gs pos="66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87" dirty="0"/>
          </a:p>
        </p:txBody>
      </p:sp>
      <p:sp>
        <p:nvSpPr>
          <p:cNvPr id="3" name="TextBox 2">
            <a:extLst>
              <a:ext uri="{FF2B5EF4-FFF2-40B4-BE49-F238E27FC236}">
                <a16:creationId xmlns:a16="http://schemas.microsoft.com/office/drawing/2014/main" id="{1A6F3986-8D0A-9349-AA80-6693AAD5EDC6}"/>
              </a:ext>
            </a:extLst>
          </p:cNvPr>
          <p:cNvSpPr txBox="1"/>
          <p:nvPr/>
        </p:nvSpPr>
        <p:spPr>
          <a:xfrm>
            <a:off x="439622" y="1217589"/>
            <a:ext cx="4794903" cy="4637808"/>
          </a:xfrm>
          <a:prstGeom prst="rect">
            <a:avLst/>
          </a:prstGeom>
          <a:noFill/>
        </p:spPr>
        <p:txBody>
          <a:bodyPr wrap="square" rtlCol="0">
            <a:spAutoFit/>
          </a:bodyPr>
          <a:lstStyle/>
          <a:p>
            <a:pPr marL="380905" indent="-380905" fontAlgn="base">
              <a:spcAft>
                <a:spcPts val="800"/>
              </a:spcAft>
              <a:buFont typeface="Arial" panose="020B0604020202020204" pitchFamily="34" charset="0"/>
              <a:buChar char="•"/>
            </a:pPr>
            <a:r>
              <a:rPr lang="en-US" sz="2487" dirty="0">
                <a:solidFill>
                  <a:schemeClr val="tx1"/>
                </a:solidFill>
              </a:rPr>
              <a:t>Advanced manufacturing + materials</a:t>
            </a:r>
          </a:p>
          <a:p>
            <a:pPr marL="380905" indent="-380905" fontAlgn="base">
              <a:spcAft>
                <a:spcPts val="800"/>
              </a:spcAft>
              <a:buFont typeface="Arial" panose="020B0604020202020204" pitchFamily="34" charset="0"/>
              <a:buChar char="•"/>
            </a:pPr>
            <a:r>
              <a:rPr lang="en-US" sz="2487" dirty="0">
                <a:solidFill>
                  <a:schemeClr val="tx1"/>
                </a:solidFill>
              </a:rPr>
              <a:t>Augmented intelligence</a:t>
            </a:r>
          </a:p>
          <a:p>
            <a:pPr marL="380905" indent="-380905" fontAlgn="base">
              <a:spcAft>
                <a:spcPts val="800"/>
              </a:spcAft>
              <a:buFont typeface="Arial" panose="020B0604020202020204" pitchFamily="34" charset="0"/>
              <a:buChar char="•"/>
            </a:pPr>
            <a:r>
              <a:rPr lang="en-US" sz="2487" dirty="0">
                <a:solidFill>
                  <a:schemeClr val="tx1"/>
                </a:solidFill>
              </a:rPr>
              <a:t>Automation/robotics</a:t>
            </a:r>
          </a:p>
          <a:p>
            <a:pPr marL="380905" indent="-380905" fontAlgn="base">
              <a:spcAft>
                <a:spcPts val="800"/>
              </a:spcAft>
              <a:buFont typeface="Arial" panose="020B0604020202020204" pitchFamily="34" charset="0"/>
              <a:buChar char="•"/>
            </a:pPr>
            <a:r>
              <a:rPr lang="en-US" sz="2487" dirty="0">
                <a:solidFill>
                  <a:schemeClr val="tx1"/>
                </a:solidFill>
              </a:rPr>
              <a:t>Big data</a:t>
            </a:r>
          </a:p>
          <a:p>
            <a:pPr marL="380905" indent="-380905" fontAlgn="base">
              <a:spcAft>
                <a:spcPts val="800"/>
              </a:spcAft>
              <a:buFont typeface="Arial" panose="020B0604020202020204" pitchFamily="34" charset="0"/>
              <a:buChar char="•"/>
            </a:pPr>
            <a:r>
              <a:rPr lang="en-US" sz="2487" dirty="0">
                <a:solidFill>
                  <a:schemeClr val="tx1"/>
                </a:solidFill>
              </a:rPr>
              <a:t>Biosciences + personalized medicine</a:t>
            </a:r>
          </a:p>
          <a:p>
            <a:pPr marL="380905" indent="-380905" fontAlgn="base">
              <a:spcAft>
                <a:spcPts val="800"/>
              </a:spcAft>
              <a:buFont typeface="Arial" panose="020B0604020202020204" pitchFamily="34" charset="0"/>
              <a:buChar char="•"/>
            </a:pPr>
            <a:r>
              <a:rPr lang="en-US" sz="2487" dirty="0">
                <a:solidFill>
                  <a:schemeClr val="tx1"/>
                </a:solidFill>
              </a:rPr>
              <a:t>Cybersecurity</a:t>
            </a:r>
          </a:p>
          <a:p>
            <a:pPr marL="380905" indent="-380905" fontAlgn="base">
              <a:spcAft>
                <a:spcPts val="800"/>
              </a:spcAft>
              <a:buFont typeface="Arial" panose="020B0604020202020204" pitchFamily="34" charset="0"/>
              <a:buChar char="•"/>
            </a:pPr>
            <a:r>
              <a:rPr lang="en-US" sz="2487" dirty="0">
                <a:solidFill>
                  <a:schemeClr val="tx1"/>
                </a:solidFill>
              </a:rPr>
              <a:t>Digital media</a:t>
            </a:r>
          </a:p>
          <a:p>
            <a:pPr marL="380905" indent="-380905" fontAlgn="base">
              <a:spcAft>
                <a:spcPts val="800"/>
              </a:spcAft>
              <a:buFont typeface="Arial" panose="020B0604020202020204" pitchFamily="34" charset="0"/>
              <a:buChar char="•"/>
            </a:pPr>
            <a:r>
              <a:rPr lang="en-US" sz="2487" dirty="0">
                <a:solidFill>
                  <a:schemeClr val="tx1"/>
                </a:solidFill>
              </a:rPr>
              <a:t>Virtual/augmented reality</a:t>
            </a:r>
          </a:p>
        </p:txBody>
      </p:sp>
      <p:sp>
        <p:nvSpPr>
          <p:cNvPr id="5" name="Google Shape;752;p119">
            <a:extLst>
              <a:ext uri="{FF2B5EF4-FFF2-40B4-BE49-F238E27FC236}">
                <a16:creationId xmlns:a16="http://schemas.microsoft.com/office/drawing/2014/main" id="{2D6B0A61-3E68-6145-A8E5-DFE4B3D83F35}"/>
              </a:ext>
            </a:extLst>
          </p:cNvPr>
          <p:cNvSpPr txBox="1">
            <a:spLocks/>
          </p:cNvSpPr>
          <p:nvPr/>
        </p:nvSpPr>
        <p:spPr>
          <a:xfrm>
            <a:off x="139185" y="0"/>
            <a:ext cx="11541191" cy="1563803"/>
          </a:xfrm>
          <a:prstGeom prst="rect">
            <a:avLst/>
          </a:prstGeom>
          <a:noFill/>
          <a:ln>
            <a:noFill/>
          </a:ln>
        </p:spPr>
        <p:txBody>
          <a:bodyPr spcFirstLastPara="1" wrap="square" lIns="121868" tIns="121868" rIns="121868" bIns="121868"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000"/>
              <a:buFont typeface="Arial"/>
              <a:buNone/>
              <a:defRPr sz="3000" b="1" i="0" u="none" strike="noStrike" cap="none">
                <a:solidFill>
                  <a:schemeClr val="dk1"/>
                </a:solidFill>
                <a:latin typeface="Arial"/>
                <a:ea typeface="Arial"/>
                <a:cs typeface="Arial"/>
                <a:sym typeface="Arial"/>
              </a:defRPr>
            </a:lvl9pPr>
          </a:lstStyle>
          <a:p>
            <a:r>
              <a:rPr lang="en-US" sz="4000" dirty="0">
                <a:highlight>
                  <a:schemeClr val="accent1"/>
                </a:highlight>
              </a:rPr>
              <a:t>2. What is the New Economy Initiative (NEI)?</a:t>
            </a:r>
          </a:p>
        </p:txBody>
      </p:sp>
    </p:spTree>
    <p:extLst>
      <p:ext uri="{BB962C8B-B14F-4D97-AF65-F5344CB8AC3E}">
        <p14:creationId xmlns:p14="http://schemas.microsoft.com/office/powerpoint/2010/main" val="2008070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 name="Google Shape;420;p79">
            <a:extLst>
              <a:ext uri="{FF2B5EF4-FFF2-40B4-BE49-F238E27FC236}">
                <a16:creationId xmlns:a16="http://schemas.microsoft.com/office/drawing/2014/main" id="{0BE09E41-9332-0846-B945-5FAFF1C2D863}"/>
              </a:ext>
            </a:extLst>
          </p:cNvPr>
          <p:cNvPicPr preferRelativeResize="0"/>
          <p:nvPr/>
        </p:nvPicPr>
        <p:blipFill rotWithShape="1">
          <a:blip r:embed="rId3">
            <a:alphaModFix/>
          </a:blip>
          <a:srcRect l="414" r="888" b="15561"/>
          <a:stretch/>
        </p:blipFill>
        <p:spPr>
          <a:xfrm>
            <a:off x="-110804" y="-95149"/>
            <a:ext cx="12299629" cy="7076922"/>
          </a:xfrm>
          <a:prstGeom prst="rect">
            <a:avLst/>
          </a:prstGeom>
          <a:noFill/>
          <a:ln>
            <a:noFill/>
          </a:ln>
        </p:spPr>
      </p:pic>
      <p:pic>
        <p:nvPicPr>
          <p:cNvPr id="6" name="Picture 2">
            <a:extLst>
              <a:ext uri="{FF2B5EF4-FFF2-40B4-BE49-F238E27FC236}">
                <a16:creationId xmlns:a16="http://schemas.microsoft.com/office/drawing/2014/main" id="{DB5D56FE-5788-A04C-BD07-AF3C4D13FAE0}"/>
              </a:ext>
            </a:extLst>
          </p:cNvPr>
          <p:cNvPicPr>
            <a:picLocks noChangeAspect="1" noChangeArrowheads="1"/>
          </p:cNvPicPr>
          <p:nvPr/>
        </p:nvPicPr>
        <p:blipFill rotWithShape="1">
          <a:blip r:embed="rId4"/>
          <a:srcRect l="7104" t="12905" b="6762"/>
          <a:stretch/>
        </p:blipFill>
        <p:spPr bwMode="auto">
          <a:xfrm>
            <a:off x="-110804" y="-95149"/>
            <a:ext cx="12299629" cy="7076922"/>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554;p93">
            <a:extLst>
              <a:ext uri="{FF2B5EF4-FFF2-40B4-BE49-F238E27FC236}">
                <a16:creationId xmlns:a16="http://schemas.microsoft.com/office/drawing/2014/main" id="{46A88BF5-7FCB-A948-9A55-2F57EB144199}"/>
              </a:ext>
            </a:extLst>
          </p:cNvPr>
          <p:cNvSpPr txBox="1"/>
          <p:nvPr/>
        </p:nvSpPr>
        <p:spPr>
          <a:xfrm>
            <a:off x="6684808" y="-109461"/>
            <a:ext cx="5504017" cy="7076921"/>
          </a:xfrm>
          <a:prstGeom prst="rect">
            <a:avLst/>
          </a:prstGeom>
          <a:solidFill>
            <a:schemeClr val="lt1"/>
          </a:solidFill>
          <a:ln>
            <a:noFill/>
          </a:ln>
        </p:spPr>
        <p:txBody>
          <a:bodyPr spcFirstLastPara="1" wrap="square" lIns="365638" tIns="365638" rIns="365638" bIns="121868" anchor="t" anchorCtr="0">
            <a:noAutofit/>
          </a:bodyPr>
          <a:lstStyle/>
          <a:p>
            <a:r>
              <a:rPr lang="en-US" sz="2500" b="1" dirty="0">
                <a:highlight>
                  <a:schemeClr val="accent1"/>
                </a:highlight>
              </a:rPr>
              <a:t>ASU New Economy Initiative Assignment from the State</a:t>
            </a:r>
          </a:p>
          <a:p>
            <a:endParaRPr lang="en-US" sz="1333" b="1" dirty="0">
              <a:solidFill>
                <a:schemeClr val="dk1"/>
              </a:solidFill>
              <a:highlight>
                <a:schemeClr val="accent1"/>
              </a:highlight>
            </a:endParaRPr>
          </a:p>
          <a:p>
            <a:endParaRPr lang="en" sz="1333" dirty="0">
              <a:solidFill>
                <a:schemeClr val="dk1"/>
              </a:solidFill>
            </a:endParaRPr>
          </a:p>
        </p:txBody>
      </p:sp>
      <p:sp>
        <p:nvSpPr>
          <p:cNvPr id="9" name="TextBox 8">
            <a:extLst>
              <a:ext uri="{FF2B5EF4-FFF2-40B4-BE49-F238E27FC236}">
                <a16:creationId xmlns:a16="http://schemas.microsoft.com/office/drawing/2014/main" id="{764E7605-12C5-47EB-BC78-119DCF91F72A}"/>
              </a:ext>
            </a:extLst>
          </p:cNvPr>
          <p:cNvSpPr txBox="1"/>
          <p:nvPr/>
        </p:nvSpPr>
        <p:spPr>
          <a:xfrm>
            <a:off x="7628614" y="3201307"/>
            <a:ext cx="4159915" cy="1036039"/>
          </a:xfrm>
          <a:prstGeom prst="rect">
            <a:avLst/>
          </a:prstGeom>
          <a:noFill/>
        </p:spPr>
        <p:txBody>
          <a:bodyPr wrap="square" rtlCol="0">
            <a:spAutoFit/>
          </a:bodyPr>
          <a:lstStyle/>
          <a:p>
            <a:pPr lvl="0"/>
            <a:r>
              <a:rPr lang="en-US" sz="2399" b="1" dirty="0"/>
              <a:t>Workforce development</a:t>
            </a:r>
            <a:r>
              <a:rPr lang="en-US" sz="2399" dirty="0"/>
              <a:t> </a:t>
            </a:r>
          </a:p>
          <a:p>
            <a:pPr lvl="1"/>
            <a:r>
              <a:rPr lang="en-US" dirty="0"/>
              <a:t>New graduates, re-training and upskilling for existing workforce</a:t>
            </a:r>
            <a:endParaRPr lang="en-US" sz="2132" dirty="0"/>
          </a:p>
        </p:txBody>
      </p:sp>
      <p:sp>
        <p:nvSpPr>
          <p:cNvPr id="10" name="TextBox 9">
            <a:extLst>
              <a:ext uri="{FF2B5EF4-FFF2-40B4-BE49-F238E27FC236}">
                <a16:creationId xmlns:a16="http://schemas.microsoft.com/office/drawing/2014/main" id="{64CB89A2-F15F-42AD-A6F6-536CE4E9D095}"/>
              </a:ext>
            </a:extLst>
          </p:cNvPr>
          <p:cNvSpPr txBox="1"/>
          <p:nvPr/>
        </p:nvSpPr>
        <p:spPr>
          <a:xfrm>
            <a:off x="7628615" y="1380661"/>
            <a:ext cx="4159915" cy="1405275"/>
          </a:xfrm>
          <a:prstGeom prst="rect">
            <a:avLst/>
          </a:prstGeom>
          <a:noFill/>
        </p:spPr>
        <p:txBody>
          <a:bodyPr wrap="square" rtlCol="0">
            <a:spAutoFit/>
          </a:bodyPr>
          <a:lstStyle/>
          <a:p>
            <a:pPr lvl="0"/>
            <a:r>
              <a:rPr lang="en-US" sz="2399" b="1" dirty="0"/>
              <a:t>Science and Technology Centers</a:t>
            </a:r>
            <a:r>
              <a:rPr lang="en-US" sz="2399" dirty="0"/>
              <a:t>  </a:t>
            </a:r>
          </a:p>
          <a:p>
            <a:pPr lvl="1"/>
            <a:r>
              <a:rPr lang="en-US" dirty="0"/>
              <a:t>Catalyze industry-relevant research, development and manufacturing</a:t>
            </a:r>
            <a:endParaRPr lang="en-US" sz="2132" dirty="0"/>
          </a:p>
        </p:txBody>
      </p:sp>
      <p:sp>
        <p:nvSpPr>
          <p:cNvPr id="11" name="TextBox 10">
            <a:extLst>
              <a:ext uri="{FF2B5EF4-FFF2-40B4-BE49-F238E27FC236}">
                <a16:creationId xmlns:a16="http://schemas.microsoft.com/office/drawing/2014/main" id="{C9A08D0C-81FF-4736-A7F9-D99E312F1A32}"/>
              </a:ext>
            </a:extLst>
          </p:cNvPr>
          <p:cNvSpPr txBox="1"/>
          <p:nvPr/>
        </p:nvSpPr>
        <p:spPr>
          <a:xfrm>
            <a:off x="7628618" y="4783094"/>
            <a:ext cx="4159915" cy="1692523"/>
          </a:xfrm>
          <a:prstGeom prst="rect">
            <a:avLst/>
          </a:prstGeom>
          <a:noFill/>
        </p:spPr>
        <p:txBody>
          <a:bodyPr wrap="square" rtlCol="0">
            <a:spAutoFit/>
          </a:bodyPr>
          <a:lstStyle/>
          <a:p>
            <a:pPr lvl="0"/>
            <a:r>
              <a:rPr lang="en-US" sz="2399" b="1" dirty="0"/>
              <a:t>Support of New Economy enterprises</a:t>
            </a:r>
            <a:endParaRPr lang="en-US" sz="2399" dirty="0"/>
          </a:p>
          <a:p>
            <a:pPr lvl="1"/>
            <a:r>
              <a:rPr lang="en-US" dirty="0"/>
              <a:t>Partner with industry,</a:t>
            </a:r>
          </a:p>
          <a:p>
            <a:pPr lvl="1"/>
            <a:r>
              <a:rPr lang="en-US" dirty="0"/>
              <a:t>enhance entrepreneurship, and attract new businesses to AZ</a:t>
            </a:r>
            <a:endParaRPr lang="en-US" sz="2132" dirty="0"/>
          </a:p>
        </p:txBody>
      </p:sp>
      <p:sp>
        <p:nvSpPr>
          <p:cNvPr id="12" name="Google Shape;1578;p133">
            <a:extLst>
              <a:ext uri="{FF2B5EF4-FFF2-40B4-BE49-F238E27FC236}">
                <a16:creationId xmlns:a16="http://schemas.microsoft.com/office/drawing/2014/main" id="{B3D3C0EB-2305-4E14-8A14-049D3BD7ADE9}"/>
              </a:ext>
            </a:extLst>
          </p:cNvPr>
          <p:cNvSpPr/>
          <p:nvPr/>
        </p:nvSpPr>
        <p:spPr>
          <a:xfrm>
            <a:off x="7079665" y="3362907"/>
            <a:ext cx="369116" cy="314346"/>
          </a:xfrm>
          <a:custGeom>
            <a:avLst/>
            <a:gdLst/>
            <a:ahLst/>
            <a:cxnLst/>
            <a:rect l="l" t="t" r="r" b="b"/>
            <a:pathLst>
              <a:path w="5951" h="5068" extrusionOk="0">
                <a:moveTo>
                  <a:pt x="3813" y="419"/>
                </a:moveTo>
                <a:lnTo>
                  <a:pt x="3813" y="837"/>
                </a:lnTo>
                <a:lnTo>
                  <a:pt x="2093" y="837"/>
                </a:lnTo>
                <a:lnTo>
                  <a:pt x="2093" y="419"/>
                </a:lnTo>
                <a:close/>
                <a:moveTo>
                  <a:pt x="605" y="837"/>
                </a:moveTo>
                <a:lnTo>
                  <a:pt x="466" y="884"/>
                </a:lnTo>
                <a:lnTo>
                  <a:pt x="326" y="930"/>
                </a:lnTo>
                <a:lnTo>
                  <a:pt x="187" y="1070"/>
                </a:lnTo>
                <a:lnTo>
                  <a:pt x="94" y="1163"/>
                </a:lnTo>
                <a:lnTo>
                  <a:pt x="47" y="1302"/>
                </a:lnTo>
                <a:lnTo>
                  <a:pt x="1" y="1441"/>
                </a:lnTo>
                <a:lnTo>
                  <a:pt x="1" y="1581"/>
                </a:lnTo>
                <a:lnTo>
                  <a:pt x="1" y="4324"/>
                </a:lnTo>
                <a:lnTo>
                  <a:pt x="1" y="4463"/>
                </a:lnTo>
                <a:lnTo>
                  <a:pt x="47" y="4602"/>
                </a:lnTo>
                <a:lnTo>
                  <a:pt x="94" y="4742"/>
                </a:lnTo>
                <a:lnTo>
                  <a:pt x="187" y="4881"/>
                </a:lnTo>
                <a:lnTo>
                  <a:pt x="326" y="4974"/>
                </a:lnTo>
                <a:lnTo>
                  <a:pt x="466" y="5021"/>
                </a:lnTo>
                <a:lnTo>
                  <a:pt x="605" y="5067"/>
                </a:lnTo>
                <a:lnTo>
                  <a:pt x="930" y="5067"/>
                </a:lnTo>
                <a:lnTo>
                  <a:pt x="930" y="837"/>
                </a:lnTo>
                <a:close/>
                <a:moveTo>
                  <a:pt x="1860" y="0"/>
                </a:moveTo>
                <a:lnTo>
                  <a:pt x="1767" y="93"/>
                </a:lnTo>
                <a:lnTo>
                  <a:pt x="1721" y="186"/>
                </a:lnTo>
                <a:lnTo>
                  <a:pt x="1674" y="279"/>
                </a:lnTo>
                <a:lnTo>
                  <a:pt x="1674" y="837"/>
                </a:lnTo>
                <a:lnTo>
                  <a:pt x="1256" y="837"/>
                </a:lnTo>
                <a:lnTo>
                  <a:pt x="1256" y="5067"/>
                </a:lnTo>
                <a:lnTo>
                  <a:pt x="4649" y="5067"/>
                </a:lnTo>
                <a:lnTo>
                  <a:pt x="4649" y="837"/>
                </a:lnTo>
                <a:lnTo>
                  <a:pt x="4231" y="837"/>
                </a:lnTo>
                <a:lnTo>
                  <a:pt x="4231" y="279"/>
                </a:lnTo>
                <a:lnTo>
                  <a:pt x="4231" y="186"/>
                </a:lnTo>
                <a:lnTo>
                  <a:pt x="4138" y="93"/>
                </a:lnTo>
                <a:lnTo>
                  <a:pt x="4045" y="0"/>
                </a:lnTo>
                <a:close/>
                <a:moveTo>
                  <a:pt x="4975" y="837"/>
                </a:moveTo>
                <a:lnTo>
                  <a:pt x="4975" y="5067"/>
                </a:lnTo>
                <a:lnTo>
                  <a:pt x="5347" y="5067"/>
                </a:lnTo>
                <a:lnTo>
                  <a:pt x="5486" y="5021"/>
                </a:lnTo>
                <a:lnTo>
                  <a:pt x="5625" y="4974"/>
                </a:lnTo>
                <a:lnTo>
                  <a:pt x="5718" y="4881"/>
                </a:lnTo>
                <a:lnTo>
                  <a:pt x="5811" y="4742"/>
                </a:lnTo>
                <a:lnTo>
                  <a:pt x="5904" y="4602"/>
                </a:lnTo>
                <a:lnTo>
                  <a:pt x="5904" y="4463"/>
                </a:lnTo>
                <a:lnTo>
                  <a:pt x="5951" y="4324"/>
                </a:lnTo>
                <a:lnTo>
                  <a:pt x="5951" y="1581"/>
                </a:lnTo>
                <a:lnTo>
                  <a:pt x="5904" y="1441"/>
                </a:lnTo>
                <a:lnTo>
                  <a:pt x="5904" y="1302"/>
                </a:lnTo>
                <a:lnTo>
                  <a:pt x="5811" y="1163"/>
                </a:lnTo>
                <a:lnTo>
                  <a:pt x="5718" y="1070"/>
                </a:lnTo>
                <a:lnTo>
                  <a:pt x="5625" y="930"/>
                </a:lnTo>
                <a:lnTo>
                  <a:pt x="5486" y="884"/>
                </a:lnTo>
                <a:lnTo>
                  <a:pt x="5347" y="837"/>
                </a:lnTo>
                <a:close/>
              </a:path>
            </a:pathLst>
          </a:custGeom>
          <a:solidFill>
            <a:srgbClr val="000000"/>
          </a:solidFill>
          <a:ln>
            <a:noFill/>
          </a:ln>
        </p:spPr>
        <p:txBody>
          <a:bodyPr spcFirstLastPara="1" wrap="square" lIns="45688" tIns="45688" rIns="45688" bIns="45688" anchor="ctr" anchorCtr="0">
            <a:noAutofit/>
          </a:bodyPr>
          <a:lstStyle/>
          <a:p>
            <a:pPr>
              <a:buSzPts val="500"/>
            </a:pPr>
            <a:endParaRPr sz="667"/>
          </a:p>
        </p:txBody>
      </p:sp>
      <p:sp>
        <p:nvSpPr>
          <p:cNvPr id="13" name="Google Shape;1069;p130">
            <a:extLst>
              <a:ext uri="{FF2B5EF4-FFF2-40B4-BE49-F238E27FC236}">
                <a16:creationId xmlns:a16="http://schemas.microsoft.com/office/drawing/2014/main" id="{EC7B6747-674E-4045-AF64-11FD75D09B25}"/>
              </a:ext>
            </a:extLst>
          </p:cNvPr>
          <p:cNvSpPr/>
          <p:nvPr/>
        </p:nvSpPr>
        <p:spPr>
          <a:xfrm>
            <a:off x="6972154" y="1551909"/>
            <a:ext cx="369115" cy="387206"/>
          </a:xfrm>
          <a:custGeom>
            <a:avLst/>
            <a:gdLst/>
            <a:ahLst/>
            <a:cxnLst/>
            <a:rect l="l" t="t" r="r" b="b"/>
            <a:pathLst>
              <a:path w="5672" h="5950" extrusionOk="0">
                <a:moveTo>
                  <a:pt x="3068" y="465"/>
                </a:moveTo>
                <a:lnTo>
                  <a:pt x="3068" y="2184"/>
                </a:lnTo>
                <a:lnTo>
                  <a:pt x="3161" y="2277"/>
                </a:lnTo>
                <a:lnTo>
                  <a:pt x="4230" y="3951"/>
                </a:lnTo>
                <a:lnTo>
                  <a:pt x="1442" y="3951"/>
                </a:lnTo>
                <a:lnTo>
                  <a:pt x="2511" y="2277"/>
                </a:lnTo>
                <a:lnTo>
                  <a:pt x="2604" y="2184"/>
                </a:lnTo>
                <a:lnTo>
                  <a:pt x="2604" y="465"/>
                </a:lnTo>
                <a:close/>
                <a:moveTo>
                  <a:pt x="1767" y="0"/>
                </a:moveTo>
                <a:lnTo>
                  <a:pt x="1674" y="46"/>
                </a:lnTo>
                <a:lnTo>
                  <a:pt x="1628" y="139"/>
                </a:lnTo>
                <a:lnTo>
                  <a:pt x="1581" y="232"/>
                </a:lnTo>
                <a:lnTo>
                  <a:pt x="1628" y="325"/>
                </a:lnTo>
                <a:lnTo>
                  <a:pt x="1674" y="418"/>
                </a:lnTo>
                <a:lnTo>
                  <a:pt x="1767" y="465"/>
                </a:lnTo>
                <a:lnTo>
                  <a:pt x="2092" y="465"/>
                </a:lnTo>
                <a:lnTo>
                  <a:pt x="2092" y="1999"/>
                </a:lnTo>
                <a:lnTo>
                  <a:pt x="140" y="5113"/>
                </a:lnTo>
                <a:lnTo>
                  <a:pt x="47" y="5252"/>
                </a:lnTo>
                <a:lnTo>
                  <a:pt x="1" y="5392"/>
                </a:lnTo>
                <a:lnTo>
                  <a:pt x="1" y="5531"/>
                </a:lnTo>
                <a:lnTo>
                  <a:pt x="47" y="5670"/>
                </a:lnTo>
                <a:lnTo>
                  <a:pt x="140" y="5810"/>
                </a:lnTo>
                <a:lnTo>
                  <a:pt x="280" y="5856"/>
                </a:lnTo>
                <a:lnTo>
                  <a:pt x="419" y="5903"/>
                </a:lnTo>
                <a:lnTo>
                  <a:pt x="605" y="5949"/>
                </a:lnTo>
                <a:lnTo>
                  <a:pt x="5067" y="5949"/>
                </a:lnTo>
                <a:lnTo>
                  <a:pt x="5253" y="5903"/>
                </a:lnTo>
                <a:lnTo>
                  <a:pt x="5392" y="5856"/>
                </a:lnTo>
                <a:lnTo>
                  <a:pt x="5532" y="5810"/>
                </a:lnTo>
                <a:lnTo>
                  <a:pt x="5625" y="5670"/>
                </a:lnTo>
                <a:lnTo>
                  <a:pt x="5671" y="5531"/>
                </a:lnTo>
                <a:lnTo>
                  <a:pt x="5671" y="5392"/>
                </a:lnTo>
                <a:lnTo>
                  <a:pt x="5625" y="5252"/>
                </a:lnTo>
                <a:lnTo>
                  <a:pt x="5532" y="5113"/>
                </a:lnTo>
                <a:lnTo>
                  <a:pt x="3580" y="1999"/>
                </a:lnTo>
                <a:lnTo>
                  <a:pt x="3580" y="465"/>
                </a:lnTo>
                <a:lnTo>
                  <a:pt x="3905" y="465"/>
                </a:lnTo>
                <a:lnTo>
                  <a:pt x="3998" y="418"/>
                </a:lnTo>
                <a:lnTo>
                  <a:pt x="4044" y="325"/>
                </a:lnTo>
                <a:lnTo>
                  <a:pt x="4091" y="232"/>
                </a:lnTo>
                <a:lnTo>
                  <a:pt x="4044" y="139"/>
                </a:lnTo>
                <a:lnTo>
                  <a:pt x="3998" y="46"/>
                </a:lnTo>
                <a:lnTo>
                  <a:pt x="3905" y="0"/>
                </a:lnTo>
                <a:close/>
              </a:path>
            </a:pathLst>
          </a:custGeom>
          <a:solidFill>
            <a:srgbClr val="000000"/>
          </a:solidFill>
          <a:ln>
            <a:noFill/>
          </a:ln>
        </p:spPr>
        <p:txBody>
          <a:bodyPr spcFirstLastPara="1" wrap="square" lIns="45688" tIns="45688" rIns="45688" bIns="45688" anchor="ctr" anchorCtr="0">
            <a:noAutofit/>
          </a:bodyPr>
          <a:lstStyle/>
          <a:p>
            <a:pPr>
              <a:buSzPts val="500"/>
            </a:pPr>
            <a:endParaRPr sz="667"/>
          </a:p>
        </p:txBody>
      </p:sp>
      <p:sp>
        <p:nvSpPr>
          <p:cNvPr id="14" name="Google Shape;1130;p130">
            <a:extLst>
              <a:ext uri="{FF2B5EF4-FFF2-40B4-BE49-F238E27FC236}">
                <a16:creationId xmlns:a16="http://schemas.microsoft.com/office/drawing/2014/main" id="{1A9E9086-BE43-43B4-913C-B3073B3E73E7}"/>
              </a:ext>
            </a:extLst>
          </p:cNvPr>
          <p:cNvSpPr/>
          <p:nvPr/>
        </p:nvSpPr>
        <p:spPr>
          <a:xfrm>
            <a:off x="7071730" y="4890155"/>
            <a:ext cx="294447" cy="438101"/>
          </a:xfrm>
          <a:custGeom>
            <a:avLst/>
            <a:gdLst/>
            <a:ahLst/>
            <a:cxnLst/>
            <a:rect l="l" t="t" r="r" b="b"/>
            <a:pathLst>
              <a:path w="3999" h="5950" extrusionOk="0">
                <a:moveTo>
                  <a:pt x="1999" y="1116"/>
                </a:moveTo>
                <a:lnTo>
                  <a:pt x="1907" y="1162"/>
                </a:lnTo>
                <a:lnTo>
                  <a:pt x="1860" y="1255"/>
                </a:lnTo>
                <a:lnTo>
                  <a:pt x="1907" y="1348"/>
                </a:lnTo>
                <a:lnTo>
                  <a:pt x="1999" y="1395"/>
                </a:lnTo>
                <a:lnTo>
                  <a:pt x="2185" y="1395"/>
                </a:lnTo>
                <a:lnTo>
                  <a:pt x="2418" y="1488"/>
                </a:lnTo>
                <a:lnTo>
                  <a:pt x="2557" y="1581"/>
                </a:lnTo>
                <a:lnTo>
                  <a:pt x="2604" y="1674"/>
                </a:lnTo>
                <a:lnTo>
                  <a:pt x="2604" y="1767"/>
                </a:lnTo>
                <a:lnTo>
                  <a:pt x="2650" y="1860"/>
                </a:lnTo>
                <a:lnTo>
                  <a:pt x="2836" y="1860"/>
                </a:lnTo>
                <a:lnTo>
                  <a:pt x="2883" y="1767"/>
                </a:lnTo>
                <a:lnTo>
                  <a:pt x="2836" y="1581"/>
                </a:lnTo>
                <a:lnTo>
                  <a:pt x="2743" y="1395"/>
                </a:lnTo>
                <a:lnTo>
                  <a:pt x="2557" y="1255"/>
                </a:lnTo>
                <a:lnTo>
                  <a:pt x="2371" y="1209"/>
                </a:lnTo>
                <a:lnTo>
                  <a:pt x="2185" y="1162"/>
                </a:lnTo>
                <a:lnTo>
                  <a:pt x="1999" y="1116"/>
                </a:lnTo>
                <a:close/>
                <a:moveTo>
                  <a:pt x="2278" y="512"/>
                </a:moveTo>
                <a:lnTo>
                  <a:pt x="2511" y="605"/>
                </a:lnTo>
                <a:lnTo>
                  <a:pt x="2790" y="698"/>
                </a:lnTo>
                <a:lnTo>
                  <a:pt x="3022" y="837"/>
                </a:lnTo>
                <a:lnTo>
                  <a:pt x="3208" y="1023"/>
                </a:lnTo>
                <a:lnTo>
                  <a:pt x="3347" y="1255"/>
                </a:lnTo>
                <a:lnTo>
                  <a:pt x="3440" y="1488"/>
                </a:lnTo>
                <a:lnTo>
                  <a:pt x="3487" y="1767"/>
                </a:lnTo>
                <a:lnTo>
                  <a:pt x="3487" y="1953"/>
                </a:lnTo>
                <a:lnTo>
                  <a:pt x="3440" y="2138"/>
                </a:lnTo>
                <a:lnTo>
                  <a:pt x="3347" y="2278"/>
                </a:lnTo>
                <a:lnTo>
                  <a:pt x="3208" y="2464"/>
                </a:lnTo>
                <a:lnTo>
                  <a:pt x="3115" y="2557"/>
                </a:lnTo>
                <a:lnTo>
                  <a:pt x="2976" y="2696"/>
                </a:lnTo>
                <a:lnTo>
                  <a:pt x="2790" y="3022"/>
                </a:lnTo>
                <a:lnTo>
                  <a:pt x="2604" y="3300"/>
                </a:lnTo>
                <a:lnTo>
                  <a:pt x="2511" y="3579"/>
                </a:lnTo>
                <a:lnTo>
                  <a:pt x="2464" y="3858"/>
                </a:lnTo>
                <a:lnTo>
                  <a:pt x="1581" y="3858"/>
                </a:lnTo>
                <a:lnTo>
                  <a:pt x="1488" y="3579"/>
                </a:lnTo>
                <a:lnTo>
                  <a:pt x="1395" y="3300"/>
                </a:lnTo>
                <a:lnTo>
                  <a:pt x="1256" y="3022"/>
                </a:lnTo>
                <a:lnTo>
                  <a:pt x="1023" y="2696"/>
                </a:lnTo>
                <a:lnTo>
                  <a:pt x="884" y="2557"/>
                </a:lnTo>
                <a:lnTo>
                  <a:pt x="791" y="2464"/>
                </a:lnTo>
                <a:lnTo>
                  <a:pt x="652" y="2278"/>
                </a:lnTo>
                <a:lnTo>
                  <a:pt x="559" y="2138"/>
                </a:lnTo>
                <a:lnTo>
                  <a:pt x="512" y="1953"/>
                </a:lnTo>
                <a:lnTo>
                  <a:pt x="512" y="1767"/>
                </a:lnTo>
                <a:lnTo>
                  <a:pt x="559" y="1488"/>
                </a:lnTo>
                <a:lnTo>
                  <a:pt x="652" y="1255"/>
                </a:lnTo>
                <a:lnTo>
                  <a:pt x="791" y="1023"/>
                </a:lnTo>
                <a:lnTo>
                  <a:pt x="977" y="837"/>
                </a:lnTo>
                <a:lnTo>
                  <a:pt x="1209" y="698"/>
                </a:lnTo>
                <a:lnTo>
                  <a:pt x="1488" y="605"/>
                </a:lnTo>
                <a:lnTo>
                  <a:pt x="1721" y="512"/>
                </a:lnTo>
                <a:close/>
                <a:moveTo>
                  <a:pt x="1999" y="0"/>
                </a:moveTo>
                <a:lnTo>
                  <a:pt x="1628" y="47"/>
                </a:lnTo>
                <a:lnTo>
                  <a:pt x="1302" y="140"/>
                </a:lnTo>
                <a:lnTo>
                  <a:pt x="930" y="279"/>
                </a:lnTo>
                <a:lnTo>
                  <a:pt x="652" y="465"/>
                </a:lnTo>
                <a:lnTo>
                  <a:pt x="373" y="744"/>
                </a:lnTo>
                <a:lnTo>
                  <a:pt x="187" y="1023"/>
                </a:lnTo>
                <a:lnTo>
                  <a:pt x="47" y="1395"/>
                </a:lnTo>
                <a:lnTo>
                  <a:pt x="1" y="1767"/>
                </a:lnTo>
                <a:lnTo>
                  <a:pt x="47" y="2045"/>
                </a:lnTo>
                <a:lnTo>
                  <a:pt x="140" y="2324"/>
                </a:lnTo>
                <a:lnTo>
                  <a:pt x="233" y="2557"/>
                </a:lnTo>
                <a:lnTo>
                  <a:pt x="419" y="2789"/>
                </a:lnTo>
                <a:lnTo>
                  <a:pt x="698" y="3114"/>
                </a:lnTo>
                <a:lnTo>
                  <a:pt x="930" y="3486"/>
                </a:lnTo>
                <a:lnTo>
                  <a:pt x="1023" y="3719"/>
                </a:lnTo>
                <a:lnTo>
                  <a:pt x="1070" y="3905"/>
                </a:lnTo>
                <a:lnTo>
                  <a:pt x="930" y="4044"/>
                </a:lnTo>
                <a:lnTo>
                  <a:pt x="884" y="4230"/>
                </a:lnTo>
                <a:lnTo>
                  <a:pt x="930" y="4369"/>
                </a:lnTo>
                <a:lnTo>
                  <a:pt x="977" y="4462"/>
                </a:lnTo>
                <a:lnTo>
                  <a:pt x="930" y="4602"/>
                </a:lnTo>
                <a:lnTo>
                  <a:pt x="884" y="4741"/>
                </a:lnTo>
                <a:lnTo>
                  <a:pt x="930" y="4927"/>
                </a:lnTo>
                <a:lnTo>
                  <a:pt x="1070" y="5020"/>
                </a:lnTo>
                <a:lnTo>
                  <a:pt x="1023" y="5206"/>
                </a:lnTo>
                <a:lnTo>
                  <a:pt x="1023" y="5392"/>
                </a:lnTo>
                <a:lnTo>
                  <a:pt x="1116" y="5485"/>
                </a:lnTo>
                <a:lnTo>
                  <a:pt x="1256" y="5578"/>
                </a:lnTo>
                <a:lnTo>
                  <a:pt x="1442" y="5578"/>
                </a:lnTo>
                <a:lnTo>
                  <a:pt x="1535" y="5764"/>
                </a:lnTo>
                <a:lnTo>
                  <a:pt x="1674" y="5857"/>
                </a:lnTo>
                <a:lnTo>
                  <a:pt x="1814" y="5950"/>
                </a:lnTo>
                <a:lnTo>
                  <a:pt x="2185" y="5950"/>
                </a:lnTo>
                <a:lnTo>
                  <a:pt x="2325" y="5857"/>
                </a:lnTo>
                <a:lnTo>
                  <a:pt x="2464" y="5764"/>
                </a:lnTo>
                <a:lnTo>
                  <a:pt x="2557" y="5578"/>
                </a:lnTo>
                <a:lnTo>
                  <a:pt x="2743" y="5578"/>
                </a:lnTo>
                <a:lnTo>
                  <a:pt x="2883" y="5485"/>
                </a:lnTo>
                <a:lnTo>
                  <a:pt x="2976" y="5392"/>
                </a:lnTo>
                <a:lnTo>
                  <a:pt x="2976" y="5206"/>
                </a:lnTo>
                <a:lnTo>
                  <a:pt x="2929" y="5020"/>
                </a:lnTo>
                <a:lnTo>
                  <a:pt x="3068" y="4927"/>
                </a:lnTo>
                <a:lnTo>
                  <a:pt x="3115" y="4741"/>
                </a:lnTo>
                <a:lnTo>
                  <a:pt x="3115" y="4602"/>
                </a:lnTo>
                <a:lnTo>
                  <a:pt x="3022" y="4462"/>
                </a:lnTo>
                <a:lnTo>
                  <a:pt x="3115" y="4369"/>
                </a:lnTo>
                <a:lnTo>
                  <a:pt x="3115" y="4230"/>
                </a:lnTo>
                <a:lnTo>
                  <a:pt x="3068" y="4044"/>
                </a:lnTo>
                <a:lnTo>
                  <a:pt x="2929" y="3905"/>
                </a:lnTo>
                <a:lnTo>
                  <a:pt x="2976" y="3719"/>
                </a:lnTo>
                <a:lnTo>
                  <a:pt x="3068" y="3486"/>
                </a:lnTo>
                <a:lnTo>
                  <a:pt x="3301" y="3114"/>
                </a:lnTo>
                <a:lnTo>
                  <a:pt x="3580" y="2789"/>
                </a:lnTo>
                <a:lnTo>
                  <a:pt x="3766" y="2557"/>
                </a:lnTo>
                <a:lnTo>
                  <a:pt x="3905" y="2324"/>
                </a:lnTo>
                <a:lnTo>
                  <a:pt x="3952" y="2045"/>
                </a:lnTo>
                <a:lnTo>
                  <a:pt x="3998" y="1767"/>
                </a:lnTo>
                <a:lnTo>
                  <a:pt x="3952" y="1395"/>
                </a:lnTo>
                <a:lnTo>
                  <a:pt x="3812" y="1023"/>
                </a:lnTo>
                <a:lnTo>
                  <a:pt x="3626" y="744"/>
                </a:lnTo>
                <a:lnTo>
                  <a:pt x="3347" y="465"/>
                </a:lnTo>
                <a:lnTo>
                  <a:pt x="3068" y="279"/>
                </a:lnTo>
                <a:lnTo>
                  <a:pt x="2743" y="140"/>
                </a:lnTo>
                <a:lnTo>
                  <a:pt x="2371" y="47"/>
                </a:lnTo>
                <a:lnTo>
                  <a:pt x="1999" y="0"/>
                </a:lnTo>
                <a:close/>
              </a:path>
            </a:pathLst>
          </a:custGeom>
          <a:solidFill>
            <a:srgbClr val="000000"/>
          </a:solidFill>
          <a:ln>
            <a:noFill/>
          </a:ln>
        </p:spPr>
        <p:txBody>
          <a:bodyPr spcFirstLastPara="1" wrap="square" lIns="45688" tIns="45688" rIns="45688" bIns="45688" anchor="ctr" anchorCtr="0">
            <a:noAutofit/>
          </a:bodyPr>
          <a:lstStyle/>
          <a:p>
            <a:pPr>
              <a:buSzPts val="500"/>
            </a:pPr>
            <a:endParaRPr sz="667"/>
          </a:p>
        </p:txBody>
      </p:sp>
    </p:spTree>
    <p:extLst>
      <p:ext uri="{BB962C8B-B14F-4D97-AF65-F5344CB8AC3E}">
        <p14:creationId xmlns:p14="http://schemas.microsoft.com/office/powerpoint/2010/main" val="1197140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0539" y="152000"/>
            <a:ext cx="7210006" cy="1051570"/>
          </a:xfrm>
          <a:prstGeom prst="rect">
            <a:avLst/>
          </a:prstGeom>
          <a:solidFill>
            <a:srgbClr val="FFC527"/>
          </a:solidFill>
        </p:spPr>
        <p:txBody>
          <a:bodyPr spcFirstLastPara="1" vert="horz" wrap="square" lIns="0" tIns="0" rIns="0" bIns="0" rtlCol="0" anchor="t" anchorCtr="0">
            <a:spAutoFit/>
          </a:bodyPr>
          <a:lstStyle/>
          <a:p>
            <a:pPr>
              <a:lnSpc>
                <a:spcPts val="4072"/>
              </a:lnSpc>
            </a:pPr>
            <a:r>
              <a:rPr lang="en-US" sz="2800" dirty="0"/>
              <a:t>Science and Technology Centers (STCs)           Are the Organizing Hubs </a:t>
            </a:r>
            <a:endParaRPr sz="2800" spc="-13" dirty="0"/>
          </a:p>
        </p:txBody>
      </p:sp>
      <p:pic>
        <p:nvPicPr>
          <p:cNvPr id="4" name="object 4"/>
          <p:cNvPicPr/>
          <p:nvPr/>
        </p:nvPicPr>
        <p:blipFill>
          <a:blip r:embed="rId2" cstate="print"/>
          <a:stretch>
            <a:fillRect/>
          </a:stretch>
        </p:blipFill>
        <p:spPr>
          <a:xfrm>
            <a:off x="675386" y="1343327"/>
            <a:ext cx="11082535" cy="4914058"/>
          </a:xfrm>
          <a:prstGeom prst="rect">
            <a:avLst/>
          </a:prstGeom>
        </p:spPr>
      </p:pic>
      <p:sp>
        <p:nvSpPr>
          <p:cNvPr id="5" name="object 5"/>
          <p:cNvSpPr/>
          <p:nvPr/>
        </p:nvSpPr>
        <p:spPr>
          <a:xfrm>
            <a:off x="545448" y="3926709"/>
            <a:ext cx="7482585" cy="2456387"/>
          </a:xfrm>
          <a:custGeom>
            <a:avLst/>
            <a:gdLst/>
            <a:ahLst/>
            <a:cxnLst/>
            <a:rect l="l" t="t" r="r" b="b"/>
            <a:pathLst>
              <a:path w="5613400" h="1842770">
                <a:moveTo>
                  <a:pt x="0" y="0"/>
                </a:moveTo>
                <a:lnTo>
                  <a:pt x="5612891" y="0"/>
                </a:lnTo>
                <a:lnTo>
                  <a:pt x="5612891" y="1842516"/>
                </a:lnTo>
                <a:lnTo>
                  <a:pt x="0" y="1842516"/>
                </a:lnTo>
                <a:lnTo>
                  <a:pt x="0" y="0"/>
                </a:lnTo>
                <a:close/>
              </a:path>
            </a:pathLst>
          </a:custGeom>
          <a:ln w="25400">
            <a:solidFill>
              <a:srgbClr val="FFC000"/>
            </a:solidFill>
          </a:ln>
        </p:spPr>
        <p:txBody>
          <a:bodyPr wrap="square" lIns="0" tIns="0" rIns="0" bIns="0" rtlCol="0"/>
          <a:lstStyle/>
          <a:p>
            <a:endParaRPr/>
          </a:p>
        </p:txBody>
      </p:sp>
      <p:sp>
        <p:nvSpPr>
          <p:cNvPr id="6" name="object 6"/>
          <p:cNvSpPr/>
          <p:nvPr/>
        </p:nvSpPr>
        <p:spPr>
          <a:xfrm>
            <a:off x="8153753" y="3926709"/>
            <a:ext cx="3604168" cy="2082258"/>
          </a:xfrm>
          <a:custGeom>
            <a:avLst/>
            <a:gdLst/>
            <a:ahLst/>
            <a:cxnLst/>
            <a:rect l="l" t="t" r="r" b="b"/>
            <a:pathLst>
              <a:path w="2703829" h="1562100">
                <a:moveTo>
                  <a:pt x="2703576" y="0"/>
                </a:moveTo>
                <a:lnTo>
                  <a:pt x="0" y="0"/>
                </a:lnTo>
                <a:lnTo>
                  <a:pt x="0" y="1562100"/>
                </a:lnTo>
                <a:lnTo>
                  <a:pt x="2703576" y="1562100"/>
                </a:lnTo>
                <a:lnTo>
                  <a:pt x="2703576" y="0"/>
                </a:lnTo>
                <a:close/>
              </a:path>
            </a:pathLst>
          </a:custGeom>
          <a:solidFill>
            <a:srgbClr val="FFFFFF"/>
          </a:solidFill>
        </p:spPr>
        <p:txBody>
          <a:bodyPr wrap="square" lIns="0" tIns="0" rIns="0" bIns="0" rtlCol="0"/>
          <a:lstStyle/>
          <a:p>
            <a:endParaRPr/>
          </a:p>
        </p:txBody>
      </p:sp>
      <p:sp>
        <p:nvSpPr>
          <p:cNvPr id="7" name="object 7"/>
          <p:cNvSpPr txBox="1"/>
          <p:nvPr/>
        </p:nvSpPr>
        <p:spPr>
          <a:xfrm>
            <a:off x="9048254" y="5831664"/>
            <a:ext cx="2015388" cy="790609"/>
          </a:xfrm>
          <a:prstGeom prst="rect">
            <a:avLst/>
          </a:prstGeom>
          <a:solidFill>
            <a:srgbClr val="FFC527"/>
          </a:solidFill>
        </p:spPr>
        <p:txBody>
          <a:bodyPr vert="horz" wrap="square" lIns="0" tIns="51634" rIns="0" bIns="0" rtlCol="0">
            <a:spAutoFit/>
          </a:bodyPr>
          <a:lstStyle/>
          <a:p>
            <a:pPr marL="492600" marR="260689" indent="-221754">
              <a:spcBef>
                <a:spcPts val="407"/>
              </a:spcBef>
            </a:pPr>
            <a:r>
              <a:rPr sz="2399" b="1" dirty="0"/>
              <a:t>Kicked</a:t>
            </a:r>
            <a:r>
              <a:rPr sz="2399" b="1" spc="-40" dirty="0"/>
              <a:t> </a:t>
            </a:r>
            <a:r>
              <a:rPr sz="2399" b="1" spc="-33" dirty="0"/>
              <a:t>off </a:t>
            </a:r>
            <a:r>
              <a:rPr sz="2399" b="1" dirty="0"/>
              <a:t>in</a:t>
            </a:r>
            <a:r>
              <a:rPr sz="2399" b="1" spc="-7" dirty="0"/>
              <a:t> </a:t>
            </a:r>
            <a:r>
              <a:rPr sz="2399" b="1" spc="-27" dirty="0"/>
              <a:t>2021</a:t>
            </a:r>
            <a:endParaRPr sz="2399" dirty="0"/>
          </a:p>
        </p:txBody>
      </p:sp>
      <p:sp>
        <p:nvSpPr>
          <p:cNvPr id="8" name="object 8"/>
          <p:cNvSpPr/>
          <p:nvPr/>
        </p:nvSpPr>
        <p:spPr>
          <a:xfrm>
            <a:off x="8028034" y="6103511"/>
            <a:ext cx="1022507" cy="0"/>
          </a:xfrm>
          <a:custGeom>
            <a:avLst/>
            <a:gdLst/>
            <a:ahLst/>
            <a:cxnLst/>
            <a:rect l="l" t="t" r="r" b="b"/>
            <a:pathLst>
              <a:path w="767079">
                <a:moveTo>
                  <a:pt x="766495" y="0"/>
                </a:moveTo>
                <a:lnTo>
                  <a:pt x="0" y="0"/>
                </a:lnTo>
              </a:path>
            </a:pathLst>
          </a:custGeom>
          <a:ln w="25400">
            <a:solidFill>
              <a:srgbClr val="FFC000"/>
            </a:solidFill>
          </a:ln>
        </p:spPr>
        <p:txBody>
          <a:bodyPr wrap="square" lIns="0" tIns="0" rIns="0" bIns="0" rtlCol="0"/>
          <a:lstStyle/>
          <a:p>
            <a:endParaRPr/>
          </a:p>
        </p:txBody>
      </p:sp>
      <p:sp>
        <p:nvSpPr>
          <p:cNvPr id="9" name="object 7">
            <a:extLst>
              <a:ext uri="{FF2B5EF4-FFF2-40B4-BE49-F238E27FC236}">
                <a16:creationId xmlns:a16="http://schemas.microsoft.com/office/drawing/2014/main" id="{BD313645-B31E-44FC-8008-F6E7B264CFB9}"/>
              </a:ext>
            </a:extLst>
          </p:cNvPr>
          <p:cNvSpPr txBox="1"/>
          <p:nvPr/>
        </p:nvSpPr>
        <p:spPr>
          <a:xfrm>
            <a:off x="8716388" y="164238"/>
            <a:ext cx="2015388" cy="790609"/>
          </a:xfrm>
          <a:prstGeom prst="rect">
            <a:avLst/>
          </a:prstGeom>
          <a:solidFill>
            <a:srgbClr val="FF0000"/>
          </a:solidFill>
        </p:spPr>
        <p:txBody>
          <a:bodyPr vert="horz" wrap="square" lIns="0" tIns="51634" rIns="0" bIns="0" rtlCol="0">
            <a:spAutoFit/>
          </a:bodyPr>
          <a:lstStyle/>
          <a:p>
            <a:pPr marL="492600" marR="260689" indent="-221754">
              <a:spcBef>
                <a:spcPts val="407"/>
              </a:spcBef>
            </a:pPr>
            <a:r>
              <a:rPr sz="2399" b="1" dirty="0">
                <a:solidFill>
                  <a:schemeClr val="bg1"/>
                </a:solidFill>
              </a:rPr>
              <a:t>Kicked</a:t>
            </a:r>
            <a:r>
              <a:rPr sz="2399" b="1" spc="-40" dirty="0">
                <a:solidFill>
                  <a:schemeClr val="bg1"/>
                </a:solidFill>
              </a:rPr>
              <a:t> </a:t>
            </a:r>
            <a:r>
              <a:rPr sz="2399" b="1" spc="-33" dirty="0">
                <a:solidFill>
                  <a:schemeClr val="bg1"/>
                </a:solidFill>
              </a:rPr>
              <a:t>off </a:t>
            </a:r>
            <a:r>
              <a:rPr sz="2399" b="1" dirty="0">
                <a:solidFill>
                  <a:schemeClr val="bg1"/>
                </a:solidFill>
              </a:rPr>
              <a:t>in</a:t>
            </a:r>
            <a:r>
              <a:rPr sz="2399" b="1" spc="-7" dirty="0">
                <a:solidFill>
                  <a:schemeClr val="bg1"/>
                </a:solidFill>
              </a:rPr>
              <a:t> </a:t>
            </a:r>
            <a:r>
              <a:rPr sz="2399" b="1" spc="-27" dirty="0">
                <a:solidFill>
                  <a:schemeClr val="bg1"/>
                </a:solidFill>
              </a:rPr>
              <a:t>202</a:t>
            </a:r>
            <a:r>
              <a:rPr lang="en-US" sz="2399" b="1" spc="-27" dirty="0">
                <a:solidFill>
                  <a:schemeClr val="bg1"/>
                </a:solidFill>
              </a:rPr>
              <a:t>2</a:t>
            </a:r>
            <a:endParaRPr sz="2399" dirty="0">
              <a:solidFill>
                <a:schemeClr val="bg1"/>
              </a:solidFill>
            </a:endParaRPr>
          </a:p>
        </p:txBody>
      </p:sp>
      <p:sp>
        <p:nvSpPr>
          <p:cNvPr id="15" name="object 5">
            <a:extLst>
              <a:ext uri="{FF2B5EF4-FFF2-40B4-BE49-F238E27FC236}">
                <a16:creationId xmlns:a16="http://schemas.microsoft.com/office/drawing/2014/main" id="{00F440B0-BF10-4443-94B9-98CE9AED6C93}"/>
              </a:ext>
            </a:extLst>
          </p:cNvPr>
          <p:cNvSpPr/>
          <p:nvPr/>
        </p:nvSpPr>
        <p:spPr>
          <a:xfrm>
            <a:off x="545449" y="1274019"/>
            <a:ext cx="11342409" cy="2456387"/>
          </a:xfrm>
          <a:custGeom>
            <a:avLst/>
            <a:gdLst/>
            <a:ahLst/>
            <a:cxnLst/>
            <a:rect l="l" t="t" r="r" b="b"/>
            <a:pathLst>
              <a:path w="5613400" h="1842770">
                <a:moveTo>
                  <a:pt x="0" y="0"/>
                </a:moveTo>
                <a:lnTo>
                  <a:pt x="5612891" y="0"/>
                </a:lnTo>
                <a:lnTo>
                  <a:pt x="5612891" y="1842516"/>
                </a:lnTo>
                <a:lnTo>
                  <a:pt x="0" y="1842516"/>
                </a:lnTo>
                <a:lnTo>
                  <a:pt x="0" y="0"/>
                </a:lnTo>
                <a:close/>
              </a:path>
            </a:pathLst>
          </a:custGeom>
          <a:ln w="25400">
            <a:solidFill>
              <a:srgbClr val="FF0000"/>
            </a:solidFill>
          </a:ln>
        </p:spPr>
        <p:txBody>
          <a:bodyPr wrap="square" lIns="0" tIns="0" rIns="0" bIns="0" rtlCol="0"/>
          <a:lstStyle/>
          <a:p>
            <a:endParaRPr/>
          </a:p>
        </p:txBody>
      </p:sp>
      <p:sp>
        <p:nvSpPr>
          <p:cNvPr id="11" name="object 8">
            <a:extLst>
              <a:ext uri="{FF2B5EF4-FFF2-40B4-BE49-F238E27FC236}">
                <a16:creationId xmlns:a16="http://schemas.microsoft.com/office/drawing/2014/main" id="{812549F8-37D1-4C47-9D30-DDEE2219F5E4}"/>
              </a:ext>
            </a:extLst>
          </p:cNvPr>
          <p:cNvSpPr/>
          <p:nvPr/>
        </p:nvSpPr>
        <p:spPr>
          <a:xfrm rot="5400000">
            <a:off x="8307114" y="-159547"/>
            <a:ext cx="348274" cy="2549361"/>
          </a:xfrm>
          <a:custGeom>
            <a:avLst/>
            <a:gdLst/>
            <a:ahLst/>
            <a:cxnLst/>
            <a:rect l="l" t="t" r="r" b="b"/>
            <a:pathLst>
              <a:path w="767079">
                <a:moveTo>
                  <a:pt x="766495" y="0"/>
                </a:moveTo>
                <a:lnTo>
                  <a:pt x="0" y="0"/>
                </a:lnTo>
              </a:path>
            </a:pathLst>
          </a:custGeom>
          <a:ln w="25400">
            <a:solidFill>
              <a:srgbClr val="FF0000"/>
            </a:solidFill>
          </a:ln>
        </p:spPr>
        <p:txBody>
          <a:bodyPr wrap="square" lIns="0" tIns="0" rIns="0" bIns="0" rtlCol="0"/>
          <a:lstStyle/>
          <a:p>
            <a:endParaRPr/>
          </a:p>
        </p:txBody>
      </p:sp>
      <p:sp>
        <p:nvSpPr>
          <p:cNvPr id="12" name="object 2">
            <a:extLst>
              <a:ext uri="{FF2B5EF4-FFF2-40B4-BE49-F238E27FC236}">
                <a16:creationId xmlns:a16="http://schemas.microsoft.com/office/drawing/2014/main" id="{ADEAFDA2-4E9D-4808-BCB6-CC221CDC5436}"/>
              </a:ext>
            </a:extLst>
          </p:cNvPr>
          <p:cNvSpPr txBox="1">
            <a:spLocks/>
          </p:cNvSpPr>
          <p:nvPr/>
        </p:nvSpPr>
        <p:spPr>
          <a:xfrm>
            <a:off x="8306148" y="3937318"/>
            <a:ext cx="3748858" cy="1577355"/>
          </a:xfrm>
          <a:prstGeom prst="rect">
            <a:avLst/>
          </a:prstGeom>
          <a:solidFill>
            <a:srgbClr val="FFC527"/>
          </a:solidFill>
        </p:spPr>
        <p:txBody>
          <a:bodyPr spcFirstLastPara="1" vert="horz" wrap="square" lIns="0" tIns="0" rIns="0" bIns="0" rtlCol="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3998" b="1" i="0" u="none" strike="noStrike" cap="none">
                <a:solidFill>
                  <a:schemeClr val="tx1"/>
                </a:solidFill>
                <a:latin typeface="Arial"/>
                <a:ea typeface="Arial"/>
                <a:cs typeface="Arial"/>
                <a:sym typeface="Arial"/>
              </a:defRPr>
            </a:lvl1pPr>
          </a:lstStyle>
          <a:p>
            <a:pPr>
              <a:lnSpc>
                <a:spcPts val="4072"/>
              </a:lnSpc>
            </a:pPr>
            <a:r>
              <a:rPr lang="en-US" sz="2800" dirty="0"/>
              <a:t>Learning Engineering and Sustainability starting now</a:t>
            </a:r>
            <a:endParaRPr lang="en-US" sz="2800" spc="-13" dirty="0"/>
          </a:p>
        </p:txBody>
      </p:sp>
    </p:spTree>
    <p:extLst>
      <p:ext uri="{BB962C8B-B14F-4D97-AF65-F5344CB8AC3E}">
        <p14:creationId xmlns:p14="http://schemas.microsoft.com/office/powerpoint/2010/main" val="1873653090"/>
      </p:ext>
    </p:extLst>
  </p:cSld>
  <p:clrMapOvr>
    <a:masterClrMapping/>
  </p:clrMapOvr>
</p:sld>
</file>

<file path=ppt/theme/theme1.xml><?xml version="1.0" encoding="utf-8"?>
<a:theme xmlns:a="http://schemas.openxmlformats.org/drawingml/2006/main" name="ASU Template">
  <a:themeElements>
    <a:clrScheme name="ASU Pallet">
      <a:dk1>
        <a:srgbClr val="000000"/>
      </a:dk1>
      <a:lt1>
        <a:srgbClr val="FFFFFF"/>
      </a:lt1>
      <a:dk2>
        <a:srgbClr val="951D40"/>
      </a:dk2>
      <a:lt2>
        <a:srgbClr val="5C6670"/>
      </a:lt2>
      <a:accent1>
        <a:srgbClr val="FFC627"/>
      </a:accent1>
      <a:accent2>
        <a:srgbClr val="951D40"/>
      </a:accent2>
      <a:accent3>
        <a:srgbClr val="78BE20"/>
      </a:accent3>
      <a:accent4>
        <a:srgbClr val="FF7F32"/>
      </a:accent4>
      <a:accent5>
        <a:srgbClr val="00A3E0"/>
      </a:accent5>
      <a:accent6>
        <a:srgbClr val="000000"/>
      </a:accent6>
      <a:hlink>
        <a:srgbClr val="951D40"/>
      </a:hlink>
      <a:folHlink>
        <a:srgbClr val="5C66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73058</TotalTime>
  <Words>1608</Words>
  <Application>Microsoft Office PowerPoint</Application>
  <PresentationFormat>Custom</PresentationFormat>
  <Paragraphs>202</Paragraphs>
  <Slides>15</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ASU Template</vt:lpstr>
      <vt:lpstr>University Senate Update From Knowledge Enterprise</vt:lpstr>
      <vt:lpstr>PowerPoint Presentation</vt:lpstr>
      <vt:lpstr>PowerPoint Presentation</vt:lpstr>
      <vt:lpstr>Institutes &amp; Initiatives Supported By  Knowledge Enterprise</vt:lpstr>
      <vt:lpstr>Knowledge Enterprise Research Support</vt:lpstr>
      <vt:lpstr>PowerPoint Presentation</vt:lpstr>
      <vt:lpstr>PowerPoint Presentation</vt:lpstr>
      <vt:lpstr>PowerPoint Presentation</vt:lpstr>
      <vt:lpstr>Science and Technology Centers (STCs)           Are the Organizing Hubs </vt:lpstr>
      <vt:lpstr>What an STC</vt:lpstr>
      <vt:lpstr>What an STC supports</vt:lpstr>
      <vt:lpstr>ASU NEI Accomplishments</vt:lpstr>
      <vt:lpstr>The ASU NEI Future</vt:lpstr>
      <vt:lpstr>PowerPoint Presentation</vt:lpstr>
      <vt:lpstr>University Senate Update From Knowledge Enterprise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President #1</dc:creator>
  <cp:lastModifiedBy>Sally Morton</cp:lastModifiedBy>
  <cp:revision>1208</cp:revision>
  <cp:lastPrinted>2020-02-24T18:45:38Z</cp:lastPrinted>
  <dcterms:modified xsi:type="dcterms:W3CDTF">2023-02-22T00:31:38Z</dcterms:modified>
</cp:coreProperties>
</file>