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8"/>
  </p:notesMasterIdLst>
  <p:handoutMasterIdLst>
    <p:handoutMasterId r:id="rId9"/>
  </p:handoutMasterIdLst>
  <p:sldIdLst>
    <p:sldId id="256" r:id="rId2"/>
    <p:sldId id="408" r:id="rId3"/>
    <p:sldId id="409" r:id="rId4"/>
    <p:sldId id="407" r:id="rId5"/>
    <p:sldId id="410" r:id="rId6"/>
    <p:sldId id="412"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627"/>
    <a:srgbClr val="5C6670"/>
    <a:srgbClr val="000000"/>
    <a:srgbClr val="FFC425"/>
    <a:srgbClr val="8C1D40"/>
    <a:srgbClr val="FFB310"/>
    <a:srgbClr val="4F5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4" autoAdjust="0"/>
    <p:restoredTop sz="94660"/>
  </p:normalViewPr>
  <p:slideViewPr>
    <p:cSldViewPr snapToGrid="0" snapToObjects="1">
      <p:cViewPr varScale="1">
        <p:scale>
          <a:sx n="114" d="100"/>
          <a:sy n="114" d="100"/>
        </p:scale>
        <p:origin x="438" y="102"/>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39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C454A4B-A09E-4C27-9ACF-0A76064756AD}" type="datetimeFigureOut">
              <a:rPr lang="en-US" smtClean="0"/>
              <a:t>11/3/2019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3627748-ABE6-45B6-B222-1EFBBEE4137F}" type="slidenum">
              <a:rPr lang="en-US" smtClean="0"/>
              <a:t>‹#›</a:t>
            </a:fld>
            <a:endParaRPr lang="en-US" dirty="0"/>
          </a:p>
        </p:txBody>
      </p:sp>
    </p:spTree>
    <p:extLst>
      <p:ext uri="{BB962C8B-B14F-4D97-AF65-F5344CB8AC3E}">
        <p14:creationId xmlns:p14="http://schemas.microsoft.com/office/powerpoint/2010/main" val="1257228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ea typeface="MS PGothic" panose="020B0600070205080204" pitchFamily="34" charset="-128"/>
              </a:defRPr>
            </a:lvl1pPr>
          </a:lstStyle>
          <a:p>
            <a:pPr>
              <a:defRPr/>
            </a:pPr>
            <a:fld id="{7F710229-4D45-4872-AFFD-54636330810B}" type="datetimeFigureOut">
              <a:rPr lang="en-US" altLang="en-US"/>
              <a:pPr>
                <a:defRPr/>
              </a:pPr>
              <a:t>11/3/2019</a:t>
            </a:fld>
            <a:endParaRPr lang="en-US" alt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3748741B-5953-40C1-9924-CF136179C281}" type="slidenum">
              <a:rPr lang="en-US" altLang="en-US"/>
              <a:pPr>
                <a:defRPr/>
              </a:pPr>
              <a:t>‹#›</a:t>
            </a:fld>
            <a:endParaRPr lang="en-US" altLang="en-US" dirty="0"/>
          </a:p>
        </p:txBody>
      </p:sp>
    </p:spTree>
    <p:extLst>
      <p:ext uri="{BB962C8B-B14F-4D97-AF65-F5344CB8AC3E}">
        <p14:creationId xmlns:p14="http://schemas.microsoft.com/office/powerpoint/2010/main" val="16174140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57066" indent="-291179">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64717" indent="-23294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30604" indent="-23294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96491" indent="-23294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62377" indent="-232943" defTabSz="465887"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3028264" indent="-232943" defTabSz="465887"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94151" indent="-232943" defTabSz="465887"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960038" indent="-232943" defTabSz="465887"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7B1D556-5396-4983-838B-3EF41D5F5D87}"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68378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B62F759-3580-4F07-973A-D24A7CA72404}"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F13769A-18BD-4F93-9B8B-0BD846C62251}" type="slidenum">
              <a:rPr lang="en-US" altLang="en-US" smtClean="0"/>
              <a:pPr>
                <a:defRPr/>
              </a:pPr>
              <a:t>‹#›</a:t>
            </a:fld>
            <a:endParaRPr lang="en-US" altLang="en-US" dirty="0"/>
          </a:p>
        </p:txBody>
      </p:sp>
    </p:spTree>
    <p:extLst>
      <p:ext uri="{BB962C8B-B14F-4D97-AF65-F5344CB8AC3E}">
        <p14:creationId xmlns:p14="http://schemas.microsoft.com/office/powerpoint/2010/main" val="3425413094"/>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177454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330209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5584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207304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4"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162160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C906A35-E3F3-4858-9D3E-F80C6DFF1710}" type="datetimeFigureOut">
              <a:rPr lang="en-US" altLang="en-US" smtClean="0"/>
              <a:pPr>
                <a:defRPr/>
              </a:pPr>
              <a:t>11/3/2019</a:t>
            </a:fld>
            <a:endParaRPr lang="en-US" altLang="en-US" dirty="0"/>
          </a:p>
        </p:txBody>
      </p:sp>
      <p:sp>
        <p:nvSpPr>
          <p:cNvPr id="4"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411089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9AB95A8-705B-4DC9-997E-C17E78792008}"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9C942C7-E683-4850-8383-3B1B894F8354}" type="slidenum">
              <a:rPr lang="en-US" altLang="en-US" smtClean="0"/>
              <a:pPr>
                <a:defRPr/>
              </a:pPr>
              <a:t>‹#›</a:t>
            </a:fld>
            <a:endParaRPr lang="en-US" altLang="en-US" dirty="0"/>
          </a:p>
        </p:txBody>
      </p:sp>
    </p:spTree>
    <p:extLst>
      <p:ext uri="{BB962C8B-B14F-4D97-AF65-F5344CB8AC3E}">
        <p14:creationId xmlns:p14="http://schemas.microsoft.com/office/powerpoint/2010/main" val="1093005661"/>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512B28E-25E3-4D9D-BE11-0A3A475BFC13}"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F68993E-D48C-4FAC-9979-A3C1758D01B1}" type="slidenum">
              <a:rPr lang="en-US" altLang="en-US" smtClean="0"/>
              <a:pPr>
                <a:defRPr/>
              </a:pPr>
              <a:t>‹#›</a:t>
            </a:fld>
            <a:endParaRPr lang="en-US" altLang="en-US" dirty="0"/>
          </a:p>
        </p:txBody>
      </p:sp>
    </p:spTree>
    <p:extLst>
      <p:ext uri="{BB962C8B-B14F-4D97-AF65-F5344CB8AC3E}">
        <p14:creationId xmlns:p14="http://schemas.microsoft.com/office/powerpoint/2010/main" val="1066641987"/>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86F50362-0D2D-4C20-BE9B-253092BE41BD}"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24DAE75-F874-4353-BAC0-E4D7679B94C6}" type="slidenum">
              <a:rPr lang="en-US" altLang="en-US" smtClean="0"/>
              <a:pPr>
                <a:defRPr/>
              </a:pPr>
              <a:t>‹#›</a:t>
            </a:fld>
            <a:endParaRPr lang="en-US" altLang="en-US" dirty="0"/>
          </a:p>
        </p:txBody>
      </p:sp>
    </p:spTree>
    <p:extLst>
      <p:ext uri="{BB962C8B-B14F-4D97-AF65-F5344CB8AC3E}">
        <p14:creationId xmlns:p14="http://schemas.microsoft.com/office/powerpoint/2010/main" val="3186463837"/>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E115AB-1B58-4A37-87E1-0996203DA4EE}" type="datetimeFigureOut">
              <a:rPr lang="en-US" altLang="en-US" smtClean="0"/>
              <a:pPr>
                <a:defRPr/>
              </a:pPr>
              <a:t>11/3/2019</a:t>
            </a:fld>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6E02782-F0F8-407A-8BD9-3A96D9E2BE19}" type="slidenum">
              <a:rPr lang="en-US" altLang="en-US" smtClean="0"/>
              <a:pPr>
                <a:defRPr/>
              </a:pPr>
              <a:t>‹#›</a:t>
            </a:fld>
            <a:endParaRPr lang="en-US" altLang="en-US" dirty="0"/>
          </a:p>
        </p:txBody>
      </p:sp>
    </p:spTree>
    <p:extLst>
      <p:ext uri="{BB962C8B-B14F-4D97-AF65-F5344CB8AC3E}">
        <p14:creationId xmlns:p14="http://schemas.microsoft.com/office/powerpoint/2010/main" val="1409541080"/>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889E1DB-C9A4-4B9B-9D7D-DF6593DB21E6}" type="datetimeFigureOut">
              <a:rPr lang="en-US" altLang="en-US" smtClean="0"/>
              <a:pPr>
                <a:defRPr/>
              </a:pPr>
              <a:t>11/3/2019</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D4C846D-7CAC-4E0E-AE62-ABFD4FEC2026}" type="slidenum">
              <a:rPr lang="en-US" altLang="en-US" smtClean="0"/>
              <a:pPr>
                <a:defRPr/>
              </a:pPr>
              <a:t>‹#›</a:t>
            </a:fld>
            <a:endParaRPr lang="en-US" altLang="en-US" dirty="0"/>
          </a:p>
        </p:txBody>
      </p:sp>
    </p:spTree>
    <p:extLst>
      <p:ext uri="{BB962C8B-B14F-4D97-AF65-F5344CB8AC3E}">
        <p14:creationId xmlns:p14="http://schemas.microsoft.com/office/powerpoint/2010/main" val="3293627790"/>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F855C10-9E41-4D12-9CF7-FC52B366257D}" type="datetimeFigureOut">
              <a:rPr lang="en-US" altLang="en-US" smtClean="0"/>
              <a:pPr>
                <a:defRPr/>
              </a:pPr>
              <a:t>11/3/2019</a:t>
            </a:fld>
            <a:endParaRPr lang="en-US" alt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A78A2A40-9AB9-4F3C-A0F7-B58FEFFA65C7}" type="slidenum">
              <a:rPr lang="en-US" altLang="en-US" smtClean="0"/>
              <a:pPr>
                <a:defRPr/>
              </a:pPr>
              <a:t>‹#›</a:t>
            </a:fld>
            <a:endParaRPr lang="en-US" altLang="en-US" dirty="0"/>
          </a:p>
        </p:txBody>
      </p:sp>
    </p:spTree>
    <p:extLst>
      <p:ext uri="{BB962C8B-B14F-4D97-AF65-F5344CB8AC3E}">
        <p14:creationId xmlns:p14="http://schemas.microsoft.com/office/powerpoint/2010/main" val="2257664399"/>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fld id="{22220A31-ED3E-46E3-A63E-DB0F74F173FB}" type="datetimeFigureOut">
              <a:rPr lang="en-US" altLang="en-US" smtClean="0"/>
              <a:pPr>
                <a:defRPr/>
              </a:pPr>
              <a:t>11/3/2019</a:t>
            </a:fld>
            <a:endParaRPr lang="en-US" altLang="en-US" dirty="0"/>
          </a:p>
        </p:txBody>
      </p:sp>
      <p:sp>
        <p:nvSpPr>
          <p:cNvPr id="5" name="Footer Placeholder 3"/>
          <p:cNvSpPr>
            <a:spLocks noGrp="1"/>
          </p:cNvSpPr>
          <p:nvPr>
            <p:ph type="ftr" sz="quarter" idx="11"/>
          </p:nvPr>
        </p:nvSpPr>
        <p:spPr/>
        <p:txBody>
          <a:bodyPr/>
          <a:lstStyle/>
          <a:p>
            <a:pPr>
              <a:defRPr/>
            </a:pPr>
            <a:endParaRPr lang="en-US" dirty="0"/>
          </a:p>
        </p:txBody>
      </p:sp>
      <p:sp>
        <p:nvSpPr>
          <p:cNvPr id="6" name="Slide Number Placeholder 4"/>
          <p:cNvSpPr>
            <a:spLocks noGrp="1"/>
          </p:cNvSpPr>
          <p:nvPr>
            <p:ph type="sldNum" sz="quarter" idx="12"/>
          </p:nvPr>
        </p:nvSpPr>
        <p:spPr/>
        <p:txBody>
          <a:bodyPr/>
          <a:lstStyle/>
          <a:p>
            <a:pPr>
              <a:defRPr/>
            </a:pPr>
            <a:fld id="{3D0D1473-B1FF-4742-8FCF-D1FA7DAEC5AB}" type="slidenum">
              <a:rPr lang="en-US" altLang="en-US" smtClean="0"/>
              <a:pPr>
                <a:defRPr/>
              </a:pPr>
              <a:t>‹#›</a:t>
            </a:fld>
            <a:endParaRPr lang="en-US" altLang="en-US" dirty="0"/>
          </a:p>
        </p:txBody>
      </p:sp>
    </p:spTree>
    <p:extLst>
      <p:ext uri="{BB962C8B-B14F-4D97-AF65-F5344CB8AC3E}">
        <p14:creationId xmlns:p14="http://schemas.microsoft.com/office/powerpoint/2010/main" val="1603359514"/>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46333DDA-321B-4251-ABBC-784A692E6550}" type="datetimeFigureOut">
              <a:rPr lang="en-US" altLang="en-US" smtClean="0"/>
              <a:pPr>
                <a:defRPr/>
              </a:pPr>
              <a:t>11/3/2019</a:t>
            </a:fld>
            <a:endParaRPr lang="en-US" altLang="en-US" dirty="0"/>
          </a:p>
        </p:txBody>
      </p:sp>
      <p:sp>
        <p:nvSpPr>
          <p:cNvPr id="5" name="Footer Placeholder 2"/>
          <p:cNvSpPr>
            <a:spLocks noGrp="1"/>
          </p:cNvSpPr>
          <p:nvPr>
            <p:ph type="ftr" sz="quarter" idx="11"/>
          </p:nvPr>
        </p:nvSpPr>
        <p:spPr/>
        <p:txBody>
          <a:bodyPr/>
          <a:lstStyle/>
          <a:p>
            <a:pPr>
              <a:defRPr/>
            </a:pPr>
            <a:endParaRPr lang="en-US" dirty="0"/>
          </a:p>
        </p:txBody>
      </p:sp>
      <p:sp>
        <p:nvSpPr>
          <p:cNvPr id="6" name="Slide Number Placeholder 3"/>
          <p:cNvSpPr>
            <a:spLocks noGrp="1"/>
          </p:cNvSpPr>
          <p:nvPr>
            <p:ph type="sldNum" sz="quarter" idx="12"/>
          </p:nvPr>
        </p:nvSpPr>
        <p:spPr/>
        <p:txBody>
          <a:bodyPr/>
          <a:lstStyle/>
          <a:p>
            <a:pPr>
              <a:defRPr/>
            </a:pPr>
            <a:fld id="{054648A4-1456-4956-B1A6-C3B7D582CE4E}" type="slidenum">
              <a:rPr lang="en-US" altLang="en-US" smtClean="0"/>
              <a:pPr>
                <a:defRPr/>
              </a:pPr>
              <a:t>‹#›</a:t>
            </a:fld>
            <a:endParaRPr lang="en-US" altLang="en-US" dirty="0"/>
          </a:p>
        </p:txBody>
      </p:sp>
    </p:spTree>
    <p:extLst>
      <p:ext uri="{BB962C8B-B14F-4D97-AF65-F5344CB8AC3E}">
        <p14:creationId xmlns:p14="http://schemas.microsoft.com/office/powerpoint/2010/main" val="1831102185"/>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fld id="{4DFEB04C-A831-40B7-A97E-768446AE4AB0}" type="datetimeFigureOut">
              <a:rPr lang="en-US" altLang="en-US" smtClean="0"/>
              <a:pPr>
                <a:defRPr/>
              </a:pPr>
              <a:t>11/3/2019</a:t>
            </a:fld>
            <a:endParaRPr lang="en-US" altLang="en-US" dirty="0"/>
          </a:p>
        </p:txBody>
      </p:sp>
      <p:sp>
        <p:nvSpPr>
          <p:cNvPr id="5" name="Footer Placeholder 5"/>
          <p:cNvSpPr>
            <a:spLocks noGrp="1"/>
          </p:cNvSpPr>
          <p:nvPr>
            <p:ph type="ftr" sz="quarter" idx="11"/>
          </p:nvPr>
        </p:nvSpPr>
        <p:spPr/>
        <p:txBody>
          <a:bodyPr/>
          <a:lstStyle/>
          <a:p>
            <a:pPr>
              <a:defRPr/>
            </a:pPr>
            <a:endParaRPr lang="en-US" dirty="0"/>
          </a:p>
        </p:txBody>
      </p:sp>
      <p:sp>
        <p:nvSpPr>
          <p:cNvPr id="6" name="Slide Number Placeholder 6"/>
          <p:cNvSpPr>
            <a:spLocks noGrp="1"/>
          </p:cNvSpPr>
          <p:nvPr>
            <p:ph type="sldNum" sz="quarter" idx="12"/>
          </p:nvPr>
        </p:nvSpPr>
        <p:spPr/>
        <p:txBody>
          <a:bodyPr/>
          <a:lstStyle/>
          <a:p>
            <a:pPr>
              <a:defRPr/>
            </a:pPr>
            <a:fld id="{F440037C-E2A2-4CAF-9FE2-8D19BC5372BA}" type="slidenum">
              <a:rPr lang="en-US" altLang="en-US" smtClean="0"/>
              <a:pPr>
                <a:defRPr/>
              </a:pPr>
              <a:t>‹#›</a:t>
            </a:fld>
            <a:endParaRPr lang="en-US" altLang="en-US" dirty="0"/>
          </a:p>
        </p:txBody>
      </p:sp>
    </p:spTree>
    <p:extLst>
      <p:ext uri="{BB962C8B-B14F-4D97-AF65-F5344CB8AC3E}">
        <p14:creationId xmlns:p14="http://schemas.microsoft.com/office/powerpoint/2010/main" val="1889200910"/>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B67EBE9-303D-40CA-80BF-DF10BB80D4C6}" type="datetimeFigureOut">
              <a:rPr lang="en-US" altLang="en-US" smtClean="0"/>
              <a:pPr>
                <a:defRPr/>
              </a:pPr>
              <a:t>11/3/2019</a:t>
            </a:fld>
            <a:endParaRPr lang="en-US" alt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6161A05-65FF-42B0-8B0E-9EBAC70CD822}" type="slidenum">
              <a:rPr lang="en-US" altLang="en-US" smtClean="0"/>
              <a:pPr>
                <a:defRPr/>
              </a:pPr>
              <a:t>‹#›</a:t>
            </a:fld>
            <a:endParaRPr lang="en-US" altLang="en-US" dirty="0"/>
          </a:p>
        </p:txBody>
      </p:sp>
    </p:spTree>
    <p:extLst>
      <p:ext uri="{BB962C8B-B14F-4D97-AF65-F5344CB8AC3E}">
        <p14:creationId xmlns:p14="http://schemas.microsoft.com/office/powerpoint/2010/main" val="3443858677"/>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8C906A35-E3F3-4858-9D3E-F80C6DFF1710}" type="datetimeFigureOut">
              <a:rPr lang="en-US" altLang="en-US" smtClean="0"/>
              <a:pPr>
                <a:defRPr/>
              </a:pPr>
              <a:t>11/3/2019</a:t>
            </a:fld>
            <a:endParaRPr lang="en-US" alt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404B723B-1B94-438F-94A4-E05BB0476587}" type="slidenum">
              <a:rPr lang="en-US" altLang="en-US" smtClean="0"/>
              <a:pPr>
                <a:defRPr/>
              </a:pPr>
              <a:t>‹#›</a:t>
            </a:fld>
            <a:endParaRPr lang="en-US" altLang="en-US" dirty="0"/>
          </a:p>
        </p:txBody>
      </p:sp>
    </p:spTree>
    <p:extLst>
      <p:ext uri="{BB962C8B-B14F-4D97-AF65-F5344CB8AC3E}">
        <p14:creationId xmlns:p14="http://schemas.microsoft.com/office/powerpoint/2010/main" val="3396966372"/>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ransition>
    <p:push/>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493713" y="2017713"/>
            <a:ext cx="8305800" cy="175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lnSpc>
                <a:spcPts val="6500"/>
              </a:lnSpc>
              <a:spcBef>
                <a:spcPct val="0"/>
              </a:spcBef>
              <a:buFont typeface="Arial" panose="020B0604020202020204" pitchFamily="34" charset="0"/>
              <a:buNone/>
            </a:pPr>
            <a:r>
              <a:rPr lang="en-US" altLang="en-US" sz="5000" b="1" dirty="0"/>
              <a:t>PAC12  Academic</a:t>
            </a:r>
          </a:p>
          <a:p>
            <a:pPr eaLnBrk="1" hangingPunct="1">
              <a:lnSpc>
                <a:spcPts val="6500"/>
              </a:lnSpc>
              <a:spcBef>
                <a:spcPct val="0"/>
              </a:spcBef>
              <a:buFont typeface="Arial" panose="020B0604020202020204" pitchFamily="34" charset="0"/>
              <a:buNone/>
            </a:pPr>
            <a:r>
              <a:rPr lang="en-US" altLang="en-US" sz="5000" b="1" dirty="0"/>
              <a:t>Leadership Coalition</a:t>
            </a:r>
          </a:p>
        </p:txBody>
      </p:sp>
      <p:sp>
        <p:nvSpPr>
          <p:cNvPr id="3075" name="TextBox 11"/>
          <p:cNvSpPr txBox="1">
            <a:spLocks noChangeArrowheads="1"/>
          </p:cNvSpPr>
          <p:nvPr/>
        </p:nvSpPr>
        <p:spPr bwMode="auto">
          <a:xfrm>
            <a:off x="611188" y="1608138"/>
            <a:ext cx="4027487" cy="369332"/>
          </a:xfrm>
          <a:prstGeom prst="rect">
            <a:avLst/>
          </a:prstGeom>
          <a:solidFill>
            <a:srgbClr val="FFC62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800" b="1" dirty="0"/>
              <a:t>November 1-2, 2019</a:t>
            </a:r>
          </a:p>
        </p:txBody>
      </p:sp>
      <p:sp>
        <p:nvSpPr>
          <p:cNvPr id="3076" name="Subtitle 2"/>
          <p:cNvSpPr>
            <a:spLocks noGrp="1"/>
          </p:cNvSpPr>
          <p:nvPr>
            <p:ph type="subTitle" idx="1"/>
          </p:nvPr>
        </p:nvSpPr>
        <p:spPr>
          <a:xfrm>
            <a:off x="493713" y="3757613"/>
            <a:ext cx="8123237" cy="838200"/>
          </a:xfrm>
        </p:spPr>
        <p:txBody>
          <a:bodyPr>
            <a:normAutofit fontScale="77500" lnSpcReduction="20000"/>
          </a:bodyPr>
          <a:lstStyle/>
          <a:p>
            <a:pPr algn="l"/>
            <a:r>
              <a:rPr lang="en-US" altLang="en-US" sz="2500" dirty="0">
                <a:solidFill>
                  <a:schemeClr val="tx1"/>
                </a:solidFill>
              </a:rPr>
              <a:t>Report to the ASU Senate November 4, 2019</a:t>
            </a:r>
          </a:p>
          <a:p>
            <a:r>
              <a:rPr lang="en-US" altLang="en-US" sz="2500" dirty="0">
                <a:solidFill>
                  <a:schemeClr val="tx1"/>
                </a:solidFill>
              </a:rPr>
              <a:t>Stefan Stantchev, ASU PAC12ALC REPRESENTATIVE-AT-LARGE </a:t>
            </a:r>
          </a:p>
        </p:txBody>
      </p:sp>
      <p:pic>
        <p:nvPicPr>
          <p:cNvPr id="307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1150" y="4595813"/>
            <a:ext cx="6932425" cy="192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8414065" y="2017713"/>
            <a:ext cx="3466785" cy="3466785"/>
          </a:xfrm>
          <a:prstGeom prst="rect">
            <a:avLst/>
          </a:prstGeom>
        </p:spPr>
      </p:pic>
    </p:spTree>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586FB-5ADA-4B8B-89F1-5F415C2FF55B}"/>
              </a:ext>
            </a:extLst>
          </p:cNvPr>
          <p:cNvSpPr>
            <a:spLocks noGrp="1"/>
          </p:cNvSpPr>
          <p:nvPr>
            <p:ph type="title"/>
          </p:nvPr>
        </p:nvSpPr>
        <p:spPr>
          <a:xfrm>
            <a:off x="224118" y="452718"/>
            <a:ext cx="10058399" cy="1400530"/>
          </a:xfrm>
        </p:spPr>
        <p:txBody>
          <a:bodyPr/>
          <a:lstStyle/>
          <a:p>
            <a:r>
              <a:rPr lang="en-US" b="1" dirty="0">
                <a:solidFill>
                  <a:srgbClr val="FFC000"/>
                </a:solidFill>
              </a:rPr>
              <a:t>Mission of  PAC12 Academic</a:t>
            </a:r>
            <a:br>
              <a:rPr lang="en-US" b="1" dirty="0">
                <a:solidFill>
                  <a:srgbClr val="FFC000"/>
                </a:solidFill>
              </a:rPr>
            </a:br>
            <a:r>
              <a:rPr lang="en-US" b="1" dirty="0">
                <a:solidFill>
                  <a:srgbClr val="FFC000"/>
                </a:solidFill>
              </a:rPr>
              <a:t>Leadership  Coalition</a:t>
            </a:r>
            <a:br>
              <a:rPr lang="en-US" dirty="0"/>
            </a:br>
            <a:endParaRPr lang="en-US" dirty="0"/>
          </a:p>
        </p:txBody>
      </p:sp>
      <p:sp>
        <p:nvSpPr>
          <p:cNvPr id="3" name="Content Placeholder 2">
            <a:extLst>
              <a:ext uri="{FF2B5EF4-FFF2-40B4-BE49-F238E27FC236}">
                <a16:creationId xmlns:a16="http://schemas.microsoft.com/office/drawing/2014/main" id="{ED5C4575-8D72-440B-80E7-777021C2399F}"/>
              </a:ext>
            </a:extLst>
          </p:cNvPr>
          <p:cNvSpPr>
            <a:spLocks noGrp="1"/>
          </p:cNvSpPr>
          <p:nvPr>
            <p:ph idx="1"/>
          </p:nvPr>
        </p:nvSpPr>
        <p:spPr>
          <a:xfrm>
            <a:off x="1103312" y="2052918"/>
            <a:ext cx="8946541" cy="4195481"/>
          </a:xfrm>
        </p:spPr>
        <p:txBody>
          <a:bodyPr>
            <a:normAutofit/>
          </a:bodyPr>
          <a:lstStyle/>
          <a:p>
            <a:endParaRPr lang="en-US" altLang="en-US" sz="3200" dirty="0">
              <a:solidFill>
                <a:srgbClr val="FFC627"/>
              </a:solidFill>
            </a:endParaRPr>
          </a:p>
          <a:p>
            <a:r>
              <a:rPr lang="en-US" altLang="en-US" sz="3200" b="1" dirty="0">
                <a:solidFill>
                  <a:srgbClr val="FFC627"/>
                </a:solidFill>
              </a:rPr>
              <a:t>The mission of the PAC 12 Academic Leadership Coalition is to improve the effectiveness and responsiveness of each member institution’s shared governance organization, and where commonalities occur, to facilitate cooperation that is jointly beneficial to the participants.</a:t>
            </a:r>
            <a:endParaRPr lang="en-US" sz="3200" b="1" dirty="0"/>
          </a:p>
        </p:txBody>
      </p:sp>
      <p:pic>
        <p:nvPicPr>
          <p:cNvPr id="4" name="Picture 3">
            <a:extLst>
              <a:ext uri="{FF2B5EF4-FFF2-40B4-BE49-F238E27FC236}">
                <a16:creationId xmlns:a16="http://schemas.microsoft.com/office/drawing/2014/main" id="{DA99F734-8F96-4895-93DB-7DAA08CDEAC1}"/>
              </a:ext>
            </a:extLst>
          </p:cNvPr>
          <p:cNvPicPr>
            <a:picLocks noChangeAspect="1"/>
          </p:cNvPicPr>
          <p:nvPr/>
        </p:nvPicPr>
        <p:blipFill>
          <a:blip r:embed="rId2"/>
          <a:stretch>
            <a:fillRect/>
          </a:stretch>
        </p:blipFill>
        <p:spPr>
          <a:xfrm>
            <a:off x="10119343" y="2749794"/>
            <a:ext cx="1840135" cy="1840135"/>
          </a:xfrm>
          <a:prstGeom prst="rect">
            <a:avLst/>
          </a:prstGeom>
        </p:spPr>
      </p:pic>
    </p:spTree>
    <p:extLst>
      <p:ext uri="{BB962C8B-B14F-4D97-AF65-F5344CB8AC3E}">
        <p14:creationId xmlns:p14="http://schemas.microsoft.com/office/powerpoint/2010/main" val="1328304659"/>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CF576-A9DE-43E5-A930-DCD43C19A8E0}"/>
              </a:ext>
            </a:extLst>
          </p:cNvPr>
          <p:cNvSpPr>
            <a:spLocks noGrp="1"/>
          </p:cNvSpPr>
          <p:nvPr>
            <p:ph type="title"/>
          </p:nvPr>
        </p:nvSpPr>
        <p:spPr>
          <a:xfrm>
            <a:off x="309721" y="192740"/>
            <a:ext cx="9404723" cy="1988053"/>
          </a:xfrm>
        </p:spPr>
        <p:txBody>
          <a:bodyPr/>
          <a:lstStyle/>
          <a:p>
            <a:r>
              <a:rPr lang="en-US" b="1" dirty="0">
                <a:solidFill>
                  <a:srgbClr val="FFC000"/>
                </a:solidFill>
              </a:rPr>
              <a:t>PROLOGUE: SERVICE REQUIRES </a:t>
            </a:r>
            <a:br>
              <a:rPr lang="en-US" b="1" dirty="0">
                <a:solidFill>
                  <a:srgbClr val="FFC000"/>
                </a:solidFill>
              </a:rPr>
            </a:br>
            <a:r>
              <a:rPr lang="en-US" b="1" dirty="0">
                <a:solidFill>
                  <a:srgbClr val="FFC000"/>
                </a:solidFill>
              </a:rPr>
              <a:t>SELF-REFLEXIVITY</a:t>
            </a:r>
          </a:p>
        </p:txBody>
      </p:sp>
      <p:sp>
        <p:nvSpPr>
          <p:cNvPr id="3" name="Content Placeholder 2">
            <a:extLst>
              <a:ext uri="{FF2B5EF4-FFF2-40B4-BE49-F238E27FC236}">
                <a16:creationId xmlns:a16="http://schemas.microsoft.com/office/drawing/2014/main" id="{5ACE41BB-5477-4AE2-BA9F-B848E2A5663D}"/>
              </a:ext>
            </a:extLst>
          </p:cNvPr>
          <p:cNvSpPr>
            <a:spLocks noGrp="1"/>
          </p:cNvSpPr>
          <p:nvPr>
            <p:ph idx="1"/>
          </p:nvPr>
        </p:nvSpPr>
        <p:spPr>
          <a:xfrm>
            <a:off x="215154" y="2052918"/>
            <a:ext cx="11008658" cy="4464423"/>
          </a:xfrm>
        </p:spPr>
        <p:txBody>
          <a:bodyPr>
            <a:normAutofit fontScale="92500" lnSpcReduction="20000"/>
          </a:bodyPr>
          <a:lstStyle/>
          <a:p>
            <a:pPr marL="457200" indent="-457200">
              <a:spcBef>
                <a:spcPct val="0"/>
              </a:spcBef>
            </a:pPr>
            <a:endParaRPr lang="en-US" altLang="en-US" dirty="0">
              <a:solidFill>
                <a:srgbClr val="FFC627"/>
              </a:solidFill>
            </a:endParaRPr>
          </a:p>
          <a:p>
            <a:pPr marL="457200" indent="-457200">
              <a:spcBef>
                <a:spcPct val="0"/>
              </a:spcBef>
            </a:pPr>
            <a:r>
              <a:rPr lang="en-US" altLang="en-US" sz="2400" b="1" dirty="0">
                <a:solidFill>
                  <a:srgbClr val="FFC627"/>
                </a:solidFill>
              </a:rPr>
              <a:t>DO  WE  TAKE  SERVICE MEETINGS   AS  SERIOUSLY  AS  RESEARCH  MEETINGS?</a:t>
            </a:r>
          </a:p>
          <a:p>
            <a:pPr marL="457200" indent="-457200">
              <a:spcBef>
                <a:spcPct val="0"/>
              </a:spcBef>
            </a:pPr>
            <a:endParaRPr lang="en-US" altLang="en-US" sz="2400" b="1" dirty="0">
              <a:solidFill>
                <a:srgbClr val="FFC627"/>
              </a:solidFill>
            </a:endParaRPr>
          </a:p>
          <a:p>
            <a:pPr marL="457200" indent="-457200">
              <a:spcBef>
                <a:spcPct val="0"/>
              </a:spcBef>
            </a:pPr>
            <a:r>
              <a:rPr lang="en-US" altLang="en-US" sz="2400" b="1" dirty="0">
                <a:solidFill>
                  <a:srgbClr val="FFC627"/>
                </a:solidFill>
              </a:rPr>
              <a:t>DO  WE  MAKE  WELL-SUBSTANTIATED  CLAIMS?</a:t>
            </a:r>
          </a:p>
          <a:p>
            <a:pPr marL="457200" indent="-457200">
              <a:spcBef>
                <a:spcPct val="0"/>
              </a:spcBef>
            </a:pPr>
            <a:endParaRPr lang="en-US" altLang="en-US" sz="2400" b="1" dirty="0">
              <a:solidFill>
                <a:srgbClr val="FFC627"/>
              </a:solidFill>
            </a:endParaRPr>
          </a:p>
          <a:p>
            <a:pPr marL="457200" indent="-457200">
              <a:spcBef>
                <a:spcPct val="0"/>
              </a:spcBef>
            </a:pPr>
            <a:r>
              <a:rPr lang="en-US" altLang="en-US" sz="2400" b="1" dirty="0">
                <a:solidFill>
                  <a:srgbClr val="FFC627"/>
                </a:solidFill>
              </a:rPr>
              <a:t>DO  WE  ENSURE  WE  SPEAK  FOR  THE  ENTIRE  ASSEMBLY  (AND  NOT  A  SPECIFIC  COLLEGE  OR  EVEN   UNIT)?</a:t>
            </a:r>
          </a:p>
          <a:p>
            <a:pPr marL="457200" indent="-457200">
              <a:spcBef>
                <a:spcPct val="0"/>
              </a:spcBef>
            </a:pPr>
            <a:endParaRPr lang="en-US" altLang="en-US" sz="2400" b="1" dirty="0">
              <a:solidFill>
                <a:srgbClr val="FFC627"/>
              </a:solidFill>
            </a:endParaRPr>
          </a:p>
          <a:p>
            <a:pPr marL="457200" indent="-457200">
              <a:spcBef>
                <a:spcPct val="0"/>
              </a:spcBef>
            </a:pPr>
            <a:r>
              <a:rPr lang="en-US" altLang="en-US" sz="2400" b="1" dirty="0">
                <a:solidFill>
                  <a:srgbClr val="FFC627"/>
                </a:solidFill>
              </a:rPr>
              <a:t>DO  WE  BRING  TO  THE  TABLE  ISSUES  OF  POTENTIAL  RELEVANCE  TO  ALL  OR  AT  LEAST  THE  MAJORITY  OF  PAC12  INSTITUTIONS?  </a:t>
            </a:r>
          </a:p>
          <a:p>
            <a:pPr marL="457200" indent="-457200">
              <a:spcBef>
                <a:spcPct val="0"/>
              </a:spcBef>
            </a:pPr>
            <a:endParaRPr lang="en-US" altLang="en-US" sz="2400" b="1" dirty="0">
              <a:solidFill>
                <a:srgbClr val="FFC627"/>
              </a:solidFill>
            </a:endParaRPr>
          </a:p>
          <a:p>
            <a:pPr marL="457200" indent="-457200">
              <a:spcBef>
                <a:spcPct val="0"/>
              </a:spcBef>
            </a:pPr>
            <a:r>
              <a:rPr lang="en-US" altLang="en-US" sz="2400" b="1" dirty="0">
                <a:solidFill>
                  <a:srgbClr val="FFC627"/>
                </a:solidFill>
              </a:rPr>
              <a:t>DO  WE  REALIZE  THAT  SEEMIMGLY  SIMILAR  ISSUES  MAY  TURN  OUT TO  BE  QUITE  DIFFERENT  ONCE  CONTEXTUALIZED? </a:t>
            </a:r>
          </a:p>
          <a:p>
            <a:pPr marL="457200" indent="-457200">
              <a:spcBef>
                <a:spcPct val="0"/>
              </a:spcBef>
            </a:pPr>
            <a:endParaRPr lang="en-US" altLang="en-US" sz="2400" b="1" dirty="0">
              <a:solidFill>
                <a:srgbClr val="FFC627"/>
              </a:solidFill>
            </a:endParaRPr>
          </a:p>
          <a:p>
            <a:pPr marL="457200" indent="-457200">
              <a:spcBef>
                <a:spcPct val="0"/>
              </a:spcBef>
            </a:pPr>
            <a:r>
              <a:rPr lang="en-US" altLang="en-US" sz="2400" b="1" dirty="0">
                <a:solidFill>
                  <a:srgbClr val="FFC627"/>
                </a:solidFill>
              </a:rPr>
              <a:t>ON  THE  OTHER  HAND,  DO  WE  TEND  TO  OVEREMPHASIZE  THE  RELEVANCE  OF  ENDEAVORS  IN  WHICH  WE HAPPEN  TO  BE  INVOLVED?</a:t>
            </a:r>
          </a:p>
          <a:p>
            <a:pPr marL="457200" indent="-457200">
              <a:spcBef>
                <a:spcPct val="0"/>
              </a:spcBef>
            </a:pPr>
            <a:endParaRPr lang="en-US" altLang="en-US" sz="2400" b="1" dirty="0">
              <a:solidFill>
                <a:srgbClr val="FFC627"/>
              </a:solidFill>
            </a:endParaRPr>
          </a:p>
        </p:txBody>
      </p:sp>
      <p:pic>
        <p:nvPicPr>
          <p:cNvPr id="4" name="Picture 3">
            <a:extLst>
              <a:ext uri="{FF2B5EF4-FFF2-40B4-BE49-F238E27FC236}">
                <a16:creationId xmlns:a16="http://schemas.microsoft.com/office/drawing/2014/main" id="{08854676-4C9D-43C6-A1D1-607F4C80DDF7}"/>
              </a:ext>
            </a:extLst>
          </p:cNvPr>
          <p:cNvPicPr>
            <a:picLocks noChangeAspect="1"/>
          </p:cNvPicPr>
          <p:nvPr/>
        </p:nvPicPr>
        <p:blipFill>
          <a:blip r:embed="rId2"/>
          <a:stretch>
            <a:fillRect/>
          </a:stretch>
        </p:blipFill>
        <p:spPr>
          <a:xfrm>
            <a:off x="8377648" y="192740"/>
            <a:ext cx="1840135" cy="1840135"/>
          </a:xfrm>
          <a:prstGeom prst="rect">
            <a:avLst/>
          </a:prstGeom>
        </p:spPr>
      </p:pic>
    </p:spTree>
    <p:extLst>
      <p:ext uri="{BB962C8B-B14F-4D97-AF65-F5344CB8AC3E}">
        <p14:creationId xmlns:p14="http://schemas.microsoft.com/office/powerpoint/2010/main" val="1837711052"/>
      </p:ext>
    </p:extLst>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AB67-A8AD-45A5-83E3-885736C3CDF4}"/>
              </a:ext>
            </a:extLst>
          </p:cNvPr>
          <p:cNvSpPr>
            <a:spLocks noGrp="1"/>
          </p:cNvSpPr>
          <p:nvPr>
            <p:ph type="title"/>
          </p:nvPr>
        </p:nvSpPr>
        <p:spPr/>
        <p:txBody>
          <a:bodyPr/>
          <a:lstStyle/>
          <a:p>
            <a:r>
              <a:rPr lang="en-US" b="1" dirty="0">
                <a:solidFill>
                  <a:srgbClr val="FFC000"/>
                </a:solidFill>
              </a:rPr>
              <a:t>CONFERENCE  COMPONENTS</a:t>
            </a:r>
            <a:br>
              <a:rPr lang="en-US" b="1" dirty="0">
                <a:solidFill>
                  <a:srgbClr val="FFC000"/>
                </a:solidFill>
              </a:rPr>
            </a:br>
            <a:r>
              <a:rPr lang="en-US" b="1" dirty="0">
                <a:solidFill>
                  <a:srgbClr val="FFC000"/>
                </a:solidFill>
              </a:rPr>
              <a:t>PART  1:  INFORMATION  SHARING</a:t>
            </a:r>
          </a:p>
        </p:txBody>
      </p:sp>
      <p:sp>
        <p:nvSpPr>
          <p:cNvPr id="3" name="Content Placeholder 2">
            <a:extLst>
              <a:ext uri="{FF2B5EF4-FFF2-40B4-BE49-F238E27FC236}">
                <a16:creationId xmlns:a16="http://schemas.microsoft.com/office/drawing/2014/main" id="{26C418CF-17EE-405E-8C16-70B1DB8B105A}"/>
              </a:ext>
            </a:extLst>
          </p:cNvPr>
          <p:cNvSpPr>
            <a:spLocks noGrp="1"/>
          </p:cNvSpPr>
          <p:nvPr>
            <p:ph idx="1"/>
          </p:nvPr>
        </p:nvSpPr>
        <p:spPr>
          <a:xfrm>
            <a:off x="125506" y="2052918"/>
            <a:ext cx="11994776" cy="4195481"/>
          </a:xfrm>
        </p:spPr>
        <p:txBody>
          <a:bodyPr>
            <a:normAutofit/>
          </a:bodyPr>
          <a:lstStyle/>
          <a:p>
            <a:r>
              <a:rPr lang="en-US" sz="2400" b="1" dirty="0">
                <a:solidFill>
                  <a:srgbClr val="FFC000"/>
                </a:solidFill>
                <a:highlight>
                  <a:srgbClr val="FF0000"/>
                </a:highlight>
              </a:rPr>
              <a:t>ASU</a:t>
            </a:r>
            <a:r>
              <a:rPr lang="en-US" sz="2400" b="1" dirty="0">
                <a:solidFill>
                  <a:srgbClr val="FFC000"/>
                </a:solidFill>
              </a:rPr>
              <a:t>:  SURVEY  OF  SENATE  TOPICS, ACADEMIC  INTEGRITY, GENERAL  STUDIES</a:t>
            </a:r>
          </a:p>
          <a:p>
            <a:r>
              <a:rPr lang="en-US" sz="2400" b="1" dirty="0">
                <a:solidFill>
                  <a:srgbClr val="FFC000"/>
                </a:solidFill>
              </a:rPr>
              <a:t> </a:t>
            </a:r>
            <a:r>
              <a:rPr lang="en-US" sz="2400" b="1" dirty="0">
                <a:solidFill>
                  <a:srgbClr val="FFC000"/>
                </a:solidFill>
                <a:highlight>
                  <a:srgbClr val="FF0000"/>
                </a:highlight>
              </a:rPr>
              <a:t>OREGON</a:t>
            </a:r>
            <a:r>
              <a:rPr lang="en-US" sz="2400" b="1" dirty="0">
                <a:solidFill>
                  <a:srgbClr val="FFC000"/>
                </a:solidFill>
              </a:rPr>
              <a:t>:  UNIONS,  STUDENT  EVALUATIONS,  GENERAL  STUDIES, EMERGENCY FINANCIAL  AID</a:t>
            </a:r>
          </a:p>
          <a:p>
            <a:r>
              <a:rPr lang="en-US" sz="2400" b="1" dirty="0">
                <a:solidFill>
                  <a:srgbClr val="FFC000"/>
                </a:solidFill>
                <a:highlight>
                  <a:srgbClr val="FF0000"/>
                </a:highlight>
              </a:rPr>
              <a:t>WASHINGTON</a:t>
            </a:r>
            <a:r>
              <a:rPr lang="en-US" sz="2400" b="1" dirty="0">
                <a:solidFill>
                  <a:srgbClr val="FFC000"/>
                </a:solidFill>
              </a:rPr>
              <a:t>:  MERIT RAISES,  INSTRUCTIONAL  FACULTY  TITLES AND CONTRACT  LENGTH, TEACHING  EVALUATIONS, STUDENT  ABSENSES</a:t>
            </a:r>
          </a:p>
          <a:p>
            <a:r>
              <a:rPr lang="en-US" sz="2400" b="1" dirty="0">
                <a:solidFill>
                  <a:srgbClr val="FFC000"/>
                </a:solidFill>
                <a:highlight>
                  <a:srgbClr val="FF0000"/>
                </a:highlight>
              </a:rPr>
              <a:t>STANFORD</a:t>
            </a:r>
            <a:r>
              <a:rPr lang="en-US" sz="2400" b="1" dirty="0">
                <a:solidFill>
                  <a:srgbClr val="FFC000"/>
                </a:solidFill>
              </a:rPr>
              <a:t>:  AFFORDABILITY  AND  STUDENT  CONDUCT</a:t>
            </a:r>
          </a:p>
          <a:p>
            <a:r>
              <a:rPr lang="en-US" sz="2400" b="1" dirty="0">
                <a:solidFill>
                  <a:srgbClr val="FFC000"/>
                </a:solidFill>
                <a:highlight>
                  <a:srgbClr val="FF0000"/>
                </a:highlight>
              </a:rPr>
              <a:t>OREGON  STATE</a:t>
            </a:r>
            <a:r>
              <a:rPr lang="en-US" sz="2400" b="1" dirty="0">
                <a:solidFill>
                  <a:srgbClr val="FFC000"/>
                </a:solidFill>
              </a:rPr>
              <a:t>:  LEADERSHIP  CHANGES,  ROLE  OF  FACULTY,  MERIT RAISES</a:t>
            </a:r>
          </a:p>
          <a:p>
            <a:r>
              <a:rPr lang="en-US" sz="2400" b="1" dirty="0">
                <a:solidFill>
                  <a:srgbClr val="FFC000"/>
                </a:solidFill>
                <a:highlight>
                  <a:srgbClr val="FF0000"/>
                </a:highlight>
              </a:rPr>
              <a:t>UTAH</a:t>
            </a:r>
            <a:r>
              <a:rPr lang="en-US" sz="2400" b="1" dirty="0">
                <a:solidFill>
                  <a:srgbClr val="FFC000"/>
                </a:solidFill>
              </a:rPr>
              <a:t>: CAMPUS  SAFETY (DOMINANT CONCERN), CENTERS/INSTITUTES </a:t>
            </a:r>
          </a:p>
          <a:p>
            <a:r>
              <a:rPr lang="en-US" sz="2400" b="1" dirty="0">
                <a:solidFill>
                  <a:srgbClr val="FFC000"/>
                </a:solidFill>
                <a:highlight>
                  <a:srgbClr val="FF0000"/>
                </a:highlight>
              </a:rPr>
              <a:t>USC</a:t>
            </a:r>
            <a:r>
              <a:rPr lang="en-US" sz="2400" b="1" dirty="0">
                <a:solidFill>
                  <a:srgbClr val="FFC000"/>
                </a:solidFill>
              </a:rPr>
              <a:t>:  MISCONDUCT,  LEADERSHIP   CHANGES,  SHARED  GOVERNANCE </a:t>
            </a:r>
          </a:p>
        </p:txBody>
      </p:sp>
      <p:pic>
        <p:nvPicPr>
          <p:cNvPr id="4" name="Picture 3">
            <a:extLst>
              <a:ext uri="{FF2B5EF4-FFF2-40B4-BE49-F238E27FC236}">
                <a16:creationId xmlns:a16="http://schemas.microsoft.com/office/drawing/2014/main" id="{D600E147-A614-4F7A-8079-004B68B2160A}"/>
              </a:ext>
            </a:extLst>
          </p:cNvPr>
          <p:cNvPicPr>
            <a:picLocks noChangeAspect="1"/>
          </p:cNvPicPr>
          <p:nvPr/>
        </p:nvPicPr>
        <p:blipFill>
          <a:blip r:embed="rId2"/>
          <a:stretch>
            <a:fillRect/>
          </a:stretch>
        </p:blipFill>
        <p:spPr>
          <a:xfrm>
            <a:off x="10280147" y="0"/>
            <a:ext cx="1840135" cy="1840135"/>
          </a:xfrm>
          <a:prstGeom prst="rect">
            <a:avLst/>
          </a:prstGeom>
        </p:spPr>
      </p:pic>
    </p:spTree>
    <p:extLst>
      <p:ext uri="{BB962C8B-B14F-4D97-AF65-F5344CB8AC3E}">
        <p14:creationId xmlns:p14="http://schemas.microsoft.com/office/powerpoint/2010/main" val="830315524"/>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AB67-A8AD-45A5-83E3-885736C3CDF4}"/>
              </a:ext>
            </a:extLst>
          </p:cNvPr>
          <p:cNvSpPr>
            <a:spLocks noGrp="1"/>
          </p:cNvSpPr>
          <p:nvPr>
            <p:ph type="title"/>
          </p:nvPr>
        </p:nvSpPr>
        <p:spPr>
          <a:xfrm>
            <a:off x="646111" y="170329"/>
            <a:ext cx="9986030" cy="1682919"/>
          </a:xfrm>
        </p:spPr>
        <p:txBody>
          <a:bodyPr/>
          <a:lstStyle/>
          <a:p>
            <a:r>
              <a:rPr lang="en-US" b="1" dirty="0">
                <a:solidFill>
                  <a:srgbClr val="FFC000"/>
                </a:solidFill>
              </a:rPr>
              <a:t>CONFERENCE  COMPONENTS</a:t>
            </a:r>
            <a:br>
              <a:rPr lang="en-US" b="1" dirty="0">
                <a:solidFill>
                  <a:srgbClr val="FFC000"/>
                </a:solidFill>
              </a:rPr>
            </a:br>
            <a:r>
              <a:rPr lang="en-US" b="1" dirty="0">
                <a:solidFill>
                  <a:srgbClr val="FFC000"/>
                </a:solidFill>
              </a:rPr>
              <a:t>PART  2:  UC-BOULDER INFO SESSIONS</a:t>
            </a:r>
            <a:endParaRPr lang="en-US" b="1" dirty="0">
              <a:solidFill>
                <a:schemeClr val="tx1"/>
              </a:solidFill>
            </a:endParaRPr>
          </a:p>
        </p:txBody>
      </p:sp>
      <p:sp>
        <p:nvSpPr>
          <p:cNvPr id="3" name="Content Placeholder 2">
            <a:extLst>
              <a:ext uri="{FF2B5EF4-FFF2-40B4-BE49-F238E27FC236}">
                <a16:creationId xmlns:a16="http://schemas.microsoft.com/office/drawing/2014/main" id="{26C418CF-17EE-405E-8C16-70B1DB8B105A}"/>
              </a:ext>
            </a:extLst>
          </p:cNvPr>
          <p:cNvSpPr>
            <a:spLocks noGrp="1"/>
          </p:cNvSpPr>
          <p:nvPr>
            <p:ph idx="1"/>
          </p:nvPr>
        </p:nvSpPr>
        <p:spPr>
          <a:xfrm>
            <a:off x="125506" y="2052918"/>
            <a:ext cx="11994776" cy="4195481"/>
          </a:xfrm>
        </p:spPr>
        <p:txBody>
          <a:bodyPr>
            <a:normAutofit fontScale="92500" lnSpcReduction="10000"/>
          </a:bodyPr>
          <a:lstStyle/>
          <a:p>
            <a:endParaRPr lang="en-US" sz="2400" b="1" dirty="0">
              <a:solidFill>
                <a:srgbClr val="FFC000"/>
              </a:solidFill>
              <a:highlight>
                <a:srgbClr val="FF0000"/>
              </a:highlight>
            </a:endParaRPr>
          </a:p>
          <a:p>
            <a:r>
              <a:rPr lang="en-US" sz="2400" b="1" dirty="0">
                <a:solidFill>
                  <a:srgbClr val="FFC000"/>
                </a:solidFill>
              </a:rPr>
              <a:t>PROVOST, UC-BOULDER  </a:t>
            </a:r>
            <a:r>
              <a:rPr lang="en-US" sz="2400" b="1" dirty="0">
                <a:solidFill>
                  <a:srgbClr val="FFFFFF"/>
                </a:solidFill>
              </a:rPr>
              <a:t>(REGENTS, ACADEMIC FREEDOM, FACULTY AND SOCIAL MEDIA, BIG 10 COALITION)</a:t>
            </a:r>
          </a:p>
          <a:p>
            <a:r>
              <a:rPr lang="en-US" sz="2400" b="1" dirty="0">
                <a:solidFill>
                  <a:srgbClr val="FFC000"/>
                </a:solidFill>
              </a:rPr>
              <a:t>LIBRARY  SYSTEMS  AND  THE  WORLD  OF  PUBLISHING  </a:t>
            </a:r>
            <a:r>
              <a:rPr lang="en-US" sz="2400" b="1" dirty="0">
                <a:solidFill>
                  <a:srgbClr val="FFFFFF"/>
                </a:solidFill>
              </a:rPr>
              <a:t>(COSTS,  ‘BIG DEALS,’ ‘TRANSFORMATIVE  AGREEMENTS’)</a:t>
            </a:r>
          </a:p>
          <a:p>
            <a:r>
              <a:rPr lang="en-US" sz="2400" b="1" dirty="0">
                <a:solidFill>
                  <a:srgbClr val="FFC000"/>
                </a:solidFill>
              </a:rPr>
              <a:t>TEACHING  EVALUATIONS  </a:t>
            </a:r>
            <a:r>
              <a:rPr lang="en-US" sz="2400" b="1" dirty="0">
                <a:solidFill>
                  <a:srgbClr val="FFFFFF"/>
                </a:solidFill>
              </a:rPr>
              <a:t>(TRIAD: SELF-STUDY, PEER EVAL., STUDENT EVAL.)</a:t>
            </a:r>
          </a:p>
          <a:p>
            <a:r>
              <a:rPr lang="en-US" sz="2400" b="1" dirty="0">
                <a:solidFill>
                  <a:srgbClr val="FFC000"/>
                </a:solidFill>
              </a:rPr>
              <a:t>STUDENT  RESILIENCY  </a:t>
            </a:r>
            <a:r>
              <a:rPr lang="en-US" sz="2400" b="1" dirty="0">
                <a:solidFill>
                  <a:srgbClr val="FFFFFF"/>
                </a:solidFill>
              </a:rPr>
              <a:t>(MOUNTAIN STATES, EDUCATION DURING SPORT EVENTS)</a:t>
            </a:r>
          </a:p>
          <a:p>
            <a:r>
              <a:rPr lang="en-US" sz="2400" b="1" dirty="0">
                <a:solidFill>
                  <a:srgbClr val="FFC000"/>
                </a:solidFill>
              </a:rPr>
              <a:t>‘NTT’  FACULTY  </a:t>
            </a:r>
            <a:r>
              <a:rPr lang="en-US" sz="2400" b="1" dirty="0">
                <a:solidFill>
                  <a:srgbClr val="FFFFFF"/>
                </a:solidFill>
              </a:rPr>
              <a:t>(LECTURERS INTO TEACHING PROFESSORS, GRIEVANCE  RIGHTS, VALUE OF SERVICE, R1  UNIVERSITIES AS ALSO T1 UNIVERSITIES)</a:t>
            </a:r>
          </a:p>
          <a:p>
            <a:r>
              <a:rPr lang="en-US" sz="2400" b="1" dirty="0">
                <a:solidFill>
                  <a:srgbClr val="FFC000"/>
                </a:solidFill>
              </a:rPr>
              <a:t>FACULTY  MISCONDUCT  </a:t>
            </a:r>
            <a:r>
              <a:rPr lang="en-US" sz="2400" b="1" dirty="0">
                <a:solidFill>
                  <a:srgbClr val="FFFFFF"/>
                </a:solidFill>
              </a:rPr>
              <a:t>(POSSIBLE  WAYS  OF  ADDRESSING  IT  AT  THE  UNIT  LEVEL)</a:t>
            </a:r>
            <a:endParaRPr lang="en-US" sz="2400" b="1" dirty="0">
              <a:solidFill>
                <a:srgbClr val="FFC000"/>
              </a:solidFill>
            </a:endParaRPr>
          </a:p>
        </p:txBody>
      </p:sp>
      <p:pic>
        <p:nvPicPr>
          <p:cNvPr id="4" name="Picture 3">
            <a:extLst>
              <a:ext uri="{FF2B5EF4-FFF2-40B4-BE49-F238E27FC236}">
                <a16:creationId xmlns:a16="http://schemas.microsoft.com/office/drawing/2014/main" id="{C457AC83-E2CF-4C86-A4C3-43A65C494941}"/>
              </a:ext>
            </a:extLst>
          </p:cNvPr>
          <p:cNvPicPr>
            <a:picLocks noChangeAspect="1"/>
          </p:cNvPicPr>
          <p:nvPr/>
        </p:nvPicPr>
        <p:blipFill>
          <a:blip r:embed="rId2"/>
          <a:stretch>
            <a:fillRect/>
          </a:stretch>
        </p:blipFill>
        <p:spPr>
          <a:xfrm>
            <a:off x="10939243" y="1375120"/>
            <a:ext cx="956255" cy="956255"/>
          </a:xfrm>
          <a:prstGeom prst="rect">
            <a:avLst/>
          </a:prstGeom>
        </p:spPr>
      </p:pic>
    </p:spTree>
    <p:extLst>
      <p:ext uri="{BB962C8B-B14F-4D97-AF65-F5344CB8AC3E}">
        <p14:creationId xmlns:p14="http://schemas.microsoft.com/office/powerpoint/2010/main" val="2978382126"/>
      </p:ext>
    </p:extLst>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3D93-24E9-4FE9-9425-3C4565C79835}"/>
              </a:ext>
            </a:extLst>
          </p:cNvPr>
          <p:cNvSpPr>
            <a:spLocks noGrp="1"/>
          </p:cNvSpPr>
          <p:nvPr>
            <p:ph type="title"/>
          </p:nvPr>
        </p:nvSpPr>
        <p:spPr/>
        <p:txBody>
          <a:bodyPr/>
          <a:lstStyle/>
          <a:p>
            <a:r>
              <a:rPr lang="en-US" dirty="0"/>
              <a:t>CONFERENCE  COMPONENTS</a:t>
            </a:r>
            <a:br>
              <a:rPr lang="en-US" dirty="0"/>
            </a:br>
            <a:r>
              <a:rPr lang="en-US" dirty="0"/>
              <a:t>PART  3:  NEXT  LEVEL?</a:t>
            </a:r>
          </a:p>
        </p:txBody>
      </p:sp>
      <p:sp>
        <p:nvSpPr>
          <p:cNvPr id="3" name="Oval 2">
            <a:extLst>
              <a:ext uri="{FF2B5EF4-FFF2-40B4-BE49-F238E27FC236}">
                <a16:creationId xmlns:a16="http://schemas.microsoft.com/office/drawing/2014/main" id="{37D75FBD-F515-43A7-AD09-AEA0A72AD377}"/>
              </a:ext>
            </a:extLst>
          </p:cNvPr>
          <p:cNvSpPr/>
          <p:nvPr/>
        </p:nvSpPr>
        <p:spPr>
          <a:xfrm>
            <a:off x="421341" y="1975693"/>
            <a:ext cx="5396753" cy="1879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CURRENT/BASIC  FUNCTIONS:</a:t>
            </a:r>
          </a:p>
          <a:p>
            <a:pPr algn="ctr"/>
            <a:r>
              <a:rPr lang="en-US" b="1" dirty="0"/>
              <a:t>WEBSITE,  INFO  SHARING,  BEST  PRACTICES</a:t>
            </a:r>
          </a:p>
        </p:txBody>
      </p:sp>
      <p:sp>
        <p:nvSpPr>
          <p:cNvPr id="4" name="Oval 3">
            <a:extLst>
              <a:ext uri="{FF2B5EF4-FFF2-40B4-BE49-F238E27FC236}">
                <a16:creationId xmlns:a16="http://schemas.microsoft.com/office/drawing/2014/main" id="{BFCE6A89-4446-4551-B129-ACE8501C609D}"/>
              </a:ext>
            </a:extLst>
          </p:cNvPr>
          <p:cNvSpPr/>
          <p:nvPr/>
        </p:nvSpPr>
        <p:spPr>
          <a:xfrm>
            <a:off x="6284258" y="1512590"/>
            <a:ext cx="5719483" cy="21677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LONG  SHOT  BASIC  FUNCTIONS:</a:t>
            </a:r>
          </a:p>
          <a:p>
            <a:pPr algn="ctr"/>
            <a:r>
              <a:rPr lang="en-US" b="1" dirty="0">
                <a:solidFill>
                  <a:schemeClr val="tx1"/>
                </a:solidFill>
              </a:rPr>
              <a:t>COMMON  STATEMENTS/POLICIES</a:t>
            </a:r>
          </a:p>
        </p:txBody>
      </p:sp>
      <p:sp>
        <p:nvSpPr>
          <p:cNvPr id="5" name="Oval 4">
            <a:extLst>
              <a:ext uri="{FF2B5EF4-FFF2-40B4-BE49-F238E27FC236}">
                <a16:creationId xmlns:a16="http://schemas.microsoft.com/office/drawing/2014/main" id="{231FB328-9D60-4804-97F4-CDAA8E18ABFC}"/>
              </a:ext>
            </a:extLst>
          </p:cNvPr>
          <p:cNvSpPr/>
          <p:nvPr/>
        </p:nvSpPr>
        <p:spPr>
          <a:xfrm>
            <a:off x="161363" y="4342374"/>
            <a:ext cx="5728448" cy="2264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ADVANCED  FUNCTIONS:</a:t>
            </a:r>
          </a:p>
          <a:p>
            <a:pPr algn="ctr"/>
            <a:r>
              <a:rPr lang="en-US" b="1" dirty="0"/>
              <a:t>LIBRARY  SYNERGIES?  SUSTAINABILITY?  </a:t>
            </a:r>
          </a:p>
          <a:p>
            <a:pPr algn="ctr"/>
            <a:r>
              <a:rPr lang="en-US" b="1" dirty="0"/>
              <a:t>STUDENT  EXCHANGE  PROGRAMS?</a:t>
            </a:r>
          </a:p>
        </p:txBody>
      </p:sp>
      <p:pic>
        <p:nvPicPr>
          <p:cNvPr id="6" name="Picture 5">
            <a:extLst>
              <a:ext uri="{FF2B5EF4-FFF2-40B4-BE49-F238E27FC236}">
                <a16:creationId xmlns:a16="http://schemas.microsoft.com/office/drawing/2014/main" id="{DF9ABD1F-8966-40D0-AD81-73FFA44159B6}"/>
              </a:ext>
            </a:extLst>
          </p:cNvPr>
          <p:cNvPicPr>
            <a:picLocks noChangeAspect="1"/>
          </p:cNvPicPr>
          <p:nvPr/>
        </p:nvPicPr>
        <p:blipFill>
          <a:blip r:embed="rId2"/>
          <a:stretch>
            <a:fillRect/>
          </a:stretch>
        </p:blipFill>
        <p:spPr>
          <a:xfrm>
            <a:off x="8059271" y="4127060"/>
            <a:ext cx="2479926" cy="2479926"/>
          </a:xfrm>
          <a:prstGeom prst="rect">
            <a:avLst/>
          </a:prstGeom>
        </p:spPr>
      </p:pic>
    </p:spTree>
    <p:extLst>
      <p:ext uri="{BB962C8B-B14F-4D97-AF65-F5344CB8AC3E}">
        <p14:creationId xmlns:p14="http://schemas.microsoft.com/office/powerpoint/2010/main" val="1820552580"/>
      </p:ext>
    </p:extLst>
  </p:cSld>
  <p:clrMapOvr>
    <a:masterClrMapping/>
  </p:clrMapOvr>
  <p:transition>
    <p:pu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3190</TotalTime>
  <Words>385</Words>
  <Application>Microsoft Office PowerPoint</Application>
  <PresentationFormat>Widescreen</PresentationFormat>
  <Paragraphs>46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PowerPoint Presentation</vt:lpstr>
      <vt:lpstr>Mission of  PAC12 Academic Leadership  Coalition </vt:lpstr>
      <vt:lpstr>PROLOGUE: SERVICE REQUIRES  SELF-REFLEXIVITY</vt:lpstr>
      <vt:lpstr>CONFERENCE  COMPONENTS PART  1:  INFORMATION  SHARING</vt:lpstr>
      <vt:lpstr>CONFERENCE  COMPONENTS PART  2:  UC-BOULDER INFO SESSIONS</vt:lpstr>
      <vt:lpstr>CONFERENCE  COMPONENTS PART  3:  NEXT  LEVEL?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Finden</dc:creator>
  <cp:lastModifiedBy>stefan stantchev</cp:lastModifiedBy>
  <cp:revision>44</cp:revision>
  <cp:lastPrinted>2019-01-28T16:35:08Z</cp:lastPrinted>
  <dcterms:created xsi:type="dcterms:W3CDTF">2017-04-25T16:06:11Z</dcterms:created>
  <dcterms:modified xsi:type="dcterms:W3CDTF">2019-11-04T00:56:14Z</dcterms:modified>
</cp:coreProperties>
</file>