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71" r:id="rId4"/>
    <p:sldId id="270" r:id="rId5"/>
    <p:sldId id="257" r:id="rId6"/>
    <p:sldId id="264" r:id="rId7"/>
    <p:sldId id="268" r:id="rId8"/>
    <p:sldId id="258" r:id="rId9"/>
    <p:sldId id="25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6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6"/>
    <p:restoredTop sz="80071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496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A9BED-B8F3-8847-9EEE-ED54447362D2}" type="datetimeFigureOut">
              <a:rPr lang="en-US" smtClean="0"/>
              <a:t>3/29/21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B9FCB-1693-DF49-99EA-49A25DAE2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7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B9FCB-1693-DF49-99EA-49A25DAE25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26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Regents promise to increase post-secondary attainment for Arizona citizens, to seek solutions to societal challenges and to do both while increasing academic quality and reducing cost.”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8039E-3450-5B45-8AF8-CC57FA8109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31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B9FCB-1693-DF49-99EA-49A25DAE25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B9FCB-1693-DF49-99EA-49A25DAE25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ARIZONA PROMISE PROGRAM Today, not enough Arizona students are enrolling and graduating from college for the state to remain competitive. By investing in a $50 million college scholarship program that covers tuition and fees for low-income students, college going and completion rates in Arizona will rise, providing the educated workforce needed to meet demand and secure a prosperous future for all.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ARIZONA PROMISE PROGRAM: A GUARANTEED COLLEGE SCHOLARSHIP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Arizona Promise Program will enhance Arizona’s competitiveness by opening the door of opportunity to students from low-income families.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guaranteed scholarship to cover college tuition and fees, higher education will be more accessible and affordable for more Arizona students and their families.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Eligibility In order to qualify, a participant must: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Be an Arizona resident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Be financially eligible for the free and reduced-lunch program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Graduate high school with a minimum 2.5 GPA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Complete the FAFSA application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Be accepted and enroll in an Arizona public two-year community college or four-year university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Arizona Promise Program scholarship will cover tuition and fees at an Arizona public two-year community college or four-year university up to a bachelor’s degree.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Arizona Board of Regents will guarantee the promise for students who enroll in one of the three state universities.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B9FCB-1693-DF49-99EA-49A25DAE25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3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Among</a:t>
            </a:r>
            <a:r>
              <a:rPr lang="en-US" baseline="0" dirty="0"/>
              <a:t> Arizona high school graduates </a:t>
            </a:r>
            <a:r>
              <a:rPr lang="en-US" dirty="0"/>
              <a:t>22.4 percent completed a four-year degree within six years of graduation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rate has improved over the last five years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Approximately</a:t>
            </a:r>
            <a:r>
              <a:rPr lang="en-US" baseline="0" dirty="0"/>
              <a:t> half of Arizona’s 2018 high school graduates pursued education beyond high school; 29 percent pursued a four year degree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Roughly 68 percent of those that pursued a four year degree program choose an Arizona Public University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B9FCB-1693-DF49-99EA-49A25DAE25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13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number of Black,</a:t>
            </a:r>
            <a:r>
              <a:rPr lang="en-US" baseline="0" dirty="0"/>
              <a:t> Latino and Native American high school graduates enrolled in a four-year degree program continues to increase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Although a college completion gap persists, the percentage of degree completers improved among all racial and ethnic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B9FCB-1693-DF49-99EA-49A25DAE25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1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11">
            <a:extLst>
              <a:ext uri="{FF2B5EF4-FFF2-40B4-BE49-F238E27FC236}">
                <a16:creationId xmlns:a16="http://schemas.microsoft.com/office/drawing/2014/main" id="{0FF54F57-9E9E-E64F-8D6D-5822B1D9BE82}"/>
              </a:ext>
            </a:extLst>
          </p:cNvPr>
          <p:cNvSpPr/>
          <p:nvPr userDrawn="1"/>
        </p:nvSpPr>
        <p:spPr>
          <a:xfrm rot="5400000">
            <a:off x="-120184" y="1091973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8A1FF1-EA80-5040-8E62-CADD2D5E3C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96513"/>
            <a:ext cx="10515600" cy="876616"/>
          </a:xfrm>
          <a:prstGeom prst="rect">
            <a:avLst/>
          </a:prstGeom>
        </p:spPr>
        <p:txBody>
          <a:bodyPr/>
          <a:lstStyle>
            <a:lvl1pPr>
              <a:defRPr sz="7500" b="1" i="0" spc="113" baseline="0">
                <a:latin typeface="+mn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C759C-CCF4-604D-93BB-366A05883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054499"/>
            <a:ext cx="7173913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A7AD801-8C9D-2145-8204-9070986C44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2412887"/>
            <a:ext cx="7173913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38E2A33-2A3A-924A-BF78-D3F5B59B39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038" y="6114095"/>
            <a:ext cx="7173913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B46439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3B6DA-9872-BA46-B162-3A9F15B9BC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3086" y="5892800"/>
            <a:ext cx="2514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E60604-5E95-CB4E-9198-65F981DBD2D1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7AA327D-6B2F-D74D-AA27-C3801C0F8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06474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riangle 6">
            <a:extLst>
              <a:ext uri="{FF2B5EF4-FFF2-40B4-BE49-F238E27FC236}">
                <a16:creationId xmlns:a16="http://schemas.microsoft.com/office/drawing/2014/main" id="{D242C9AC-3546-D74C-8648-CC8E73B5E6F0}"/>
              </a:ext>
            </a:extLst>
          </p:cNvPr>
          <p:cNvSpPr/>
          <p:nvPr userDrawn="1"/>
        </p:nvSpPr>
        <p:spPr>
          <a:xfrm rot="5400000">
            <a:off x="-115946" y="609687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DA43088-57AD-034E-B63E-175173728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90" y="1559824"/>
            <a:ext cx="10645872" cy="4359275"/>
          </a:xfrm>
          <a:prstGeom prst="rect">
            <a:avLst/>
          </a:prstGeom>
        </p:spPr>
        <p:txBody>
          <a:bodyPr/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BC10C-3A34-7549-BF97-552461FDC0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0602" y="633255"/>
            <a:ext cx="10645871" cy="59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B46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24449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F72197-E76B-9041-B5C5-31925CC83E93}"/>
              </a:ext>
            </a:extLst>
          </p:cNvPr>
          <p:cNvSpPr/>
          <p:nvPr userDrawn="1"/>
        </p:nvSpPr>
        <p:spPr>
          <a:xfrm>
            <a:off x="1" y="0"/>
            <a:ext cx="6387152" cy="6858000"/>
          </a:xfrm>
          <a:prstGeom prst="rect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E67C0B-A73A-BF47-AFDB-9D43457F75B3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E7CF1E-98DD-A54A-8F18-0A20CA9C8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708" y="371243"/>
            <a:ext cx="5278461" cy="704723"/>
          </a:xfrm>
          <a:prstGeom prst="rect">
            <a:avLst/>
          </a:prstGeom>
        </p:spPr>
        <p:txBody>
          <a:bodyPr/>
          <a:lstStyle>
            <a:lvl1pPr>
              <a:defRPr sz="3000" b="1" i="0" kern="2000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TWO CHART SLIDE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E86F8C2-A8A3-3547-84B8-A6E3B0CAA7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708" y="1140385"/>
            <a:ext cx="4668861" cy="478169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75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8FCAF501-B8D6-D747-BFF5-A50E9CB4B832}"/>
              </a:ext>
            </a:extLst>
          </p:cNvPr>
          <p:cNvSpPr/>
          <p:nvPr userDrawn="1"/>
        </p:nvSpPr>
        <p:spPr>
          <a:xfrm rot="5400000">
            <a:off x="-115945" y="257327"/>
            <a:ext cx="876615" cy="6447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2F2B9EE-9102-D847-85DA-18A995C5F18B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724487" y="493743"/>
            <a:ext cx="5095875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venir Medium" panose="02000503020000020003" pitchFamily="2" charset="0"/>
              </a:defRPr>
            </a:lvl1pPr>
          </a:lstStyle>
          <a:p>
            <a:r>
              <a:rPr lang="en-US"/>
              <a:t>CHART HERE</a:t>
            </a:r>
          </a:p>
        </p:txBody>
      </p:sp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F3D13154-ADC7-404D-9066-5806E9AF18C1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724487" y="3531232"/>
            <a:ext cx="5095875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venir Medium" panose="02000503020000020003" pitchFamily="2" charset="0"/>
              </a:defRPr>
            </a:lvl1pPr>
          </a:lstStyle>
          <a:p>
            <a:r>
              <a:rPr lang="en-US"/>
              <a:t>CHART HERE</a:t>
            </a:r>
          </a:p>
        </p:txBody>
      </p:sp>
    </p:spTree>
    <p:extLst>
      <p:ext uri="{BB962C8B-B14F-4D97-AF65-F5344CB8AC3E}">
        <p14:creationId xmlns:p14="http://schemas.microsoft.com/office/powerpoint/2010/main" val="1778516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F72197-E76B-9041-B5C5-31925CC83E93}"/>
              </a:ext>
            </a:extLst>
          </p:cNvPr>
          <p:cNvSpPr/>
          <p:nvPr userDrawn="1"/>
        </p:nvSpPr>
        <p:spPr>
          <a:xfrm>
            <a:off x="1" y="0"/>
            <a:ext cx="63871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E67C0B-A73A-BF47-AFDB-9D43457F75B3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C2F2B9EE-9102-D847-85DA-18A995C5F18B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724487" y="493743"/>
            <a:ext cx="5095875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venir Medium" panose="02000503020000020003" pitchFamily="2" charset="0"/>
              </a:defRPr>
            </a:lvl1pPr>
          </a:lstStyle>
          <a:p>
            <a:r>
              <a:rPr lang="en-US"/>
              <a:t>CHART HERE</a:t>
            </a:r>
          </a:p>
        </p:txBody>
      </p:sp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F3D13154-ADC7-404D-9066-5806E9AF18C1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724487" y="3531232"/>
            <a:ext cx="5095875" cy="2879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venir Medium" panose="02000503020000020003" pitchFamily="2" charset="0"/>
              </a:defRPr>
            </a:lvl1pPr>
          </a:lstStyle>
          <a:p>
            <a:r>
              <a:rPr lang="en-US"/>
              <a:t>CHART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BADDC05-D7FB-EF43-A20E-183907CC0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708" y="371243"/>
            <a:ext cx="5278461" cy="704723"/>
          </a:xfrm>
          <a:prstGeom prst="rect">
            <a:avLst/>
          </a:prstGeom>
        </p:spPr>
        <p:txBody>
          <a:bodyPr/>
          <a:lstStyle>
            <a:lvl1pPr>
              <a:defRPr sz="3000" b="1" i="0" kern="2000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TWO CHART SLIDE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B269B23-70D2-2C4E-84B3-A59BAA28F2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708" y="1140385"/>
            <a:ext cx="4668861" cy="478169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75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3876101B-6302-6C41-9D71-20E459984864}"/>
              </a:ext>
            </a:extLst>
          </p:cNvPr>
          <p:cNvSpPr/>
          <p:nvPr userDrawn="1"/>
        </p:nvSpPr>
        <p:spPr>
          <a:xfrm rot="5400000">
            <a:off x="-115945" y="257327"/>
            <a:ext cx="876615" cy="6447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8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E8FA184F-06AA-9E4C-A779-79CA15B13A5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777039" y="493713"/>
            <a:ext cx="5095875" cy="6012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venir Medium" panose="02000503020000020003" pitchFamily="2" charset="0"/>
              </a:defRPr>
            </a:lvl1pPr>
          </a:lstStyle>
          <a:p>
            <a:r>
              <a:rPr lang="en-US"/>
              <a:t>CHART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882F4B-EC80-E146-AD3E-2A3986007668}"/>
              </a:ext>
            </a:extLst>
          </p:cNvPr>
          <p:cNvSpPr/>
          <p:nvPr userDrawn="1"/>
        </p:nvSpPr>
        <p:spPr>
          <a:xfrm>
            <a:off x="1" y="0"/>
            <a:ext cx="6387152" cy="6858000"/>
          </a:xfrm>
          <a:prstGeom prst="rect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3110C9-78C8-B64C-8438-9CA909B38392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4B8BDA-2628-8A4E-BA69-421757E6153A}"/>
              </a:ext>
            </a:extLst>
          </p:cNvPr>
          <p:cNvSpPr txBox="1">
            <a:spLocks/>
          </p:cNvSpPr>
          <p:nvPr userDrawn="1"/>
        </p:nvSpPr>
        <p:spPr>
          <a:xfrm>
            <a:off x="876708" y="371243"/>
            <a:ext cx="5278461" cy="7047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2000" spc="75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ONE CHART SLIDE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B6B70B3C-45B2-B949-8C73-C76893BA525E}"/>
              </a:ext>
            </a:extLst>
          </p:cNvPr>
          <p:cNvSpPr/>
          <p:nvPr userDrawn="1"/>
        </p:nvSpPr>
        <p:spPr>
          <a:xfrm rot="5400000">
            <a:off x="-115945" y="257327"/>
            <a:ext cx="876615" cy="6447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B7BCE3-B975-0C4A-9F46-3801645EB4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708" y="1140385"/>
            <a:ext cx="4668861" cy="478169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75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16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rt Placeholder 2">
            <a:extLst>
              <a:ext uri="{FF2B5EF4-FFF2-40B4-BE49-F238E27FC236}">
                <a16:creationId xmlns:a16="http://schemas.microsoft.com/office/drawing/2014/main" id="{E8FA184F-06AA-9E4C-A779-79CA15B13A5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777039" y="493713"/>
            <a:ext cx="5095875" cy="60121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Avenir Medium" panose="02000503020000020003" pitchFamily="2" charset="0"/>
              </a:defRPr>
            </a:lvl1pPr>
          </a:lstStyle>
          <a:p>
            <a:r>
              <a:rPr lang="en-US"/>
              <a:t>CHART 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882F4B-EC80-E146-AD3E-2A3986007668}"/>
              </a:ext>
            </a:extLst>
          </p:cNvPr>
          <p:cNvSpPr/>
          <p:nvPr userDrawn="1"/>
        </p:nvSpPr>
        <p:spPr>
          <a:xfrm>
            <a:off x="1" y="0"/>
            <a:ext cx="63871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3110C9-78C8-B64C-8438-9CA909B38392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807423-BC9E-374A-AACC-0CF620B5095F}"/>
              </a:ext>
            </a:extLst>
          </p:cNvPr>
          <p:cNvSpPr txBox="1">
            <a:spLocks/>
          </p:cNvSpPr>
          <p:nvPr userDrawn="1"/>
        </p:nvSpPr>
        <p:spPr>
          <a:xfrm>
            <a:off x="876708" y="371243"/>
            <a:ext cx="5278461" cy="70472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2000" spc="75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ONE CHART SLIDE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3E6EACA8-A549-9240-ACCE-F555D3F91B84}"/>
              </a:ext>
            </a:extLst>
          </p:cNvPr>
          <p:cNvSpPr/>
          <p:nvPr userDrawn="1"/>
        </p:nvSpPr>
        <p:spPr>
          <a:xfrm rot="5400000">
            <a:off x="-115945" y="257327"/>
            <a:ext cx="876615" cy="6447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379322F-1FB1-EF42-9863-2ACC87282A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708" y="1140385"/>
            <a:ext cx="4668861" cy="4781693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75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982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51ACED-A586-A741-B319-2CD59CF6C65E}"/>
              </a:ext>
            </a:extLst>
          </p:cNvPr>
          <p:cNvSpPr/>
          <p:nvPr userDrawn="1"/>
        </p:nvSpPr>
        <p:spPr>
          <a:xfrm flipV="1">
            <a:off x="1" y="0"/>
            <a:ext cx="8188657" cy="6858000"/>
          </a:xfrm>
          <a:prstGeom prst="rect">
            <a:avLst/>
          </a:prstGeom>
          <a:solidFill>
            <a:srgbClr val="B364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FA5B7-504B-6349-B542-BFDFCF68218F}"/>
              </a:ext>
            </a:extLst>
          </p:cNvPr>
          <p:cNvSpPr txBox="1"/>
          <p:nvPr userDrawn="1"/>
        </p:nvSpPr>
        <p:spPr>
          <a:xfrm>
            <a:off x="778562" y="1645034"/>
            <a:ext cx="37192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spc="300" baseline="0">
                <a:solidFill>
                  <a:schemeClr val="bg1"/>
                </a:solidFill>
                <a:latin typeface="+mn-lt"/>
                <a:ea typeface="Nexa Bold" charset="0"/>
                <a:cs typeface="Nexa Bold" charset="0"/>
              </a:rPr>
              <a:t>THANK YOU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8A42C24-4E8E-C44D-8DF7-89533BA4B164}"/>
              </a:ext>
            </a:extLst>
          </p:cNvPr>
          <p:cNvSpPr/>
          <p:nvPr userDrawn="1"/>
        </p:nvSpPr>
        <p:spPr>
          <a:xfrm rot="5400000">
            <a:off x="-115945" y="1783658"/>
            <a:ext cx="876615" cy="64472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C2423F-6657-454E-BFFF-713F279C20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3086" y="5892800"/>
            <a:ext cx="25146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D5E5CE-325D-F144-BAA5-99187A378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1785" y="5506137"/>
            <a:ext cx="3167776" cy="12159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4D490-F2C8-F040-BF00-B34E6D5195FE}"/>
              </a:ext>
            </a:extLst>
          </p:cNvPr>
          <p:cNvSpPr txBox="1"/>
          <p:nvPr userDrawn="1"/>
        </p:nvSpPr>
        <p:spPr>
          <a:xfrm>
            <a:off x="924254" y="309312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D242C9AC-3546-D74C-8648-CC8E73B5E6F0}"/>
              </a:ext>
            </a:extLst>
          </p:cNvPr>
          <p:cNvSpPr/>
          <p:nvPr userDrawn="1"/>
        </p:nvSpPr>
        <p:spPr>
          <a:xfrm rot="5400000">
            <a:off x="-115946" y="609687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BD7930-1454-7848-B9F2-5370A859B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601" y="665634"/>
            <a:ext cx="10645872" cy="621989"/>
          </a:xfrm>
          <a:prstGeom prst="rect">
            <a:avLst/>
          </a:prstGeom>
        </p:spPr>
        <p:txBody>
          <a:bodyPr/>
          <a:lstStyle>
            <a:lvl1pPr>
              <a:defRPr sz="4000" b="1" i="0" kern="2000" spc="100" baseline="0">
                <a:solidFill>
                  <a:srgbClr val="B46439"/>
                </a:solidFill>
                <a:latin typeface="+mn-lt"/>
              </a:defRPr>
            </a:lvl1pPr>
          </a:lstStyle>
          <a:p>
            <a:r>
              <a:rPr lang="en-US" dirty="0"/>
              <a:t>HEADER HERE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DA43088-57AD-034E-B63E-175173728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601" y="1370357"/>
            <a:ext cx="10645872" cy="435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latin typeface="Avenir Roman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393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4C29-9D93-421A-9F74-9F9997445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448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F1080A-FC3B-E145-8F97-A767EDC0F4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59847D97-5D01-E74E-9C8D-B0D95BCAE2A3}"/>
              </a:ext>
            </a:extLst>
          </p:cNvPr>
          <p:cNvSpPr/>
          <p:nvPr userDrawn="1"/>
        </p:nvSpPr>
        <p:spPr>
          <a:xfrm rot="5400000">
            <a:off x="-110796" y="1091972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C89B139-749E-5A40-9E24-F56108DB1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76027"/>
            <a:ext cx="10515600" cy="998474"/>
          </a:xfrm>
          <a:prstGeom prst="rect">
            <a:avLst/>
          </a:prstGeom>
        </p:spPr>
        <p:txBody>
          <a:bodyPr/>
          <a:lstStyle>
            <a:lvl1pPr>
              <a:defRPr sz="7500" b="1" i="0" spc="113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4A0752-B09F-DE4F-A2CB-DF564560E1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8" y="2064512"/>
            <a:ext cx="7173913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7F4A08E-24DB-C24F-A558-A23E05DBD9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8" y="2385503"/>
            <a:ext cx="7173913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Position 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C7C2E3-D168-4C47-A2F7-C7CCB298AB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038" y="6114095"/>
            <a:ext cx="7173913" cy="46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solidFill>
                  <a:srgbClr val="B46439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F9705-BF97-7B49-AC43-922E0CB34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5684" y="6152340"/>
            <a:ext cx="16764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7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5151557-B452-6B4A-8144-7460A0A3A298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28AF92D6-9431-4446-B400-65FD5851D0D7}"/>
              </a:ext>
            </a:extLst>
          </p:cNvPr>
          <p:cNvSpPr/>
          <p:nvPr userDrawn="1"/>
        </p:nvSpPr>
        <p:spPr>
          <a:xfrm rot="5400000">
            <a:off x="-115945" y="280174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37434-6C62-8C4A-9CB5-7232A66C71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602" y="1091329"/>
            <a:ext cx="4601145" cy="510560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75" b="0" i="0"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BC10C-3A34-7549-BF97-552461FDC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602" y="164228"/>
            <a:ext cx="5010151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46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ONE PICTURE 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262C91-5E48-1F4E-918D-247AB7F483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63685" y="0"/>
            <a:ext cx="6428316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C5EEB73-0587-8C43-8E05-56A6BBBD4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06474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3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FA46822-7962-1645-88C5-F41A5186126E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1C2AD5A-4496-E34C-888A-940B62917D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602" y="1114324"/>
            <a:ext cx="4601145" cy="510560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75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CE28CA-7FB4-BC49-9C69-802E408865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50868" y="1112837"/>
            <a:ext cx="2743200" cy="2105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1F7E52-4B17-EB47-8777-C1DC643582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50867" y="3345850"/>
            <a:ext cx="2743201" cy="20780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DBD7357-4B5B-8A41-8960-1CE1160715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1921" y="3345850"/>
            <a:ext cx="2715684" cy="2105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41E004C-FAC6-0146-BBA8-921B879050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4988" y="1114324"/>
            <a:ext cx="2732617" cy="2105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37BC3B6-C488-D74C-9A20-4F59F79DC823}"/>
              </a:ext>
            </a:extLst>
          </p:cNvPr>
          <p:cNvSpPr/>
          <p:nvPr userDrawn="1"/>
        </p:nvSpPr>
        <p:spPr>
          <a:xfrm rot="5400000">
            <a:off x="-115945" y="280174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36523F-8B6E-6846-BF55-E6720FA29A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602" y="164228"/>
            <a:ext cx="5010151" cy="927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solidFill>
                  <a:srgbClr val="B46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FOUR PICTURES 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62DBA5-EBFF-3D43-9442-4CCD84B1A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3086" y="5892800"/>
            <a:ext cx="2514600" cy="965200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6C3A7EE-7BC9-634A-A854-1B08A23A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14787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1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42BB447E-828D-204E-A501-11058497C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528" y="5752249"/>
            <a:ext cx="3290913" cy="338554"/>
          </a:xfrm>
          <a:prstGeom prst="rect">
            <a:avLst/>
          </a:prstGeom>
        </p:spPr>
        <p:txBody>
          <a:bodyPr/>
          <a:lstStyle>
            <a:lvl1pPr>
              <a:defRPr sz="2000" b="1" i="0" kern="2000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TITLE OR NUMBER</a:t>
            </a: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A5276E27-4D7A-0A44-A474-870D3F5B1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518" y="6099116"/>
            <a:ext cx="3751617" cy="448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 dirty="0"/>
              <a:t>Information or description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889F6B-3C06-D84F-83ED-3A16BD044A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643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9EDF153-CAFE-3C40-8A39-60F304E5D6ED}"/>
              </a:ext>
            </a:extLst>
          </p:cNvPr>
          <p:cNvSpPr txBox="1">
            <a:spLocks/>
          </p:cNvSpPr>
          <p:nvPr userDrawn="1"/>
        </p:nvSpPr>
        <p:spPr>
          <a:xfrm>
            <a:off x="4482110" y="5752249"/>
            <a:ext cx="3290913" cy="33855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2000" spc="1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/>
              <a:t>TITLE OR NUMBER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668131B8-0162-BD46-9CE0-238D41CA51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94499" y="6100742"/>
            <a:ext cx="3751617" cy="448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 dirty="0"/>
              <a:t>Information or description here.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FC5745D-A96A-4141-AA1C-C54EFF0CE2BF}"/>
              </a:ext>
            </a:extLst>
          </p:cNvPr>
          <p:cNvSpPr txBox="1">
            <a:spLocks/>
          </p:cNvSpPr>
          <p:nvPr userDrawn="1"/>
        </p:nvSpPr>
        <p:spPr>
          <a:xfrm>
            <a:off x="8230257" y="5762188"/>
            <a:ext cx="3290913" cy="338554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2000" spc="1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000"/>
              <a:t>TITLE OR NUMBER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DFC0AAAC-A3B9-7F41-8D74-E456BA2DC9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20172" y="6091629"/>
            <a:ext cx="3751617" cy="448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+mn-lt"/>
              </a:defRPr>
            </a:lvl1pPr>
          </a:lstStyle>
          <a:p>
            <a:pPr lvl="0"/>
            <a:r>
              <a:rPr lang="en-US" dirty="0"/>
              <a:t>Information or description here.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5A7A31-72A6-974B-B8F9-11B42A778A36}"/>
              </a:ext>
            </a:extLst>
          </p:cNvPr>
          <p:cNvSpPr/>
          <p:nvPr userDrawn="1"/>
        </p:nvSpPr>
        <p:spPr>
          <a:xfrm rot="18900000">
            <a:off x="1701944" y="5147829"/>
            <a:ext cx="311901" cy="311901"/>
          </a:xfrm>
          <a:prstGeom prst="rect">
            <a:avLst/>
          </a:prstGeom>
          <a:solidFill>
            <a:srgbClr val="B4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CC105F-888C-BD4D-955F-88194D61511A}"/>
              </a:ext>
            </a:extLst>
          </p:cNvPr>
          <p:cNvSpPr/>
          <p:nvPr userDrawn="1"/>
        </p:nvSpPr>
        <p:spPr>
          <a:xfrm rot="18900000">
            <a:off x="5559049" y="5147829"/>
            <a:ext cx="311901" cy="311901"/>
          </a:xfrm>
          <a:prstGeom prst="rect">
            <a:avLst/>
          </a:prstGeom>
          <a:solidFill>
            <a:srgbClr val="B4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36DDE10-884E-1B4F-BD12-9FB3E4C8537E}"/>
              </a:ext>
            </a:extLst>
          </p:cNvPr>
          <p:cNvSpPr/>
          <p:nvPr userDrawn="1"/>
        </p:nvSpPr>
        <p:spPr>
          <a:xfrm rot="18900000">
            <a:off x="9299778" y="5147830"/>
            <a:ext cx="311901" cy="311901"/>
          </a:xfrm>
          <a:prstGeom prst="rect">
            <a:avLst/>
          </a:prstGeom>
          <a:solidFill>
            <a:srgbClr val="B4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94D8BF9-A552-A44E-BCC0-B7064B1B3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06474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74D490-F2C8-F040-BF00-B34E6D5195FE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DA43088-57AD-034E-B63E-175173728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3790" y="1559824"/>
            <a:ext cx="10645872" cy="43592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0317A0-655F-0446-BF5E-E91743726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3086" y="5892800"/>
            <a:ext cx="2514600" cy="96520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FC2EFA2-19F4-C04A-BC70-BED6D7A37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06474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riangle 6">
            <a:extLst>
              <a:ext uri="{FF2B5EF4-FFF2-40B4-BE49-F238E27FC236}">
                <a16:creationId xmlns:a16="http://schemas.microsoft.com/office/drawing/2014/main" id="{D242C9AC-3546-D74C-8648-CC8E73B5E6F0}"/>
              </a:ext>
            </a:extLst>
          </p:cNvPr>
          <p:cNvSpPr/>
          <p:nvPr userDrawn="1"/>
        </p:nvSpPr>
        <p:spPr>
          <a:xfrm rot="5400000">
            <a:off x="-115946" y="609687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76BC10C-3A34-7549-BF97-552461FDC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602" y="633255"/>
            <a:ext cx="10645871" cy="59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B46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696223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74D490-F2C8-F040-BF00-B34E6D5195FE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5A86FD6-9FA2-9946-BE4E-51E908549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06474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riangle 6">
            <a:extLst>
              <a:ext uri="{FF2B5EF4-FFF2-40B4-BE49-F238E27FC236}">
                <a16:creationId xmlns:a16="http://schemas.microsoft.com/office/drawing/2014/main" id="{D242C9AC-3546-D74C-8648-CC8E73B5E6F0}"/>
              </a:ext>
            </a:extLst>
          </p:cNvPr>
          <p:cNvSpPr/>
          <p:nvPr userDrawn="1"/>
        </p:nvSpPr>
        <p:spPr>
          <a:xfrm rot="5400000">
            <a:off x="-115946" y="609687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DA43088-57AD-034E-B63E-175173728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90" y="1559824"/>
            <a:ext cx="10645872" cy="43592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6BC10C-3A34-7549-BF97-552461FDC0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0602" y="633255"/>
            <a:ext cx="10645871" cy="59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B46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04131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74D490-F2C8-F040-BF00-B34E6D5195FE}"/>
              </a:ext>
            </a:extLst>
          </p:cNvPr>
          <p:cNvSpPr txBox="1"/>
          <p:nvPr userDrawn="1"/>
        </p:nvSpPr>
        <p:spPr>
          <a:xfrm>
            <a:off x="924254" y="3093129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D242C9AC-3546-D74C-8648-CC8E73B5E6F0}"/>
              </a:ext>
            </a:extLst>
          </p:cNvPr>
          <p:cNvSpPr/>
          <p:nvPr userDrawn="1"/>
        </p:nvSpPr>
        <p:spPr>
          <a:xfrm rot="5400000">
            <a:off x="-115946" y="609687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DA43088-57AD-034E-B63E-175173728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601" y="1370357"/>
            <a:ext cx="10645872" cy="4359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latin typeface="Avenir Roman" panose="02000503020000020003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4393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34C29-9D93-421A-9F74-9F99974458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76BC10C-3A34-7549-BF97-552461FDC0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602" y="633255"/>
            <a:ext cx="10645871" cy="59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B46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0586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1E60604-5E95-CB4E-9198-65F981DBD2D1}"/>
              </a:ext>
            </a:extLst>
          </p:cNvPr>
          <p:cNvSpPr txBox="1"/>
          <p:nvPr userDrawn="1"/>
        </p:nvSpPr>
        <p:spPr>
          <a:xfrm>
            <a:off x="924255" y="309313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E1AC4-20E6-1D47-B4DE-22568DEC4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3086" y="5892800"/>
            <a:ext cx="2514600" cy="96520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A4CB626-AA4F-8F4D-8E43-67C887E12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06474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DA43088-57AD-034E-B63E-175173728F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3790" y="1559824"/>
            <a:ext cx="10645872" cy="4359275"/>
          </a:xfrm>
          <a:prstGeom prst="rect">
            <a:avLst/>
          </a:prstGeom>
        </p:spPr>
        <p:txBody>
          <a:bodyPr/>
          <a:lstStyle>
            <a:lvl1pPr marL="285750" marR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et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At </a:t>
            </a:r>
            <a:r>
              <a:rPr lang="en-US" dirty="0" err="1"/>
              <a:t>accumsan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dolore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2" name="Triangle 6">
            <a:extLst>
              <a:ext uri="{FF2B5EF4-FFF2-40B4-BE49-F238E27FC236}">
                <a16:creationId xmlns:a16="http://schemas.microsoft.com/office/drawing/2014/main" id="{D242C9AC-3546-D74C-8648-CC8E73B5E6F0}"/>
              </a:ext>
            </a:extLst>
          </p:cNvPr>
          <p:cNvSpPr/>
          <p:nvPr userDrawn="1"/>
        </p:nvSpPr>
        <p:spPr>
          <a:xfrm rot="5400000">
            <a:off x="-115946" y="609687"/>
            <a:ext cx="876615" cy="644724"/>
          </a:xfrm>
          <a:prstGeom prst="triangle">
            <a:avLst/>
          </a:prstGeom>
          <a:solidFill>
            <a:srgbClr val="B36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76BC10C-3A34-7549-BF97-552461FDC0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0602" y="633255"/>
            <a:ext cx="10645871" cy="597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 i="0">
                <a:solidFill>
                  <a:srgbClr val="B464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424137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DD879-CDED-E54A-A394-A26322AB7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1371" y="6306474"/>
            <a:ext cx="433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4245-5D23-D946-BAC6-7AB2474E76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3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64" r:id="rId7"/>
    <p:sldLayoutId id="2147483665" r:id="rId8"/>
    <p:sldLayoutId id="2147483657" r:id="rId9"/>
    <p:sldLayoutId id="2147483663" r:id="rId10"/>
    <p:sldLayoutId id="2147483658" r:id="rId11"/>
    <p:sldLayoutId id="2147483661" r:id="rId12"/>
    <p:sldLayoutId id="2147483659" r:id="rId13"/>
    <p:sldLayoutId id="2147483662" r:id="rId14"/>
    <p:sldLayoutId id="2147483660" r:id="rId15"/>
    <p:sldLayoutId id="2147483666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Arizona Board of Regents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38201" y="4601264"/>
            <a:ext cx="7173913" cy="461963"/>
          </a:xfrm>
        </p:spPr>
        <p:txBody>
          <a:bodyPr/>
          <a:lstStyle/>
          <a:p>
            <a:r>
              <a:rPr lang="en-US" dirty="0"/>
              <a:t>Larry Edward Penley, Ph.D.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38201" y="4959652"/>
            <a:ext cx="7173913" cy="461963"/>
          </a:xfrm>
        </p:spPr>
        <p:txBody>
          <a:bodyPr/>
          <a:lstStyle/>
          <a:p>
            <a:r>
              <a:rPr lang="en-US" dirty="0"/>
              <a:t>Board Chair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29, 2021</a:t>
            </a:r>
          </a:p>
        </p:txBody>
      </p:sp>
    </p:spTree>
    <p:extLst>
      <p:ext uri="{BB962C8B-B14F-4D97-AF65-F5344CB8AC3E}">
        <p14:creationId xmlns:p14="http://schemas.microsoft.com/office/powerpoint/2010/main" val="230199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924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90F01-F84A-9F47-9B13-4B45A4F53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84" y="719777"/>
            <a:ext cx="10645872" cy="621989"/>
          </a:xfrm>
        </p:spPr>
        <p:txBody>
          <a:bodyPr/>
          <a:lstStyle/>
          <a:p>
            <a:r>
              <a:rPr lang="en-US" dirty="0">
                <a:latin typeface="+mn-lt"/>
              </a:rPr>
              <a:t>ABOR Promise to Arizona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00EBE-3A27-B645-A838-4167EECB7F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983" y="1341766"/>
            <a:ext cx="10866525" cy="4359275"/>
          </a:xfrm>
        </p:spPr>
        <p:txBody>
          <a:bodyPr/>
          <a:lstStyle/>
          <a:p>
            <a:endParaRPr lang="en-US" sz="3000" i="1" dirty="0">
              <a:latin typeface="+mn-lt"/>
            </a:endParaRPr>
          </a:p>
          <a:p>
            <a:r>
              <a:rPr lang="en-US" sz="3600" i="1" dirty="0">
                <a:latin typeface="+mn-lt"/>
              </a:rPr>
              <a:t>“The Regents promise to increase post-secondary attainment for Arizona citizens; to seek solutions to societal challenges; and to do both while increasing academic quality and reducing cost.”</a:t>
            </a:r>
            <a:endParaRPr lang="en-US" sz="36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43933" y="6356350"/>
            <a:ext cx="2743200" cy="365125"/>
          </a:xfrm>
        </p:spPr>
        <p:txBody>
          <a:bodyPr/>
          <a:lstStyle/>
          <a:p>
            <a:fld id="{E9FBF254-142A-4C08-9AAB-AF6107EC580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92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80602" y="1230841"/>
            <a:ext cx="10257130" cy="54070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Stable leadership: Chair, Chair-elect, Past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COVID 19 Principles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Arizona Innovation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Updated Enterprise Metrics (metrics for all 3 universities)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Overview of ABOR Efforts</a:t>
            </a:r>
          </a:p>
        </p:txBody>
      </p:sp>
    </p:spTree>
    <p:extLst>
      <p:ext uri="{BB962C8B-B14F-4D97-AF65-F5344CB8AC3E}">
        <p14:creationId xmlns:p14="http://schemas.microsoft.com/office/powerpoint/2010/main" val="384511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80602" y="1230841"/>
            <a:ext cx="10257130" cy="54070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University-specific metrics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Return to “Changing Directions”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Emphasis on differentiating the 3 public universities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University Leadership - NAU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New Economy Initiative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Overview of ABOR Efforts</a:t>
            </a:r>
          </a:p>
        </p:txBody>
      </p:sp>
    </p:spTree>
    <p:extLst>
      <p:ext uri="{BB962C8B-B14F-4D97-AF65-F5344CB8AC3E}">
        <p14:creationId xmlns:p14="http://schemas.microsoft.com/office/powerpoint/2010/main" val="29631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880602" y="1230842"/>
            <a:ext cx="10257130" cy="4359275"/>
          </a:xfrm>
        </p:spPr>
        <p:txBody>
          <a:bodyPr/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High demand for skilled labor: 4X higher risk of job displacement for workers without some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Advanced industry sector plays a major role in the U.S. economy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Decade-long employment surge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Technologically driven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Job growth concentrated in large cities; forecasts project most rural areas will lose jobs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ABOR’s Focus on the New Economy</a:t>
            </a:r>
          </a:p>
        </p:txBody>
      </p:sp>
    </p:spTree>
    <p:extLst>
      <p:ext uri="{BB962C8B-B14F-4D97-AF65-F5344CB8AC3E}">
        <p14:creationId xmlns:p14="http://schemas.microsoft.com/office/powerpoint/2010/main" val="383652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0601" y="1370357"/>
            <a:ext cx="10645872" cy="29120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Historical Change in State commitment to Higher Education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FY 2008 Funding: 72 percent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Today’s Funding: 35 percent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Arizona today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Strong economic momentum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Balanced Budget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$1B rainy day fund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Budget Request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307138"/>
            <a:ext cx="433388" cy="365125"/>
          </a:xfrm>
        </p:spPr>
        <p:txBody>
          <a:bodyPr/>
          <a:lstStyle/>
          <a:p>
            <a:fld id="{F3044245-5D23-D946-BAC6-7AB2474E766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496392"/>
              </p:ext>
            </p:extLst>
          </p:nvPr>
        </p:nvGraphicFramePr>
        <p:xfrm>
          <a:off x="1170940" y="4358640"/>
          <a:ext cx="9959067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85732">
                  <a:extLst>
                    <a:ext uri="{9D8B030D-6E8A-4147-A177-3AD203B41FA5}">
                      <a16:colId xmlns:a16="http://schemas.microsoft.com/office/drawing/2014/main" val="325720741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953943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31470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4758543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0141527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6415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UArizona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16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Workforce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$46.0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$32.0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63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Distributed Learning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161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Arizona Promise Scholarship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$50.0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867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19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80601" y="1370357"/>
            <a:ext cx="10645872" cy="511511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ASU Institutional Financial Aid 2020 = $549 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Up from $338 M in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Total Public University Enterprise Aid (all sources) = $3.1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Up 28% since 2016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O</a:t>
            </a:r>
            <a:r>
              <a:rPr lang="en-US" sz="2500" dirty="0">
                <a:latin typeface="+mn-lt"/>
              </a:rPr>
              <a:t>utpacing enrollment growth of 20%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Arizona Promise Program: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+mn-lt"/>
              </a:rPr>
              <a:t>A Promise to High School students and families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G</a:t>
            </a:r>
            <a:r>
              <a:rPr lang="en-US" sz="2500" dirty="0">
                <a:latin typeface="+mn-lt"/>
              </a:rPr>
              <a:t>uaranteed college scholarship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Impact </a:t>
            </a:r>
            <a:endParaRPr lang="en-US" sz="25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5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334C29-9D93-421A-9F74-9F999744583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the Arizona Promise Scholarship? 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D7337AA9-583C-D544-8263-2045E1C61A12}"/>
              </a:ext>
            </a:extLst>
          </p:cNvPr>
          <p:cNvSpPr/>
          <p:nvPr/>
        </p:nvSpPr>
        <p:spPr>
          <a:xfrm>
            <a:off x="3302068" y="5487643"/>
            <a:ext cx="2506065" cy="55755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2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8536D5A-7D81-4F29-A5B6-ADE4D1A82215}"/>
              </a:ext>
            </a:extLst>
          </p:cNvPr>
          <p:cNvSpPr txBox="1">
            <a:spLocks/>
          </p:cNvSpPr>
          <p:nvPr/>
        </p:nvSpPr>
        <p:spPr>
          <a:xfrm>
            <a:off x="986180" y="577039"/>
            <a:ext cx="10515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2000" spc="56" baseline="0">
                <a:solidFill>
                  <a:srgbClr val="B4643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cs typeface="Arial" panose="020B0604020202020204" pitchFamily="34" charset="0"/>
              </a:rPr>
              <a:t>Where the Arizona Promise Scholarship can help -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86180" y="1048571"/>
            <a:ext cx="10645872" cy="621989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400" b="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05833"/>
              </p:ext>
            </p:extLst>
          </p:nvPr>
        </p:nvGraphicFramePr>
        <p:xfrm>
          <a:off x="1051315" y="1945892"/>
          <a:ext cx="10515601" cy="36099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7715667">
                  <a:extLst>
                    <a:ext uri="{9D8B030D-6E8A-4147-A177-3AD203B41FA5}">
                      <a16:colId xmlns:a16="http://schemas.microsoft.com/office/drawing/2014/main" val="2397776735"/>
                    </a:ext>
                  </a:extLst>
                </a:gridCol>
                <a:gridCol w="1334891">
                  <a:extLst>
                    <a:ext uri="{9D8B030D-6E8A-4147-A177-3AD203B41FA5}">
                      <a16:colId xmlns:a16="http://schemas.microsoft.com/office/drawing/2014/main" val="3804391483"/>
                    </a:ext>
                  </a:extLst>
                </a:gridCol>
                <a:gridCol w="1465043">
                  <a:extLst>
                    <a:ext uri="{9D8B030D-6E8A-4147-A177-3AD203B41FA5}">
                      <a16:colId xmlns:a16="http://schemas.microsoft.com/office/drawing/2014/main" val="159005052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Attainment Level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Headcount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2400" b="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/>
                </a:tc>
                <a:extLst>
                  <a:ext uri="{0D108BD9-81ED-4DB2-BD59-A6C34878D82A}">
                    <a16:rowId xmlns:a16="http://schemas.microsoft.com/office/drawing/2014/main" val="2722679613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3600" b="1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Graders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37235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High School Graduates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295393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Four-Year College Enrollments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565131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Bachelor’s Degree Completions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rgbClr val="B46439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lang="en-US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r"/>
                      <a:endParaRPr lang="en-US" sz="4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27930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8C85FE-4832-4EC7-97BF-21F8669C66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998" b="-14998"/>
          <a:stretch/>
        </p:blipFill>
        <p:spPr>
          <a:xfrm>
            <a:off x="10065442" y="4827837"/>
            <a:ext cx="1294283" cy="728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E8B7E2-40AC-448F-8DEB-005C0F03B5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709" b="-15709"/>
          <a:stretch/>
        </p:blipFill>
        <p:spPr>
          <a:xfrm>
            <a:off x="10065442" y="2482672"/>
            <a:ext cx="1294283" cy="728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8E2228-BCC5-4350-AC96-91DB8ACD01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5235" b="-15235"/>
          <a:stretch/>
        </p:blipFill>
        <p:spPr>
          <a:xfrm>
            <a:off x="10065442" y="4047906"/>
            <a:ext cx="1294283" cy="728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DDE4AD-399C-426E-B44D-630F29C086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4525" b="-14525"/>
          <a:stretch/>
        </p:blipFill>
        <p:spPr>
          <a:xfrm>
            <a:off x="10065442" y="3262602"/>
            <a:ext cx="1294283" cy="72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2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1782" y="1083077"/>
            <a:ext cx="10645872" cy="62198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chemeClr val="tx1"/>
                </a:solidFill>
                <a:cs typeface="Arial" panose="020B0604020202020204" pitchFamily="34" charset="0"/>
              </a:rPr>
              <a:t>Bachelor’s Degree Completion Including High School Graduation Rates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80807" y="2033993"/>
          <a:ext cx="7230386" cy="439293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576049">
                  <a:extLst>
                    <a:ext uri="{9D8B030D-6E8A-4147-A177-3AD203B41FA5}">
                      <a16:colId xmlns:a16="http://schemas.microsoft.com/office/drawing/2014/main" val="2397776735"/>
                    </a:ext>
                  </a:extLst>
                </a:gridCol>
                <a:gridCol w="3654337">
                  <a:extLst>
                    <a:ext uri="{9D8B030D-6E8A-4147-A177-3AD203B41FA5}">
                      <a16:colId xmlns:a16="http://schemas.microsoft.com/office/drawing/2014/main" val="159005052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Race Ethnicity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Graduation Rate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2679613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800" b="1" dirty="0">
                          <a:solidFill>
                            <a:srgbClr val="B46439"/>
                          </a:solidFill>
                          <a:latin typeface="+mn-lt"/>
                          <a:cs typeface="Arial" panose="020B0604020202020204" pitchFamily="34" charset="0"/>
                        </a:rPr>
                        <a:t>44.8 %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537235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800" b="1" dirty="0">
                          <a:solidFill>
                            <a:srgbClr val="B46439"/>
                          </a:solidFill>
                          <a:latin typeface="+mn-lt"/>
                          <a:cs typeface="Arial" panose="020B0604020202020204" pitchFamily="34" charset="0"/>
                        </a:rPr>
                        <a:t>25.8 %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295393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800" b="1" dirty="0">
                          <a:solidFill>
                            <a:srgbClr val="B46439"/>
                          </a:solidFill>
                          <a:latin typeface="+mn-lt"/>
                          <a:cs typeface="Arial" panose="020B0604020202020204" pitchFamily="34" charset="0"/>
                        </a:rPr>
                        <a:t>13.5 %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3565131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Hispanic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800" b="1" dirty="0">
                          <a:solidFill>
                            <a:srgbClr val="B46439"/>
                          </a:solidFill>
                          <a:latin typeface="+mn-lt"/>
                          <a:cs typeface="Arial" panose="020B0604020202020204" pitchFamily="34" charset="0"/>
                        </a:rPr>
                        <a:t>10.7 %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0279304"/>
                  </a:ext>
                </a:extLst>
              </a:tr>
              <a:tr h="52695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Native American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800" b="1" dirty="0">
                          <a:solidFill>
                            <a:srgbClr val="B46439"/>
                          </a:solidFill>
                          <a:latin typeface="+mn-lt"/>
                          <a:cs typeface="Arial" panose="020B0604020202020204" pitchFamily="34" charset="0"/>
                        </a:rPr>
                        <a:t>5.8 %</a:t>
                      </a:r>
                    </a:p>
                  </a:txBody>
                  <a:tcPr marL="51435" marR="51435" marT="25718" marB="25718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330721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8536D5A-7D81-4F29-A5B6-ADE4D1A82215}"/>
              </a:ext>
            </a:extLst>
          </p:cNvPr>
          <p:cNvSpPr txBox="1">
            <a:spLocks/>
          </p:cNvSpPr>
          <p:nvPr/>
        </p:nvSpPr>
        <p:spPr>
          <a:xfrm>
            <a:off x="989301" y="594359"/>
            <a:ext cx="10515600" cy="6400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2000" spc="56" baseline="0">
                <a:solidFill>
                  <a:srgbClr val="B46439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>
                <a:cs typeface="Arial" panose="020B0604020202020204" pitchFamily="34" charset="0"/>
              </a:rPr>
              <a:t>Where the Arizona Promise Scholarship can help - </a:t>
            </a:r>
          </a:p>
        </p:txBody>
      </p:sp>
    </p:spTree>
    <p:extLst>
      <p:ext uri="{BB962C8B-B14F-4D97-AF65-F5344CB8AC3E}">
        <p14:creationId xmlns:p14="http://schemas.microsoft.com/office/powerpoint/2010/main" val="41034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721</Words>
  <Application>Microsoft Macintosh PowerPoint</Application>
  <PresentationFormat>Widescreen</PresentationFormat>
  <Paragraphs>130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Medium</vt:lpstr>
      <vt:lpstr>Avenir Roman</vt:lpstr>
      <vt:lpstr>Calibri</vt:lpstr>
      <vt:lpstr>Calibri Light</vt:lpstr>
      <vt:lpstr>Nexa Bold</vt:lpstr>
      <vt:lpstr>Office Theme</vt:lpstr>
      <vt:lpstr>Arizona Board of Regents Update</vt:lpstr>
      <vt:lpstr>ABOR Promise to Arizona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Bachelor’s Degree Completion Including High School Graduation Rates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Kendra Pelofske</dc:creator>
  <cp:lastModifiedBy>Larry Edward Penley</cp:lastModifiedBy>
  <cp:revision>73</cp:revision>
  <dcterms:created xsi:type="dcterms:W3CDTF">2019-01-14T21:51:31Z</dcterms:created>
  <dcterms:modified xsi:type="dcterms:W3CDTF">2021-03-29T21:16:03Z</dcterms:modified>
</cp:coreProperties>
</file>