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C56843-51AD-4193-9869-9B9FF175E0F6}">
  <a:tblStyle styleId="{70C56843-51AD-4193-9869-9B9FF175E0F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bb3783a93_9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7bb3783a93_9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45c37f2c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45c37f2c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45c37f2c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45c37f2c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8e3031fd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b8e3031f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bb3783a93_9_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7bb3783a93_9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bb3783a93_9_2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7bb3783a93_9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bb3783a93_9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7bb3783a93_9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45c37f2c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45c37f2c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45c37f2c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45c37f2c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45c37f2c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45c37f2c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45c37f2c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45c37f2c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someone could put the link to the pearson page in the chat that would be wonderful! We may have to ask Alzira to do 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bb3783a93_9_2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7bb3783a93_9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45c37f2c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45c37f2c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for programming related to data security coming from Dr. Kidwell’s office.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and intro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SU_Horiz_RGB_Digital_MaroonGold.png"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068" y="187047"/>
            <a:ext cx="3844970" cy="10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 chapter break or bold statement gold">
  <p:cSld name="Gold chapter break or bold statement gold">
    <p:bg>
      <p:bgPr>
        <a:solidFill>
          <a:schemeClr val="accen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 chapter break or bold statement gold 2">
  <p:cSld name="Gold chapter break or bold statement gold_2"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 chapter break or bold statement gold 1">
  <p:cSld name="Gold chapter break or bold statement gold_1">
    <p:bg>
      <p:bgPr>
        <a:solidFill>
          <a:schemeClr val="accen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6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break bar">
  <p:cSld name="Chapter break ba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4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break maroon bar">
  <p:cSld name="Chapter break maroon ba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with 3 column 1">
  <p:cSld name="Headline with 3 colum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3" type="body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with text 1">
  <p:cSld name="TITLE_ONL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311699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 title and description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265500" y="393025"/>
            <a:ext cx="48438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subTitle"/>
          </p:nvPr>
        </p:nvSpPr>
        <p:spPr>
          <a:xfrm>
            <a:off x="5451275" y="571350"/>
            <a:ext cx="29046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Gold chapter break or bold statement gold">
  <p:cSld name="Gold chapter break or bold statement gold"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descr="ASU_Horiz_RGB_Digital_MaroonGold.png" id="71" name="Google Shape;71;p20"/>
          <p:cNvPicPr preferRelativeResize="0"/>
          <p:nvPr/>
        </p:nvPicPr>
        <p:blipFill rotWithShape="1">
          <a:blip r:embed="rId2">
            <a:alphaModFix/>
          </a:blip>
          <a:srcRect b="0" l="0" r="57818" t="0"/>
          <a:stretch/>
        </p:blipFill>
        <p:spPr>
          <a:xfrm>
            <a:off x="7541375" y="4198900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Cover and intro logo top left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21"/>
          <p:cNvSpPr txBox="1"/>
          <p:nvPr>
            <p:ph idx="1" type="subTitle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SU_Horiz_RGB_Digital_MaroonGold.png" id="75" name="Google Shape;7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5068" y="187047"/>
            <a:ext cx="3844969" cy="10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break agenda">
  <p:cSld name="Custom Layout 1 1_1">
    <p:bg>
      <p:bgPr>
        <a:solidFill>
          <a:srgbClr val="0000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3664990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2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100">
              <a:solidFill>
                <a:schemeClr val="accent1"/>
              </a:solidFill>
            </a:endParaRP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925925" y="1039900"/>
            <a:ext cx="3589500" cy="27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Blank">
  <p:cSld name="CUSTOM_7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Title Slide Gold Sun">
  <p:cSld name="CUSTOM_8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3"/>
          <p:cNvPicPr preferRelativeResize="0"/>
          <p:nvPr/>
        </p:nvPicPr>
        <p:blipFill rotWithShape="1">
          <a:blip r:embed="rId2">
            <a:alphaModFix/>
          </a:blip>
          <a:srcRect b="29308" l="0" r="0" t="0"/>
          <a:stretch/>
        </p:blipFill>
        <p:spPr>
          <a:xfrm>
            <a:off x="0" y="2202"/>
            <a:ext cx="9144001" cy="3632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U_Horiz_RGB_Digital_MaroonGold.png" id="79" name="Google Shape;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18" y="3817272"/>
            <a:ext cx="3844969" cy="10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3"/>
          <p:cNvSpPr txBox="1"/>
          <p:nvPr>
            <p:ph type="ctrTitle"/>
          </p:nvPr>
        </p:nvSpPr>
        <p:spPr>
          <a:xfrm>
            <a:off x="647650" y="1362325"/>
            <a:ext cx="8136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4373450" y="3986129"/>
            <a:ext cx="44589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1" i="0" sz="14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Title slide with photo placeholder">
  <p:cSld name="CUSTOM_8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>
            <a:off x="-5375" y="-24150"/>
            <a:ext cx="9144000" cy="3659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Place a photo over this space</a:t>
            </a:r>
            <a:endParaRPr b="0" i="0" sz="14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SU_Horiz_RGB_Digital_MaroonGold.png" id="84" name="Google Shape;8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6818" y="3817272"/>
            <a:ext cx="3844969" cy="10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>
            <p:ph type="ctrTitle"/>
          </p:nvPr>
        </p:nvSpPr>
        <p:spPr>
          <a:xfrm>
            <a:off x="647650" y="1362325"/>
            <a:ext cx="8136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>
            <a:off x="4373450" y="3986129"/>
            <a:ext cx="44589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1" i="0" sz="1400" u="none" cap="none" strike="noStrike">
                <a:solidFill>
                  <a:srgbClr val="000000"/>
                </a:solidFill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Agenda White with 2 columns">
  <p:cSld name="CUSTOM_3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title"/>
          </p:nvPr>
        </p:nvSpPr>
        <p:spPr>
          <a:xfrm>
            <a:off x="673025" y="2285400"/>
            <a:ext cx="29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highlight>
                  <a:schemeClr val="accent1"/>
                </a:highlight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>
            <a:off x="4168625" y="472450"/>
            <a:ext cx="4340100" cy="41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" name="Google Shape;90;p25"/>
          <p:cNvCxnSpPr/>
          <p:nvPr/>
        </p:nvCxnSpPr>
        <p:spPr>
          <a:xfrm>
            <a:off x="3891200" y="1884300"/>
            <a:ext cx="0" cy="1380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Chapter break agenda black with bracket">
  <p:cSld name="Custom Layout 1 1_1"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/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3" name="Google Shape;93;p26"/>
          <p:cNvSpPr txBox="1"/>
          <p:nvPr/>
        </p:nvSpPr>
        <p:spPr>
          <a:xfrm>
            <a:off x="3664990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0"/>
              <a:buFont typeface="Arial"/>
              <a:buNone/>
            </a:pPr>
            <a:r>
              <a:rPr b="0" i="0" lang="en" sz="22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 txBox="1"/>
          <p:nvPr>
            <p:ph idx="1" type="subTitle"/>
          </p:nvPr>
        </p:nvSpPr>
        <p:spPr>
          <a:xfrm>
            <a:off x="4898000" y="508875"/>
            <a:ext cx="3737100" cy="41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>
                <a:highlight>
                  <a:schemeClr val="lt1"/>
                </a:highlight>
              </a:defRPr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>
                <a:highlight>
                  <a:schemeClr val="lt1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Speaker Intro Black (small photo)">
  <p:cSld name="CUSTOM_6"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/>
          <p:nvPr>
            <p:ph type="title"/>
          </p:nvPr>
        </p:nvSpPr>
        <p:spPr>
          <a:xfrm>
            <a:off x="3733800" y="1283225"/>
            <a:ext cx="518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/>
          <p:nvPr/>
        </p:nvSpPr>
        <p:spPr>
          <a:xfrm>
            <a:off x="1200150" y="1123950"/>
            <a:ext cx="1657200" cy="167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3733800" y="1047750"/>
            <a:ext cx="48387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highlight>
                  <a:schemeClr val="accent1"/>
                </a:highlight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2" type="body"/>
          </p:nvPr>
        </p:nvSpPr>
        <p:spPr>
          <a:xfrm>
            <a:off x="3733800" y="2990850"/>
            <a:ext cx="48387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Text with small vertical photo to the right">
  <p:cSld name="CUSTOM_5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/>
          <p:nvPr/>
        </p:nvSpPr>
        <p:spPr>
          <a:xfrm>
            <a:off x="5387925" y="-12950"/>
            <a:ext cx="3756000" cy="515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a photo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8"/>
          <p:cNvSpPr txBox="1"/>
          <p:nvPr>
            <p:ph idx="1" type="body"/>
          </p:nvPr>
        </p:nvSpPr>
        <p:spPr>
          <a:xfrm>
            <a:off x="311700" y="1475625"/>
            <a:ext cx="4622400" cy="2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type="title"/>
          </p:nvPr>
        </p:nvSpPr>
        <p:spPr>
          <a:xfrm>
            <a:off x="311700" y="445025"/>
            <a:ext cx="466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 Left heading">
  <p:cSld name="CUSTOM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/>
          <p:nvPr>
            <p:ph type="title"/>
          </p:nvPr>
        </p:nvSpPr>
        <p:spPr>
          <a:xfrm>
            <a:off x="311700" y="445025"/>
            <a:ext cx="226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 Left headline with text and subheading">
  <p:cSld name="1_19 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type="title"/>
          </p:nvPr>
        </p:nvSpPr>
        <p:spPr>
          <a:xfrm>
            <a:off x="311699" y="445025"/>
            <a:ext cx="337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30"/>
          <p:cNvSpPr txBox="1"/>
          <p:nvPr>
            <p:ph idx="1" type="body"/>
          </p:nvPr>
        </p:nvSpPr>
        <p:spPr>
          <a:xfrm>
            <a:off x="311700" y="1641513"/>
            <a:ext cx="33789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Title plus gold horizontal block">
  <p:cSld name="CUSTOM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with text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0575" y="1204825"/>
            <a:ext cx="8031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Headline with text 1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311699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Title plus white horizontal block and black heading">
  <p:cSld name="CUSTOM_2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/>
          <p:nvPr/>
        </p:nvSpPr>
        <p:spPr>
          <a:xfrm>
            <a:off x="-9600" y="-40250"/>
            <a:ext cx="9163200" cy="18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Title plus white horizontal block  and gold heading">
  <p:cSld name="CUSTOM_2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/>
          <p:nvPr/>
        </p:nvSpPr>
        <p:spPr>
          <a:xfrm>
            <a:off x="-9600" y="-40250"/>
            <a:ext cx="9163200" cy="180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Headline with text  1 black background">
  <p:cSld name="1_19 Headline with text 1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/>
          <p:nvPr>
            <p:ph idx="1" type="body"/>
          </p:nvPr>
        </p:nvSpPr>
        <p:spPr>
          <a:xfrm>
            <a:off x="311699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Two Column Format Gold Right">
  <p:cSld name="Section title and descri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6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36"/>
          <p:cNvSpPr txBox="1"/>
          <p:nvPr>
            <p:ph type="title"/>
          </p:nvPr>
        </p:nvSpPr>
        <p:spPr>
          <a:xfrm>
            <a:off x="311700" y="4450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Maroon chapter break or bold statement">
  <p:cSld name="Gold chapter break or bold statement gold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6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30" name="Google Shape;13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1051" y="4192300"/>
            <a:ext cx="1406350" cy="8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Headline with 3 column">
  <p:cSld name="1_Title only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8"/>
          <p:cNvSpPr txBox="1"/>
          <p:nvPr>
            <p:ph idx="1" type="body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38"/>
          <p:cNvSpPr txBox="1"/>
          <p:nvPr>
            <p:ph idx="2" type="body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38"/>
          <p:cNvSpPr txBox="1"/>
          <p:nvPr>
            <p:ph idx="3" type="body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Chapter Break White with small gold bar">
  <p:cSld name="CUSTOM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/>
          <p:nvPr>
            <p:ph idx="1" type="subTitle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39"/>
          <p:cNvSpPr txBox="1"/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2 Column Format Black Right">
  <p:cSld name="Section title and description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0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40"/>
          <p:cNvSpPr txBox="1"/>
          <p:nvPr>
            <p:ph type="title"/>
          </p:nvPr>
        </p:nvSpPr>
        <p:spPr>
          <a:xfrm>
            <a:off x="311700" y="4450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Cover Intro White logo left bottom">
  <p:cSld name="Cover Intro Option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41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6" name="Google Shape;14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375" y="3799424"/>
            <a:ext cx="3464700" cy="96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with 3 column">
  <p:cSld name="1_Title only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3" type="body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Gold chapter break or bold statement gold with subheading">
  <p:cSld name="Gold chapter break or bold statement gold_2">
    <p:bg>
      <p:bgPr>
        <a:solidFill>
          <a:schemeClr val="accen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2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42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Maroon chapter break or bold statement with subheading">
  <p:cSld name="Gold chapter break or bold statement gold_2_1">
    <p:bg>
      <p:bgPr>
        <a:solidFill>
          <a:schemeClr val="dk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43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 out plus image">
  <p:cSld name="CUSTOM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218900" y="228975"/>
            <a:ext cx="1860300" cy="23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6" name="Google Shape;36;p9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Intro Option 2">
  <p:cSld name="Cover Intro Option 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375" y="3799424"/>
            <a:ext cx="34647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3116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9"/>
          <p:cNvSpPr txBox="1"/>
          <p:nvPr/>
        </p:nvSpPr>
        <p:spPr>
          <a:xfrm>
            <a:off x="7655400" y="4878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" sz="4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Copyright © 20</a:t>
            </a:r>
            <a:r>
              <a:rPr lang="en" sz="400">
                <a:solidFill>
                  <a:srgbClr val="B7B7B7"/>
                </a:solidFill>
              </a:rPr>
              <a:t>20 </a:t>
            </a:r>
            <a:r>
              <a:rPr b="0" i="0" lang="en" sz="4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Arizona Board of Regents.</a:t>
            </a:r>
            <a:endParaRPr b="0" i="0" sz="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p7QLHEjqFWfynm1fmjmcbQIRFqGskh9wTdS7_YHZqWU/edi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usenate.asu.edu/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park.adobe.com/" TargetMode="External"/><Relationship Id="rId4" Type="http://schemas.openxmlformats.org/officeDocument/2006/relationships/hyperlink" Target="https://youtu.be/3zH5LNt8dH8" TargetMode="External"/><Relationship Id="rId5" Type="http://schemas.openxmlformats.org/officeDocument/2006/relationships/hyperlink" Target="https://youtu.be/3zH5LNt8dH8" TargetMode="External"/><Relationship Id="rId6" Type="http://schemas.openxmlformats.org/officeDocument/2006/relationships/hyperlink" Target="https://youtu.be/MVShoOjDCnM" TargetMode="External"/><Relationship Id="rId7" Type="http://schemas.openxmlformats.org/officeDocument/2006/relationships/hyperlink" Target="https://spark.adobe.com/page/HbspgT4cOLXk4/" TargetMode="External"/><Relationship Id="rId8" Type="http://schemas.openxmlformats.org/officeDocument/2006/relationships/hyperlink" Target="https://spark.adobe.com/page/HbspgT4cOLXk4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forms/d/e/1FAIpQLSdRJcFvo96aqciS3lDFDNTIxiZou7RdQx8niTn1-WD4cPflVQ/viewform?usp=pp_ur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orms.gle/RCdW83z1KwdS45Wy8" TargetMode="External"/><Relationship Id="rId4" Type="http://schemas.openxmlformats.org/officeDocument/2006/relationships/hyperlink" Target="https://images.app.goo.gl/QEPyDmDwDXG8MN9eA" TargetMode="External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hyperlink" Target="https://app.pearsoncustom.com/cms/partners/asu/instructor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linkedin.com/in/dkidwel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 txBox="1"/>
          <p:nvPr>
            <p:ph type="title"/>
          </p:nvPr>
        </p:nvSpPr>
        <p:spPr>
          <a:xfrm>
            <a:off x="269775" y="420675"/>
            <a:ext cx="77250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FFFFFF"/>
                </a:solidFill>
                <a:highlight>
                  <a:schemeClr val="dk1"/>
                </a:highlight>
              </a:rPr>
              <a:t>Report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800"/>
              <a:t>Ad Hoc Committee on Digitally Enhanced Teaching and Learning (DETL)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3"/>
          <p:cNvSpPr txBox="1"/>
          <p:nvPr>
            <p:ph type="title"/>
          </p:nvPr>
        </p:nvSpPr>
        <p:spPr>
          <a:xfrm>
            <a:off x="142875" y="2285400"/>
            <a:ext cx="3571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Academic Integrity</a:t>
            </a:r>
            <a:endParaRPr sz="2700"/>
          </a:p>
        </p:txBody>
      </p:sp>
      <p:sp>
        <p:nvSpPr>
          <p:cNvPr id="219" name="Google Shape;219;p53"/>
          <p:cNvSpPr txBox="1"/>
          <p:nvPr>
            <p:ph idx="1" type="body"/>
          </p:nvPr>
        </p:nvSpPr>
        <p:spPr>
          <a:xfrm>
            <a:off x="4168625" y="472450"/>
            <a:ext cx="4340100" cy="41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Let’s raise awareness about Cheating sites!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Report cheating sites (e.g. </a:t>
            </a:r>
            <a:r>
              <a:rPr b="1" i="1" lang="en" sz="2000"/>
              <a:t>Chegg</a:t>
            </a:r>
            <a:r>
              <a:rPr b="1" lang="en" sz="2000"/>
              <a:t>, </a:t>
            </a:r>
            <a:r>
              <a:rPr b="1" i="1" lang="en" sz="2000"/>
              <a:t>Course Hero, etc.</a:t>
            </a:r>
            <a:r>
              <a:rPr b="1" lang="en" sz="2000"/>
              <a:t>) to your unit Academic Integrity Officer!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Link to a </a:t>
            </a:r>
            <a:r>
              <a:rPr b="1" lang="en" sz="2000"/>
              <a:t>list </a:t>
            </a:r>
            <a:r>
              <a:rPr b="1" lang="en" sz="2000"/>
              <a:t>of </a:t>
            </a:r>
            <a:r>
              <a:rPr b="1" lang="en" sz="2000" u="sng">
                <a:solidFill>
                  <a:schemeClr val="hlink"/>
                </a:solidFill>
                <a:hlinkClick r:id="rId3"/>
              </a:rPr>
              <a:t>Websites That Facilitate Student Cheating</a:t>
            </a: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4"/>
          <p:cNvSpPr txBox="1"/>
          <p:nvPr>
            <p:ph type="title"/>
          </p:nvPr>
        </p:nvSpPr>
        <p:spPr>
          <a:xfrm>
            <a:off x="142875" y="2285400"/>
            <a:ext cx="3571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At YOUR Request...</a:t>
            </a:r>
            <a:endParaRPr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Coming Soon to the 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Senate Website</a:t>
            </a:r>
            <a:r>
              <a:rPr lang="en" sz="2400"/>
              <a:t>!</a:t>
            </a:r>
            <a:endParaRPr sz="2400"/>
          </a:p>
        </p:txBody>
      </p:sp>
      <p:sp>
        <p:nvSpPr>
          <p:cNvPr id="225" name="Google Shape;225;p54"/>
          <p:cNvSpPr txBox="1"/>
          <p:nvPr>
            <p:ph idx="1" type="body"/>
          </p:nvPr>
        </p:nvSpPr>
        <p:spPr>
          <a:xfrm>
            <a:off x="4121000" y="476850"/>
            <a:ext cx="4340100" cy="41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Top Ten Learning Technologies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/>
              <a:t>A collaboration between Prof. Penny Dolin of DETL and Mary Loder of EdPlus</a:t>
            </a:r>
            <a:endParaRPr b="1" i="1" sz="1500"/>
          </a:p>
        </p:txBody>
      </p:sp>
      <p:pic>
        <p:nvPicPr>
          <p:cNvPr descr="&lt;a href=&quot;https://pixabay.com/users/geralt-9301/?utm_source=link-attribution&amp;amp;utm_medium=referral&amp;amp;utm_campaign=image&amp;amp;utm_content=95717&quot;&gt;Gerd Altmann&lt;/a&gt; from &lt;a href=&quot;https://pixabay.com/?utm_source=link-attribution&amp;amp;utm_medium=referral&amp;amp;utm_campaign=image&amp;amp;utm_content=95717&quot;&gt;Pixabay&lt;/a&gt;" id="226" name="Google Shape;226;p54" title="top 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1888" y="1052125"/>
            <a:ext cx="1558325" cy="15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5"/>
          <p:cNvSpPr txBox="1"/>
          <p:nvPr>
            <p:ph type="title"/>
          </p:nvPr>
        </p:nvSpPr>
        <p:spPr>
          <a:xfrm>
            <a:off x="311700" y="445025"/>
            <a:ext cx="85206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TOP TEN Preview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lt1"/>
                </a:solidFill>
                <a:highlight>
                  <a:schemeClr val="dk1"/>
                </a:highlight>
              </a:rPr>
              <a:t>Adobe Creative Cloud: SPARK </a:t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232" name="Google Shape;232;p55"/>
          <p:cNvSpPr txBox="1"/>
          <p:nvPr/>
        </p:nvSpPr>
        <p:spPr>
          <a:xfrm>
            <a:off x="2068575" y="2557775"/>
            <a:ext cx="48918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5"/>
          <p:cNvSpPr txBox="1"/>
          <p:nvPr/>
        </p:nvSpPr>
        <p:spPr>
          <a:xfrm>
            <a:off x="3389575" y="551800"/>
            <a:ext cx="51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5"/>
          <p:cNvSpPr txBox="1"/>
          <p:nvPr/>
        </p:nvSpPr>
        <p:spPr>
          <a:xfrm>
            <a:off x="98525" y="1970700"/>
            <a:ext cx="8888100" cy="2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Creative storytelling in easy to design containers. Allows for use of rich media along with narratives. Very easy to use and makes presentations really stand out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https://spark.adobe.com/</a:t>
            </a:r>
            <a:endParaRPr sz="1900" u="sng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Tutorial: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https://youtu.be/3zH5LNt8dH8</a:t>
            </a:r>
            <a:endParaRPr sz="1900" u="sng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https://youtu.be/MVShoOjDCnM</a:t>
            </a:r>
            <a:endParaRPr sz="1900" u="sng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Using SPARK in Higher Education: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https://spark.adobe.com/page/HbspgT4cOLXk4/</a:t>
            </a:r>
            <a:endParaRPr sz="1900" u="sng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6"/>
          <p:cNvSpPr txBox="1"/>
          <p:nvPr>
            <p:ph type="title"/>
          </p:nvPr>
        </p:nvSpPr>
        <p:spPr>
          <a:xfrm>
            <a:off x="311700" y="503175"/>
            <a:ext cx="8537100" cy="4388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Questions/Comments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400">
                <a:solidFill>
                  <a:schemeClr val="accent2"/>
                </a:solidFill>
              </a:rPr>
              <a:t>DETL Wants to Know...</a:t>
            </a:r>
            <a:endParaRPr sz="44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800"/>
              <a:t>What’s on your mind regarding teaching and learning technologies? </a:t>
            </a:r>
            <a:r>
              <a:rPr lang="en" sz="36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</a:t>
            </a:r>
            <a:r>
              <a:rPr lang="en" sz="4400"/>
              <a:t> 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rgbClr val="000000"/>
                </a:solidFill>
                <a:highlight>
                  <a:srgbClr val="FFC627"/>
                </a:highlight>
              </a:rPr>
              <a:t>Members</a:t>
            </a:r>
            <a:endParaRPr/>
          </a:p>
        </p:txBody>
      </p:sp>
      <p:sp>
        <p:nvSpPr>
          <p:cNvPr id="163" name="Google Shape;163;p45"/>
          <p:cNvSpPr txBox="1"/>
          <p:nvPr/>
        </p:nvSpPr>
        <p:spPr>
          <a:xfrm>
            <a:off x="322625" y="1163025"/>
            <a:ext cx="34905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highlight>
                  <a:schemeClr val="dk1"/>
                </a:highlight>
              </a:rPr>
              <a:t>Faculty/APs</a:t>
            </a:r>
            <a:endParaRPr b="1" i="0" sz="1800" u="none" cap="none" strike="noStrik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5"/>
          <p:cNvSpPr txBox="1"/>
          <p:nvPr/>
        </p:nvSpPr>
        <p:spPr>
          <a:xfrm>
            <a:off x="5042900" y="1163025"/>
            <a:ext cx="21864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highlight>
                  <a:srgbClr val="000000"/>
                </a:highlight>
              </a:rPr>
              <a:t>Ex Officio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45"/>
          <p:cNvCxnSpPr/>
          <p:nvPr/>
        </p:nvCxnSpPr>
        <p:spPr>
          <a:xfrm>
            <a:off x="4572000" y="1268275"/>
            <a:ext cx="0" cy="3391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45"/>
          <p:cNvSpPr txBox="1"/>
          <p:nvPr/>
        </p:nvSpPr>
        <p:spPr>
          <a:xfrm>
            <a:off x="329825" y="1697425"/>
            <a:ext cx="3930600" cy="3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1800">
                <a:solidFill>
                  <a:schemeClr val="dk1"/>
                </a:solidFill>
              </a:rPr>
              <a:t>P</a:t>
            </a:r>
            <a:r>
              <a:rPr b="1" lang="en" sz="1800">
                <a:solidFill>
                  <a:schemeClr val="dk1"/>
                </a:solidFill>
              </a:rPr>
              <a:t>enny Dolin</a:t>
            </a:r>
            <a:r>
              <a:rPr lang="en" sz="1800">
                <a:solidFill>
                  <a:schemeClr val="dk1"/>
                </a:solidFill>
              </a:rPr>
              <a:t>, Polytechnic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1800">
                <a:solidFill>
                  <a:schemeClr val="dk1"/>
                </a:solidFill>
              </a:rPr>
              <a:t>Danah Henriksen</a:t>
            </a:r>
            <a:r>
              <a:rPr lang="en" sz="1800">
                <a:solidFill>
                  <a:schemeClr val="dk1"/>
                </a:solidFill>
              </a:rPr>
              <a:t>, West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Lisa Kammerlocher</a:t>
            </a:r>
            <a:r>
              <a:rPr lang="en" sz="1800">
                <a:solidFill>
                  <a:schemeClr val="dk1"/>
                </a:solidFill>
              </a:rPr>
              <a:t>, Chair, Tempe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1800">
                <a:solidFill>
                  <a:schemeClr val="dk1"/>
                </a:solidFill>
              </a:rPr>
              <a:t>Amy Markos</a:t>
            </a:r>
            <a:r>
              <a:rPr lang="en" sz="1800">
                <a:solidFill>
                  <a:schemeClr val="dk1"/>
                </a:solidFill>
              </a:rPr>
              <a:t>, West 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1800">
                <a:solidFill>
                  <a:schemeClr val="dk1"/>
                </a:solidFill>
              </a:rPr>
              <a:t>Janet Pohl</a:t>
            </a:r>
            <a:r>
              <a:rPr lang="en" sz="1800">
                <a:solidFill>
                  <a:schemeClr val="dk1"/>
                </a:solidFill>
              </a:rPr>
              <a:t>, Downtown Phoenix 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1800">
                <a:solidFill>
                  <a:schemeClr val="dk1"/>
                </a:solidFill>
              </a:rPr>
              <a:t>Melanie Reyes</a:t>
            </a:r>
            <a:r>
              <a:rPr lang="en" sz="1800">
                <a:solidFill>
                  <a:schemeClr val="dk1"/>
                </a:solidFill>
              </a:rPr>
              <a:t>, Downtown Phoenix 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1800">
                <a:solidFill>
                  <a:schemeClr val="dk1"/>
                </a:solidFill>
              </a:rPr>
              <a:t>Stefania Tracogna, </a:t>
            </a:r>
            <a:r>
              <a:rPr lang="en" sz="1800">
                <a:solidFill>
                  <a:schemeClr val="dk1"/>
                </a:solidFill>
              </a:rPr>
              <a:t>Tempe 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1800">
                <a:solidFill>
                  <a:schemeClr val="dk1"/>
                </a:solidFill>
              </a:rPr>
              <a:t>Michelle Zandieh</a:t>
            </a:r>
            <a:r>
              <a:rPr lang="en" sz="1800">
                <a:solidFill>
                  <a:schemeClr val="dk1"/>
                </a:solidFill>
              </a:rPr>
              <a:t>, Polytechnic</a:t>
            </a:r>
            <a:endParaRPr sz="1700"/>
          </a:p>
        </p:txBody>
      </p:sp>
      <p:sp>
        <p:nvSpPr>
          <p:cNvPr id="167" name="Google Shape;167;p45"/>
          <p:cNvSpPr txBox="1"/>
          <p:nvPr/>
        </p:nvSpPr>
        <p:spPr>
          <a:xfrm>
            <a:off x="4883450" y="1697425"/>
            <a:ext cx="3866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800">
                <a:solidFill>
                  <a:schemeClr val="dk1"/>
                </a:solidFill>
              </a:rPr>
              <a:t>Kyle Bowen</a:t>
            </a:r>
            <a:r>
              <a:rPr lang="en" sz="1800">
                <a:solidFill>
                  <a:schemeClr val="dk1"/>
                </a:solidFill>
              </a:rPr>
              <a:t>, Executive Director of Learning Experience 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800">
                <a:solidFill>
                  <a:schemeClr val="dk1"/>
                </a:solidFill>
              </a:rPr>
              <a:t>Maria Coca</a:t>
            </a:r>
            <a:r>
              <a:rPr lang="en" sz="1800">
                <a:solidFill>
                  <a:schemeClr val="dk1"/>
                </a:solidFill>
              </a:rPr>
              <a:t>, University Senate</a:t>
            </a:r>
            <a:endParaRPr sz="19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800">
                <a:solidFill>
                  <a:schemeClr val="dk1"/>
                </a:solidFill>
              </a:rPr>
              <a:t>Julie Greenwood</a:t>
            </a:r>
            <a:r>
              <a:rPr lang="en" sz="1800">
                <a:solidFill>
                  <a:schemeClr val="dk1"/>
                </a:solidFill>
              </a:rPr>
              <a:t>, Vice Dean for Educational Initiatives, EdPlus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800">
                <a:solidFill>
                  <a:schemeClr val="dk1"/>
                </a:solidFill>
              </a:rPr>
              <a:t>Sukhwant Jhaj</a:t>
            </a:r>
            <a:r>
              <a:rPr lang="en" sz="1800">
                <a:solidFill>
                  <a:schemeClr val="dk1"/>
                </a:solidFill>
              </a:rPr>
              <a:t>, Vice Provost for Academic Innovation and Student Achievement; 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800">
                <a:solidFill>
                  <a:schemeClr val="dk1"/>
                </a:solidFill>
              </a:rPr>
              <a:t>Simin Levinson</a:t>
            </a:r>
            <a:r>
              <a:rPr lang="en" sz="1800">
                <a:solidFill>
                  <a:schemeClr val="dk1"/>
                </a:solidFill>
              </a:rPr>
              <a:t>, University Senate President</a:t>
            </a:r>
            <a:endParaRPr b="1" i="0" sz="21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6"/>
          <p:cNvSpPr txBox="1"/>
          <p:nvPr>
            <p:ph idx="1" type="body"/>
          </p:nvPr>
        </p:nvSpPr>
        <p:spPr>
          <a:xfrm>
            <a:off x="4168625" y="209650"/>
            <a:ext cx="4664700" cy="47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Pearson Pilot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early outcomes 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how to sign up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Need to Know...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Yellowdig transition from CLASSIC to ENGAGE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Data Security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Cheater Sites &amp; Academic Integrity</a:t>
            </a:r>
            <a:r>
              <a:rPr b="1" lang="en" sz="1800"/>
              <a:t> 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Top 10 Learning Technologies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Comments/Questions - </a:t>
            </a:r>
            <a:r>
              <a:rPr b="1" lang="en" sz="1800" u="sng">
                <a:solidFill>
                  <a:schemeClr val="hlink"/>
                </a:solidFill>
                <a:hlinkClick r:id="rId3"/>
              </a:rPr>
              <a:t>Form</a:t>
            </a:r>
            <a:endParaRPr b="1"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73" name="Google Shape;173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900" y="685800"/>
            <a:ext cx="3426500" cy="3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7"/>
          <p:cNvSpPr/>
          <p:nvPr/>
        </p:nvSpPr>
        <p:spPr>
          <a:xfrm>
            <a:off x="4445000" y="3365500"/>
            <a:ext cx="2952600" cy="504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6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0"/>
          <p:cNvSpPr/>
          <p:nvPr/>
        </p:nvSpPr>
        <p:spPr>
          <a:xfrm>
            <a:off x="838200" y="1730375"/>
            <a:ext cx="4029000" cy="3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95" name="Google Shape;19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550" y="762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0"/>
          <p:cNvSpPr txBox="1"/>
          <p:nvPr/>
        </p:nvSpPr>
        <p:spPr>
          <a:xfrm>
            <a:off x="838200" y="1421600"/>
            <a:ext cx="7757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Important Dates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Summer 2021 Opt-in deadline, ONLINE modality: </a:t>
            </a:r>
            <a:r>
              <a:rPr b="1" lang="en" sz="1600">
                <a:highlight>
                  <a:srgbClr val="FFD966"/>
                </a:highlight>
              </a:rPr>
              <a:t>March 15th, 2021</a:t>
            </a:r>
            <a:endParaRPr b="1" sz="1600"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Fall 2021 Op-in deadline: ALL modalities: </a:t>
            </a:r>
            <a:r>
              <a:rPr b="1" lang="en" sz="1600">
                <a:highlight>
                  <a:srgbClr val="FFD966"/>
                </a:highlight>
              </a:rPr>
              <a:t>April 15th, 2021</a:t>
            </a:r>
            <a:endParaRPr b="1" sz="1600"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99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https://app.pearsoncustom.com/cms/partners/asu/instructors</a:t>
            </a:r>
            <a:endParaRPr b="1" sz="16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highlight>
                <a:srgbClr val="FFD966"/>
              </a:highlight>
            </a:endParaRPr>
          </a:p>
        </p:txBody>
      </p:sp>
      <p:sp>
        <p:nvSpPr>
          <p:cNvPr id="198" name="Google Shape;198;p50"/>
          <p:cNvSpPr/>
          <p:nvPr/>
        </p:nvSpPr>
        <p:spPr>
          <a:xfrm>
            <a:off x="857250" y="1778000"/>
            <a:ext cx="3895800" cy="21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51"/>
          <p:cNvGraphicFramePr/>
          <p:nvPr/>
        </p:nvGraphicFramePr>
        <p:xfrm>
          <a:off x="632150" y="251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{70C56843-51AD-4193-9869-9B9FF175E0F6}</a:tableStyleId>
              </a:tblPr>
              <a:tblGrid>
                <a:gridCol w="1162850"/>
                <a:gridCol w="1438750"/>
                <a:gridCol w="1483575"/>
                <a:gridCol w="1452725"/>
                <a:gridCol w="1438750"/>
                <a:gridCol w="1438750"/>
              </a:tblGrid>
              <a:tr h="247907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0202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04" name="Google Shape;204;p51"/>
          <p:cNvSpPr txBox="1"/>
          <p:nvPr>
            <p:ph type="title"/>
          </p:nvPr>
        </p:nvSpPr>
        <p:spPr>
          <a:xfrm>
            <a:off x="673025" y="2285400"/>
            <a:ext cx="29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205" name="Google Shape;205;p51"/>
          <p:cNvSpPr txBox="1"/>
          <p:nvPr/>
        </p:nvSpPr>
        <p:spPr>
          <a:xfrm>
            <a:off x="2390775" y="1387475"/>
            <a:ext cx="38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1"/>
          <p:cNvSpPr txBox="1"/>
          <p:nvPr>
            <p:ph idx="1" type="body"/>
          </p:nvPr>
        </p:nvSpPr>
        <p:spPr>
          <a:xfrm>
            <a:off x="3986062" y="472463"/>
            <a:ext cx="4340100" cy="41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By the end of SPRING 2021 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solidFill>
                  <a:schemeClr val="dk1"/>
                </a:solidFill>
              </a:rPr>
              <a:t>Do</a:t>
            </a:r>
            <a:r>
              <a:rPr lang="en" sz="2100">
                <a:solidFill>
                  <a:schemeClr val="dk1"/>
                </a:solidFill>
              </a:rPr>
              <a:t> use Yellowdig ENGAGE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solidFill>
                  <a:schemeClr val="dk1"/>
                </a:solidFill>
              </a:rPr>
              <a:t>Stop</a:t>
            </a:r>
            <a:r>
              <a:rPr lang="en" sz="2100">
                <a:solidFill>
                  <a:schemeClr val="dk1"/>
                </a:solidFill>
              </a:rPr>
              <a:t> using Yellowdig CLASSIC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19" y="2001263"/>
            <a:ext cx="2560725" cy="113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2"/>
          <p:cNvSpPr txBox="1"/>
          <p:nvPr>
            <p:ph type="title"/>
          </p:nvPr>
        </p:nvSpPr>
        <p:spPr>
          <a:xfrm>
            <a:off x="142875" y="2285400"/>
            <a:ext cx="3571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Data Security Leadership</a:t>
            </a:r>
            <a:endParaRPr sz="27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highlight>
                <a:srgbClr val="FFFFFF"/>
              </a:highlight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</a:rPr>
              <a:t>🔒</a:t>
            </a:r>
            <a:endParaRPr sz="1600">
              <a:highlight>
                <a:srgbClr val="FFFFFF"/>
              </a:highlight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Software Security Reviews</a:t>
            </a:r>
            <a:endParaRPr sz="2700"/>
          </a:p>
        </p:txBody>
      </p:sp>
      <p:sp>
        <p:nvSpPr>
          <p:cNvPr id="213" name="Google Shape;213;p52"/>
          <p:cNvSpPr txBox="1"/>
          <p:nvPr>
            <p:ph idx="1" type="body"/>
          </p:nvPr>
        </p:nvSpPr>
        <p:spPr>
          <a:xfrm>
            <a:off x="4168625" y="472450"/>
            <a:ext cx="4340100" cy="41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Dr. Donna Kidwell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C1D4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Chief Information Security &amp; Digital Trust Officer</a:t>
            </a:r>
            <a:endParaRPr b="1" sz="2200"/>
          </a:p>
          <a:p>
            <a:pPr indent="-355600" lvl="1" marL="914400" rtl="0" algn="l">
              <a:spcBef>
                <a:spcPts val="160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Look for invitations to discussions and trainings on protecting data.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8C1D4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solidFill>
                  <a:srgbClr val="8C1D40"/>
                </a:solidFill>
                <a:highlight>
                  <a:srgbClr val="FFFFFF"/>
                </a:highlight>
              </a:rPr>
              <a:t>Reminder...</a:t>
            </a:r>
            <a:r>
              <a:rPr b="1" lang="en" sz="1800">
                <a:highlight>
                  <a:srgbClr val="FFFFFF"/>
                </a:highlight>
              </a:rPr>
              <a:t>  security reviews protect both students and faculty. Saying that software is “recommended” is not a protection against data breaches. </a:t>
            </a:r>
            <a:endParaRPr b="1" sz="18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020 ASU Template Master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