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  <p:sldMasterId id="2147483683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f503fbdc0_1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g1f503fbdc0_1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b9f35a07d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b9f35a07d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b9f35a07d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b9f35a07d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9f35a07d3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b9f35a07d3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ba056ad7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ba056ad7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b9f35a07d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gb9f35a07d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and intro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11708" y="21161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1700" y="4205725"/>
            <a:ext cx="8151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1" name="Google Shape;11;p2" descr="ASU_Horiz_RGB_Digital_MaroonGold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5068" y="187047"/>
            <a:ext cx="3844970" cy="1067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old chapter break or bold statement gold">
  <p:cSld name="Gold chapter break or bold statement gold">
    <p:bg>
      <p:bgPr>
        <a:solidFill>
          <a:schemeClr val="accen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311700" y="826025"/>
            <a:ext cx="6246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old chapter break or bold statement gold 2">
  <p:cSld name="Gold chapter break or bold statement gold_2">
    <p:bg>
      <p:bgPr>
        <a:solidFill>
          <a:schemeClr val="accent1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title"/>
          </p:nvPr>
        </p:nvSpPr>
        <p:spPr>
          <a:xfrm>
            <a:off x="311700" y="1283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subTitle" idx="1"/>
          </p:nvPr>
        </p:nvSpPr>
        <p:spPr>
          <a:xfrm>
            <a:off x="436825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old chapter break or bold statement gold 1">
  <p:cSld name="Gold chapter break or bold statement gold_1">
    <p:bg>
      <p:bgPr>
        <a:solidFill>
          <a:schemeClr val="accent2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title"/>
          </p:nvPr>
        </p:nvSpPr>
        <p:spPr>
          <a:xfrm>
            <a:off x="311700" y="826025"/>
            <a:ext cx="6246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6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pter break bar">
  <p:cSld name="Chapter break ba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/>
          <p:nvPr/>
        </p:nvSpPr>
        <p:spPr>
          <a:xfrm>
            <a:off x="0" y="1314450"/>
            <a:ext cx="9144000" cy="154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7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381837" y="1600200"/>
            <a:ext cx="81129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pter break maroon bar">
  <p:cSld name="Chapter break maroon ba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/>
          <p:nvPr/>
        </p:nvSpPr>
        <p:spPr>
          <a:xfrm>
            <a:off x="0" y="1314450"/>
            <a:ext cx="9144000" cy="154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7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5"/>
          <p:cNvSpPr txBox="1">
            <a:spLocks noGrp="1"/>
          </p:cNvSpPr>
          <p:nvPr>
            <p:ph type="title"/>
          </p:nvPr>
        </p:nvSpPr>
        <p:spPr>
          <a:xfrm>
            <a:off x="381837" y="1600200"/>
            <a:ext cx="81129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with 3 column 1">
  <p:cSld name="Headline with 3 colum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1"/>
          </p:nvPr>
        </p:nvSpPr>
        <p:spPr>
          <a:xfrm>
            <a:off x="6215500" y="11630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2"/>
          </p:nvPr>
        </p:nvSpPr>
        <p:spPr>
          <a:xfrm>
            <a:off x="3274550" y="118466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body" idx="3"/>
          </p:nvPr>
        </p:nvSpPr>
        <p:spPr>
          <a:xfrm>
            <a:off x="405375" y="12048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with text 1">
  <p:cSld name="TITLE_ONLY_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1"/>
          </p:nvPr>
        </p:nvSpPr>
        <p:spPr>
          <a:xfrm>
            <a:off x="311699" y="1204825"/>
            <a:ext cx="78204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1">
  <p:cSld name="Section title and description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>
            <a:spLocks noGrp="1"/>
          </p:cNvSpPr>
          <p:nvPr>
            <p:ph type="title"/>
          </p:nvPr>
        </p:nvSpPr>
        <p:spPr>
          <a:xfrm>
            <a:off x="265500" y="393025"/>
            <a:ext cx="48438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1">
                <a:solidFill>
                  <a:schemeClr val="dk1"/>
                </a:solidFill>
              </a:defRPr>
            </a:lvl2pPr>
            <a:lvl3pPr lvl="2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1">
                <a:solidFill>
                  <a:schemeClr val="dk1"/>
                </a:solidFill>
              </a:defRPr>
            </a:lvl3pPr>
            <a:lvl4pPr lvl="3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1">
                <a:solidFill>
                  <a:schemeClr val="dk1"/>
                </a:solidFill>
              </a:defRPr>
            </a:lvl4pPr>
            <a:lvl5pPr lvl="4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1">
                <a:solidFill>
                  <a:schemeClr val="dk1"/>
                </a:solidFill>
              </a:defRPr>
            </a:lvl5pPr>
            <a:lvl6pPr lvl="5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1">
                <a:solidFill>
                  <a:schemeClr val="dk1"/>
                </a:solidFill>
              </a:defRPr>
            </a:lvl6pPr>
            <a:lvl7pPr lvl="6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1">
                <a:solidFill>
                  <a:schemeClr val="dk1"/>
                </a:solidFill>
              </a:defRPr>
            </a:lvl7pPr>
            <a:lvl8pPr lvl="7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1">
                <a:solidFill>
                  <a:schemeClr val="dk1"/>
                </a:solidFill>
              </a:defRPr>
            </a:lvl8pPr>
            <a:lvl9pPr lvl="8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subTitle" idx="1"/>
          </p:nvPr>
        </p:nvSpPr>
        <p:spPr>
          <a:xfrm>
            <a:off x="5451275" y="571350"/>
            <a:ext cx="29046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Intro Option 2">
  <p:cSld name="Cover Intro Option 2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311700" y="1283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subTitle" idx="1"/>
          </p:nvPr>
        </p:nvSpPr>
        <p:spPr>
          <a:xfrm>
            <a:off x="360625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1" name="Google Shape;7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7375" y="3799423"/>
            <a:ext cx="3464700" cy="96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and intro" type="title">
  <p:cSld name="TITL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>
            <a:spLocks noGrp="1"/>
          </p:cNvSpPr>
          <p:nvPr>
            <p:ph type="ctrTitle"/>
          </p:nvPr>
        </p:nvSpPr>
        <p:spPr>
          <a:xfrm>
            <a:off x="311708" y="21161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subTitle" idx="1"/>
          </p:nvPr>
        </p:nvSpPr>
        <p:spPr>
          <a:xfrm>
            <a:off x="311700" y="4205725"/>
            <a:ext cx="8151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5" name="Google Shape;75;p21" descr="ASU_Horiz_RGB_Digital_MaroonGol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068" y="187047"/>
            <a:ext cx="3844969" cy="106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pter break agenda">
  <p:cSld name="Custom Layout 1 1_1">
    <p:bg>
      <p:bgPr>
        <a:solidFill>
          <a:srgbClr val="000000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64100" y="2045225"/>
            <a:ext cx="2787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sz="4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sz="4800" b="1">
                <a:solidFill>
                  <a:srgbClr val="FFFFFF"/>
                </a:solidFill>
              </a:defRPr>
            </a:lvl2pPr>
            <a:lvl3pPr lvl="2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sz="4800" b="1">
                <a:solidFill>
                  <a:srgbClr val="FFFFFF"/>
                </a:solidFill>
              </a:defRPr>
            </a:lvl3pPr>
            <a:lvl4pPr lvl="3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sz="4800" b="1">
                <a:solidFill>
                  <a:srgbClr val="FFFFFF"/>
                </a:solidFill>
              </a:defRPr>
            </a:lvl4pPr>
            <a:lvl5pPr lvl="4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sz="4800" b="1">
                <a:solidFill>
                  <a:srgbClr val="FFFFFF"/>
                </a:solidFill>
              </a:defRPr>
            </a:lvl5pPr>
            <a:lvl6pPr lvl="5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sz="4800" b="1">
                <a:solidFill>
                  <a:srgbClr val="FFFFFF"/>
                </a:solidFill>
              </a:defRPr>
            </a:lvl6pPr>
            <a:lvl7pPr lvl="6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sz="4800" b="1">
                <a:solidFill>
                  <a:srgbClr val="FFFFFF"/>
                </a:solidFill>
              </a:defRPr>
            </a:lvl7pPr>
            <a:lvl8pPr lvl="7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sz="4800" b="1">
                <a:solidFill>
                  <a:srgbClr val="FFFFFF"/>
                </a:solidFill>
              </a:defRPr>
            </a:lvl8pPr>
            <a:lvl9pPr lvl="8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sz="48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/>
          <p:nvPr/>
        </p:nvSpPr>
        <p:spPr>
          <a:xfrm>
            <a:off x="3664990" y="371598"/>
            <a:ext cx="1057200" cy="35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 sz="1100">
              <a:solidFill>
                <a:schemeClr val="accent1"/>
              </a:solidFill>
            </a:endParaRPr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4925925" y="1039900"/>
            <a:ext cx="3589500" cy="27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old chapter break or bold statement gold">
  <p:cSld name="Gold chapter break or bold statement gold">
    <p:bg>
      <p:bgPr>
        <a:solidFill>
          <a:schemeClr val="accen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2"/>
          <p:cNvSpPr txBox="1">
            <a:spLocks noGrp="1"/>
          </p:cNvSpPr>
          <p:nvPr>
            <p:ph type="title"/>
          </p:nvPr>
        </p:nvSpPr>
        <p:spPr>
          <a:xfrm>
            <a:off x="311700" y="826025"/>
            <a:ext cx="6246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pter break agenda">
  <p:cSld name="Chapter break agenda">
    <p:bg>
      <p:bgPr>
        <a:solidFill>
          <a:srgbClr val="000000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>
            <a:off x="464100" y="2045225"/>
            <a:ext cx="2787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4800" b="1">
                <a:solidFill>
                  <a:srgbClr val="FFFFFF"/>
                </a:solidFill>
              </a:defRPr>
            </a:lvl2pPr>
            <a:lvl3pPr lvl="2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4800" b="1">
                <a:solidFill>
                  <a:srgbClr val="FFFFFF"/>
                </a:solidFill>
              </a:defRPr>
            </a:lvl3pPr>
            <a:lvl4pPr lvl="3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4800" b="1">
                <a:solidFill>
                  <a:srgbClr val="FFFFFF"/>
                </a:solidFill>
              </a:defRPr>
            </a:lvl4pPr>
            <a:lvl5pPr lvl="4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4800" b="1">
                <a:solidFill>
                  <a:srgbClr val="FFFFFF"/>
                </a:solidFill>
              </a:defRPr>
            </a:lvl5pPr>
            <a:lvl6pPr lvl="5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4800" b="1">
                <a:solidFill>
                  <a:srgbClr val="FFFFFF"/>
                </a:solidFill>
              </a:defRPr>
            </a:lvl6pPr>
            <a:lvl7pPr lvl="6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4800" b="1">
                <a:solidFill>
                  <a:srgbClr val="FFFFFF"/>
                </a:solidFill>
              </a:defRPr>
            </a:lvl7pPr>
            <a:lvl8pPr lvl="7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4800" b="1">
                <a:solidFill>
                  <a:srgbClr val="FFFFFF"/>
                </a:solidFill>
              </a:defRPr>
            </a:lvl8pPr>
            <a:lvl9pPr lvl="8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48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23"/>
          <p:cNvSpPr txBox="1"/>
          <p:nvPr/>
        </p:nvSpPr>
        <p:spPr>
          <a:xfrm>
            <a:off x="3664989" y="371598"/>
            <a:ext cx="1057200" cy="35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lang="en" sz="225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subTitle" idx="1"/>
          </p:nvPr>
        </p:nvSpPr>
        <p:spPr>
          <a:xfrm>
            <a:off x="4925925" y="1039900"/>
            <a:ext cx="3589500" cy="27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pter break bar">
  <p:cSld name="Chapter break bar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4"/>
          <p:cNvSpPr/>
          <p:nvPr/>
        </p:nvSpPr>
        <p:spPr>
          <a:xfrm>
            <a:off x="0" y="1314450"/>
            <a:ext cx="9144000" cy="154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7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4"/>
          <p:cNvSpPr txBox="1">
            <a:spLocks noGrp="1"/>
          </p:cNvSpPr>
          <p:nvPr>
            <p:ph type="title"/>
          </p:nvPr>
        </p:nvSpPr>
        <p:spPr>
          <a:xfrm>
            <a:off x="381837" y="1600200"/>
            <a:ext cx="81129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pter break maroon bar">
  <p:cSld name="Chapter break maroon ba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5"/>
          <p:cNvSpPr/>
          <p:nvPr/>
        </p:nvSpPr>
        <p:spPr>
          <a:xfrm>
            <a:off x="0" y="1314450"/>
            <a:ext cx="9144000" cy="154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7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5"/>
          <p:cNvSpPr txBox="1">
            <a:spLocks noGrp="1"/>
          </p:cNvSpPr>
          <p:nvPr>
            <p:ph type="title"/>
          </p:nvPr>
        </p:nvSpPr>
        <p:spPr>
          <a:xfrm>
            <a:off x="381837" y="1600200"/>
            <a:ext cx="81129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with 3 column 1">
  <p:cSld name="Headline with 3 column 1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  <a:highlight>
                  <a:schemeClr val="accent1"/>
                </a:highlight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  <a:highlight>
                  <a:schemeClr val="accent1"/>
                </a:highlight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  <a:highlight>
                  <a:schemeClr val="accent1"/>
                </a:highlight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  <a:highlight>
                  <a:schemeClr val="accent1"/>
                </a:highlight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  <a:highlight>
                  <a:schemeClr val="accent1"/>
                </a:highlight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  <a:highlight>
                  <a:schemeClr val="accent1"/>
                </a:highlight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  <a:highlight>
                  <a:schemeClr val="accent1"/>
                </a:highlight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  <a:highlight>
                  <a:schemeClr val="accent1"/>
                </a:highlight>
              </a:defRPr>
            </a:lvl9pPr>
          </a:lstStyle>
          <a:p>
            <a:endParaRPr/>
          </a:p>
        </p:txBody>
      </p:sp>
      <p:sp>
        <p:nvSpPr>
          <p:cNvPr id="90" name="Google Shape;90;p26"/>
          <p:cNvSpPr txBox="1">
            <a:spLocks noGrp="1"/>
          </p:cNvSpPr>
          <p:nvPr>
            <p:ph type="body" idx="1"/>
          </p:nvPr>
        </p:nvSpPr>
        <p:spPr>
          <a:xfrm>
            <a:off x="6215500" y="11630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26"/>
          <p:cNvSpPr txBox="1">
            <a:spLocks noGrp="1"/>
          </p:cNvSpPr>
          <p:nvPr>
            <p:ph type="body" idx="2"/>
          </p:nvPr>
        </p:nvSpPr>
        <p:spPr>
          <a:xfrm>
            <a:off x="3274550" y="118466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26"/>
          <p:cNvSpPr txBox="1">
            <a:spLocks noGrp="1"/>
          </p:cNvSpPr>
          <p:nvPr>
            <p:ph type="body" idx="3"/>
          </p:nvPr>
        </p:nvSpPr>
        <p:spPr>
          <a:xfrm>
            <a:off x="405375" y="12048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with text 1">
  <p:cSld name="Headline with text 1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5" name="Google Shape;95;p27"/>
          <p:cNvSpPr txBox="1">
            <a:spLocks noGrp="1"/>
          </p:cNvSpPr>
          <p:nvPr>
            <p:ph type="body" idx="1"/>
          </p:nvPr>
        </p:nvSpPr>
        <p:spPr>
          <a:xfrm>
            <a:off x="311698" y="1204825"/>
            <a:ext cx="78204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Custom Layout 2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29"/>
          <p:cNvSpPr/>
          <p:nvPr/>
        </p:nvSpPr>
        <p:spPr>
          <a:xfrm>
            <a:off x="-19225" y="1760200"/>
            <a:ext cx="9163200" cy="343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with text" type="titleOnly">
  <p:cSld name="TITLE_ONLY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30"/>
          <p:cNvSpPr txBox="1">
            <a:spLocks noGrp="1"/>
          </p:cNvSpPr>
          <p:nvPr>
            <p:ph type="body" idx="1"/>
          </p:nvPr>
        </p:nvSpPr>
        <p:spPr>
          <a:xfrm>
            <a:off x="100575" y="1204825"/>
            <a:ext cx="8031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with 3 column">
  <p:cSld name="Headline with 3 column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31"/>
          <p:cNvSpPr txBox="1">
            <a:spLocks noGrp="1"/>
          </p:cNvSpPr>
          <p:nvPr>
            <p:ph type="body" idx="1"/>
          </p:nvPr>
        </p:nvSpPr>
        <p:spPr>
          <a:xfrm>
            <a:off x="6215500" y="11630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Google Shape;110;p31"/>
          <p:cNvSpPr txBox="1">
            <a:spLocks noGrp="1"/>
          </p:cNvSpPr>
          <p:nvPr>
            <p:ph type="body" idx="2"/>
          </p:nvPr>
        </p:nvSpPr>
        <p:spPr>
          <a:xfrm>
            <a:off x="3274550" y="118466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Google Shape;111;p31"/>
          <p:cNvSpPr txBox="1">
            <a:spLocks noGrp="1"/>
          </p:cNvSpPr>
          <p:nvPr>
            <p:ph type="body" idx="3"/>
          </p:nvPr>
        </p:nvSpPr>
        <p:spPr>
          <a:xfrm>
            <a:off x="405375" y="12048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 Layout 1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2"/>
          <p:cNvSpPr txBox="1">
            <a:spLocks noGrp="1"/>
          </p:cNvSpPr>
          <p:nvPr>
            <p:ph type="subTitle" idx="1"/>
          </p:nvPr>
        </p:nvSpPr>
        <p:spPr>
          <a:xfrm>
            <a:off x="311700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Google Shape;114;p32"/>
          <p:cNvSpPr txBox="1">
            <a:spLocks noGrp="1"/>
          </p:cNvSpPr>
          <p:nvPr>
            <p:ph type="title"/>
          </p:nvPr>
        </p:nvSpPr>
        <p:spPr>
          <a:xfrm>
            <a:off x="311700" y="11308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with text" type="titleOnly">
  <p:cSld name="TITLE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00575" y="1204825"/>
            <a:ext cx="8031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ll out plus image">
  <p:cSld name="Call out plus image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3"/>
          <p:cNvSpPr txBox="1">
            <a:spLocks noGrp="1"/>
          </p:cNvSpPr>
          <p:nvPr>
            <p:ph type="title"/>
          </p:nvPr>
        </p:nvSpPr>
        <p:spPr>
          <a:xfrm>
            <a:off x="218900" y="228975"/>
            <a:ext cx="1860300" cy="23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ll out plus image 1">
  <p:cSld name="Call out plus image_1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4"/>
          <p:cNvSpPr txBox="1">
            <a:spLocks noGrp="1"/>
          </p:cNvSpPr>
          <p:nvPr>
            <p:ph type="title"/>
          </p:nvPr>
        </p:nvSpPr>
        <p:spPr>
          <a:xfrm>
            <a:off x="218900" y="228975"/>
            <a:ext cx="1860300" cy="23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old chapter break or bold statement gold 2">
  <p:cSld name="Gold chapter break or bold statement gold 2">
    <p:bg>
      <p:bgPr>
        <a:solidFill>
          <a:schemeClr val="accent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5"/>
          <p:cNvSpPr txBox="1">
            <a:spLocks noGrp="1"/>
          </p:cNvSpPr>
          <p:nvPr>
            <p:ph type="title"/>
          </p:nvPr>
        </p:nvSpPr>
        <p:spPr>
          <a:xfrm>
            <a:off x="311700" y="1283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35"/>
          <p:cNvSpPr txBox="1">
            <a:spLocks noGrp="1"/>
          </p:cNvSpPr>
          <p:nvPr>
            <p:ph type="subTitle" idx="1"/>
          </p:nvPr>
        </p:nvSpPr>
        <p:spPr>
          <a:xfrm>
            <a:off x="436825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old chapter break or bold statement gold 1">
  <p:cSld name="Gold chapter break or bold statement gold 1">
    <p:bg>
      <p:bgPr>
        <a:solidFill>
          <a:schemeClr val="accent2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6"/>
          <p:cNvSpPr txBox="1">
            <a:spLocks noGrp="1"/>
          </p:cNvSpPr>
          <p:nvPr>
            <p:ph type="title"/>
          </p:nvPr>
        </p:nvSpPr>
        <p:spPr>
          <a:xfrm>
            <a:off x="311700" y="826025"/>
            <a:ext cx="6246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6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with 3 column">
  <p:cSld name="1_Title only_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6215500" y="11630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3274550" y="118466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3"/>
          </p:nvPr>
        </p:nvSpPr>
        <p:spPr>
          <a:xfrm>
            <a:off x="405375" y="12048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subTitle" idx="1"/>
          </p:nvPr>
        </p:nvSpPr>
        <p:spPr>
          <a:xfrm>
            <a:off x="311700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1130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7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ll out plus image">
  <p:cSld name="CUSTOM_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218900" y="228975"/>
            <a:ext cx="1860300" cy="233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/>
          <p:nvPr/>
        </p:nvSpPr>
        <p:spPr>
          <a:xfrm>
            <a:off x="4572000" y="-134650"/>
            <a:ext cx="4572000" cy="5277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1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1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1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1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1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1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1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CUSTOM_2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3600"/>
            </a:lvl9pPr>
          </a:lstStyle>
          <a:p>
            <a:endParaRPr/>
          </a:p>
        </p:txBody>
      </p:sp>
      <p:sp>
        <p:nvSpPr>
          <p:cNvPr id="36" name="Google Shape;36;p9"/>
          <p:cNvSpPr/>
          <p:nvPr/>
        </p:nvSpPr>
        <p:spPr>
          <a:xfrm>
            <a:off x="-19225" y="1760200"/>
            <a:ext cx="9163200" cy="343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Intro Option 2">
  <p:cSld name="Cover Intro Option 2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311700" y="1283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ubTitle" idx="1"/>
          </p:nvPr>
        </p:nvSpPr>
        <p:spPr>
          <a:xfrm>
            <a:off x="436825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0" name="Google Shape;40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7375" y="3799424"/>
            <a:ext cx="3464700" cy="96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bnolan@asu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s://usenate.asu.edu/committees/grieva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7"/>
          <p:cNvSpPr txBox="1">
            <a:spLocks noGrp="1"/>
          </p:cNvSpPr>
          <p:nvPr>
            <p:ph type="title"/>
          </p:nvPr>
        </p:nvSpPr>
        <p:spPr>
          <a:xfrm>
            <a:off x="311700" y="1283225"/>
            <a:ext cx="8520600" cy="11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/>
              <a:t>Faculty Senate Elections  </a:t>
            </a:r>
            <a:endParaRPr/>
          </a:p>
        </p:txBody>
      </p:sp>
      <p:sp>
        <p:nvSpPr>
          <p:cNvPr id="129" name="Google Shape;129;p37"/>
          <p:cNvSpPr txBox="1">
            <a:spLocks noGrp="1"/>
          </p:cNvSpPr>
          <p:nvPr>
            <p:ph type="subTitle" idx="1"/>
          </p:nvPr>
        </p:nvSpPr>
        <p:spPr>
          <a:xfrm>
            <a:off x="360625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>
                <a:highlight>
                  <a:srgbClr val="FFC000"/>
                </a:highlight>
              </a:rPr>
              <a:t>Spring 2021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Campus President Elect </a:t>
            </a:r>
            <a:endParaRPr/>
          </a:p>
        </p:txBody>
      </p:sp>
      <p:sp>
        <p:nvSpPr>
          <p:cNvPr id="135" name="Google Shape;135;p38"/>
          <p:cNvSpPr txBox="1">
            <a:spLocks noGrp="1"/>
          </p:cNvSpPr>
          <p:nvPr>
            <p:ph type="body" idx="1"/>
          </p:nvPr>
        </p:nvSpPr>
        <p:spPr>
          <a:xfrm>
            <a:off x="4494250" y="1204825"/>
            <a:ext cx="1778100" cy="31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Downtown:</a:t>
            </a:r>
            <a:endParaRPr b="1"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dk1"/>
                </a:solidFill>
              </a:rPr>
              <a:t>Have: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3 confirmed nominees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dk1"/>
                </a:solidFill>
              </a:rPr>
              <a:t>Need: </a:t>
            </a:r>
            <a:r>
              <a:rPr lang="en" b="1" u="sng">
                <a:solidFill>
                  <a:schemeClr val="dk1"/>
                </a:solidFill>
              </a:rPr>
              <a:t> </a:t>
            </a:r>
            <a:endParaRPr b="1" u="sng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None</a:t>
            </a:r>
            <a:endParaRPr b="1"/>
          </a:p>
        </p:txBody>
      </p:sp>
      <p:sp>
        <p:nvSpPr>
          <p:cNvPr id="136" name="Google Shape;136;p38"/>
          <p:cNvSpPr txBox="1">
            <a:spLocks noGrp="1"/>
          </p:cNvSpPr>
          <p:nvPr>
            <p:ph type="body" idx="2"/>
          </p:nvPr>
        </p:nvSpPr>
        <p:spPr>
          <a:xfrm>
            <a:off x="2322800" y="1204825"/>
            <a:ext cx="1778100" cy="31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Poly:</a:t>
            </a:r>
            <a:endParaRPr b="1"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dk1"/>
                </a:solidFill>
              </a:rPr>
              <a:t>Have: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1 confirmed nominee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rgbClr val="840D35"/>
                </a:solidFill>
              </a:rPr>
              <a:t>Need: </a:t>
            </a:r>
            <a:r>
              <a:rPr lang="en" b="1" u="sng">
                <a:solidFill>
                  <a:srgbClr val="840D35"/>
                </a:solidFill>
              </a:rPr>
              <a:t> </a:t>
            </a:r>
            <a:endParaRPr b="1" u="sng">
              <a:solidFill>
                <a:srgbClr val="840D35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rgbClr val="840D35"/>
              </a:buClr>
              <a:buSzPts val="1400"/>
              <a:buChar char="●"/>
            </a:pPr>
            <a:r>
              <a:rPr lang="en">
                <a:solidFill>
                  <a:srgbClr val="840D35"/>
                </a:solidFill>
              </a:rPr>
              <a:t>1-2 more nominees</a:t>
            </a:r>
            <a:endParaRPr b="1">
              <a:solidFill>
                <a:srgbClr val="840D35"/>
              </a:solidFill>
            </a:endParaRPr>
          </a:p>
        </p:txBody>
      </p:sp>
      <p:sp>
        <p:nvSpPr>
          <p:cNvPr id="137" name="Google Shape;137;p38"/>
          <p:cNvSpPr txBox="1">
            <a:spLocks noGrp="1"/>
          </p:cNvSpPr>
          <p:nvPr>
            <p:ph type="body" idx="3"/>
          </p:nvPr>
        </p:nvSpPr>
        <p:spPr>
          <a:xfrm>
            <a:off x="405375" y="1204825"/>
            <a:ext cx="1640100" cy="32016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West:</a:t>
            </a:r>
            <a:endParaRPr b="1"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/>
              <a:t>Have:</a:t>
            </a:r>
            <a:r>
              <a:rPr lang="en"/>
              <a:t> 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1 confirmed nominee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2"/>
                </a:solidFill>
              </a:rPr>
              <a:t>Need: </a:t>
            </a:r>
            <a:r>
              <a:rPr lang="en" b="1" u="sng">
                <a:solidFill>
                  <a:schemeClr val="dk2"/>
                </a:solidFill>
              </a:rPr>
              <a:t> </a:t>
            </a:r>
            <a:endParaRPr b="1" u="sng">
              <a:solidFill>
                <a:schemeClr val="dk2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1-2 more nominees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8" name="Google Shape;138;p38"/>
          <p:cNvSpPr txBox="1">
            <a:spLocks noGrp="1"/>
          </p:cNvSpPr>
          <p:nvPr>
            <p:ph type="body" idx="1"/>
          </p:nvPr>
        </p:nvSpPr>
        <p:spPr>
          <a:xfrm>
            <a:off x="6550150" y="1225675"/>
            <a:ext cx="1778100" cy="31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Tempe:</a:t>
            </a:r>
            <a:endParaRPr b="1"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dk1"/>
                </a:solidFill>
              </a:rPr>
              <a:t>Have: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3 confirmed nominees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dk1"/>
                </a:solidFill>
              </a:rPr>
              <a:t>Need: </a:t>
            </a:r>
            <a:r>
              <a:rPr lang="en" b="1" u="sng">
                <a:solidFill>
                  <a:schemeClr val="dk1"/>
                </a:solidFill>
              </a:rPr>
              <a:t> </a:t>
            </a:r>
            <a:endParaRPr b="1" u="sng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None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9"/>
          <p:cNvSpPr txBox="1">
            <a:spLocks noGrp="1"/>
          </p:cNvSpPr>
          <p:nvPr>
            <p:ph type="title"/>
          </p:nvPr>
        </p:nvSpPr>
        <p:spPr>
          <a:xfrm>
            <a:off x="101400" y="274075"/>
            <a:ext cx="9244200" cy="75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Committee of Academic Freedom and Tenure (CAFT) </a:t>
            </a:r>
            <a:endParaRPr/>
          </a:p>
        </p:txBody>
      </p:sp>
      <p:sp>
        <p:nvSpPr>
          <p:cNvPr id="144" name="Google Shape;144;p39"/>
          <p:cNvSpPr txBox="1">
            <a:spLocks noGrp="1"/>
          </p:cNvSpPr>
          <p:nvPr>
            <p:ph type="body" idx="1"/>
          </p:nvPr>
        </p:nvSpPr>
        <p:spPr>
          <a:xfrm>
            <a:off x="4494250" y="1204825"/>
            <a:ext cx="1778100" cy="31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Downtown:</a:t>
            </a:r>
            <a:endParaRPr b="1"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 vacancies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</a:rPr>
              <a:t>Have: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1 confirmed nominee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2"/>
                </a:solidFill>
              </a:rPr>
              <a:t>Need: </a:t>
            </a:r>
            <a:r>
              <a:rPr lang="en" b="1" u="sng">
                <a:solidFill>
                  <a:schemeClr val="dk2"/>
                </a:solidFill>
              </a:rPr>
              <a:t> </a:t>
            </a:r>
            <a:endParaRPr b="1" u="sng">
              <a:solidFill>
                <a:schemeClr val="dk2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3-4 more nominees </a:t>
            </a:r>
            <a:endParaRPr b="1">
              <a:solidFill>
                <a:schemeClr val="dk2"/>
              </a:solidFill>
            </a:endParaRPr>
          </a:p>
        </p:txBody>
      </p:sp>
      <p:sp>
        <p:nvSpPr>
          <p:cNvPr id="145" name="Google Shape;145;p39"/>
          <p:cNvSpPr txBox="1">
            <a:spLocks noGrp="1"/>
          </p:cNvSpPr>
          <p:nvPr>
            <p:ph type="body" idx="2"/>
          </p:nvPr>
        </p:nvSpPr>
        <p:spPr>
          <a:xfrm>
            <a:off x="2322800" y="1204825"/>
            <a:ext cx="1778100" cy="31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Poly:</a:t>
            </a:r>
            <a:endParaRPr b="1" u="sng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No vacancies </a:t>
            </a:r>
            <a:endParaRPr b="1">
              <a:solidFill>
                <a:srgbClr val="840D35"/>
              </a:solidFill>
            </a:endParaRPr>
          </a:p>
        </p:txBody>
      </p:sp>
      <p:sp>
        <p:nvSpPr>
          <p:cNvPr id="146" name="Google Shape;146;p39"/>
          <p:cNvSpPr txBox="1">
            <a:spLocks noGrp="1"/>
          </p:cNvSpPr>
          <p:nvPr>
            <p:ph type="body" idx="3"/>
          </p:nvPr>
        </p:nvSpPr>
        <p:spPr>
          <a:xfrm>
            <a:off x="405375" y="1204825"/>
            <a:ext cx="1640100" cy="32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West:</a:t>
            </a:r>
            <a:endParaRPr b="1"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 vacancy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/>
              <a:t>Have:</a:t>
            </a:r>
            <a:r>
              <a:rPr lang="en"/>
              <a:t> 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3 confirmed nominees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/>
              <a:t>Need: </a:t>
            </a:r>
            <a:r>
              <a:rPr lang="en" b="1" u="sng"/>
              <a:t> </a:t>
            </a:r>
            <a:endParaRPr b="1" u="sng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None</a:t>
            </a:r>
            <a:endParaRPr/>
          </a:p>
        </p:txBody>
      </p:sp>
      <p:sp>
        <p:nvSpPr>
          <p:cNvPr id="147" name="Google Shape;147;p39"/>
          <p:cNvSpPr txBox="1">
            <a:spLocks noGrp="1"/>
          </p:cNvSpPr>
          <p:nvPr>
            <p:ph type="body" idx="1"/>
          </p:nvPr>
        </p:nvSpPr>
        <p:spPr>
          <a:xfrm>
            <a:off x="6550150" y="1225675"/>
            <a:ext cx="1778100" cy="31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Tempe:</a:t>
            </a:r>
            <a:endParaRPr b="1" u="sng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No vacancies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Governance Grievance Committee (GGC)</a:t>
            </a:r>
            <a:endParaRPr/>
          </a:p>
        </p:txBody>
      </p:sp>
      <p:sp>
        <p:nvSpPr>
          <p:cNvPr id="153" name="Google Shape;153;p40"/>
          <p:cNvSpPr txBox="1">
            <a:spLocks noGrp="1"/>
          </p:cNvSpPr>
          <p:nvPr>
            <p:ph type="body" idx="1"/>
          </p:nvPr>
        </p:nvSpPr>
        <p:spPr>
          <a:xfrm>
            <a:off x="4494250" y="1204825"/>
            <a:ext cx="1778100" cy="31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Downtown:</a:t>
            </a:r>
            <a:endParaRPr b="1"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No vacancies  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>
              <a:solidFill>
                <a:schemeClr val="dk2"/>
              </a:solidFill>
            </a:endParaRPr>
          </a:p>
        </p:txBody>
      </p:sp>
      <p:sp>
        <p:nvSpPr>
          <p:cNvPr id="154" name="Google Shape;154;p40"/>
          <p:cNvSpPr txBox="1">
            <a:spLocks noGrp="1"/>
          </p:cNvSpPr>
          <p:nvPr>
            <p:ph type="body" idx="2"/>
          </p:nvPr>
        </p:nvSpPr>
        <p:spPr>
          <a:xfrm>
            <a:off x="2322800" y="1204825"/>
            <a:ext cx="1778100" cy="31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Poly:</a:t>
            </a:r>
            <a:endParaRPr b="1" u="sng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No vacancies </a:t>
            </a:r>
            <a:endParaRPr b="1">
              <a:solidFill>
                <a:srgbClr val="840D35"/>
              </a:solidFill>
            </a:endParaRPr>
          </a:p>
        </p:txBody>
      </p:sp>
      <p:sp>
        <p:nvSpPr>
          <p:cNvPr id="155" name="Google Shape;155;p40"/>
          <p:cNvSpPr txBox="1">
            <a:spLocks noGrp="1"/>
          </p:cNvSpPr>
          <p:nvPr>
            <p:ph type="body" idx="3"/>
          </p:nvPr>
        </p:nvSpPr>
        <p:spPr>
          <a:xfrm>
            <a:off x="405375" y="1204825"/>
            <a:ext cx="1640100" cy="32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West:</a:t>
            </a:r>
            <a:endParaRPr b="1" u="sng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No vacancies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6" name="Google Shape;156;p40"/>
          <p:cNvSpPr txBox="1">
            <a:spLocks noGrp="1"/>
          </p:cNvSpPr>
          <p:nvPr>
            <p:ph type="body" idx="1"/>
          </p:nvPr>
        </p:nvSpPr>
        <p:spPr>
          <a:xfrm>
            <a:off x="6550150" y="1225675"/>
            <a:ext cx="1778100" cy="31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Tempe:</a:t>
            </a:r>
            <a:endParaRPr b="1"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2 vacancies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dk1"/>
                </a:solidFill>
              </a:rPr>
              <a:t>Have: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2 confirmed nominees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dk2"/>
                </a:solidFill>
              </a:rPr>
              <a:t>Need: </a:t>
            </a:r>
            <a:r>
              <a:rPr lang="en" b="1" u="sng">
                <a:solidFill>
                  <a:schemeClr val="dk2"/>
                </a:solidFill>
              </a:rPr>
              <a:t> </a:t>
            </a:r>
            <a:endParaRPr b="1" u="sng">
              <a:solidFill>
                <a:schemeClr val="dk2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2 more nominees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1"/>
          <p:cNvSpPr txBox="1">
            <a:spLocks noGrp="1"/>
          </p:cNvSpPr>
          <p:nvPr>
            <p:ph type="title"/>
          </p:nvPr>
        </p:nvSpPr>
        <p:spPr>
          <a:xfrm>
            <a:off x="-44100" y="268075"/>
            <a:ext cx="9232200" cy="6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Academic Professional Grievance Committee (APGC)</a:t>
            </a:r>
            <a:endParaRPr/>
          </a:p>
        </p:txBody>
      </p:sp>
      <p:sp>
        <p:nvSpPr>
          <p:cNvPr id="162" name="Google Shape;162;p41"/>
          <p:cNvSpPr txBox="1">
            <a:spLocks noGrp="1"/>
          </p:cNvSpPr>
          <p:nvPr>
            <p:ph type="body" idx="3"/>
          </p:nvPr>
        </p:nvSpPr>
        <p:spPr>
          <a:xfrm>
            <a:off x="405375" y="1204825"/>
            <a:ext cx="8324400" cy="333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ANY Campus: </a:t>
            </a:r>
            <a:endParaRPr b="1"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5 vacancies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/>
              <a:t>Have:</a:t>
            </a:r>
            <a:r>
              <a:rPr lang="en"/>
              <a:t> 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2 confirmed nominees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2 pending nominations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2"/>
                </a:solidFill>
              </a:rPr>
              <a:t>Need: </a:t>
            </a:r>
            <a:r>
              <a:rPr lang="en" b="1" u="sng">
                <a:solidFill>
                  <a:schemeClr val="dk2"/>
                </a:solidFill>
              </a:rPr>
              <a:t> </a:t>
            </a:r>
            <a:endParaRPr b="1" u="sng">
              <a:solidFill>
                <a:schemeClr val="dk2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2-4 more nominees (depending on outcome of pending nominations)  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highlight>
                  <a:srgbClr val="FFC000"/>
                </a:highlight>
              </a:rPr>
              <a:t>What steps do you need to take now?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42"/>
          <p:cNvSpPr txBox="1">
            <a:spLocks noGrp="1"/>
          </p:cNvSpPr>
          <p:nvPr>
            <p:ph type="body" idx="1"/>
          </p:nvPr>
        </p:nvSpPr>
        <p:spPr>
          <a:xfrm>
            <a:off x="6275900" y="1184675"/>
            <a:ext cx="2868000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b="1"/>
              <a:t>Step 3:</a:t>
            </a:r>
            <a:r>
              <a:rPr lang="en"/>
              <a:t> Send nominations to Committee on Committee Chair ASAP</a:t>
            </a: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Nicole Nolan </a:t>
            </a:r>
            <a:r>
              <a:rPr lang="en" u="sng">
                <a:solidFill>
                  <a:schemeClr val="hlink"/>
                </a:solidFill>
                <a:hlinkClick r:id="rId3"/>
              </a:rPr>
              <a:t>nbnolan@asu.edu</a:t>
            </a:r>
            <a:endParaRPr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Any questions about the position you can’t answer, please reach out to myself or a Campus President </a:t>
            </a:r>
            <a:endParaRPr/>
          </a:p>
          <a:p>
            <a:pPr marL="9144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42"/>
          <p:cNvSpPr txBox="1">
            <a:spLocks noGrp="1"/>
          </p:cNvSpPr>
          <p:nvPr>
            <p:ph type="body" idx="2"/>
          </p:nvPr>
        </p:nvSpPr>
        <p:spPr>
          <a:xfrm>
            <a:off x="3091100" y="1184675"/>
            <a:ext cx="3184800" cy="30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b="1">
                <a:solidFill>
                  <a:schemeClr val="dk1"/>
                </a:solidFill>
              </a:rPr>
              <a:t>Step 2:</a:t>
            </a:r>
            <a:r>
              <a:rPr lang="en">
                <a:solidFill>
                  <a:schemeClr val="dk1"/>
                </a:solidFill>
              </a:rPr>
              <a:t> Seek nominations for your campus (again)</a:t>
            </a:r>
            <a:endParaRPr>
              <a:solidFill>
                <a:schemeClr val="dk1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Seek recommendations from your units. </a:t>
            </a:r>
            <a:endParaRPr>
              <a:solidFill>
                <a:schemeClr val="dk1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Recommended you do targeted emailing to those you think would be interested and do well in the position</a:t>
            </a:r>
            <a:endParaRPr>
              <a:solidFill>
                <a:schemeClr val="dk1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Verify that the nominees understand the commitment and are interested in serving</a:t>
            </a:r>
            <a:r>
              <a:rPr lang="en" b="1">
                <a:solidFill>
                  <a:schemeClr val="dk1"/>
                </a:solidFill>
              </a:rPr>
              <a:t>. </a:t>
            </a:r>
            <a:endParaRPr b="1">
              <a:solidFill>
                <a:schemeClr val="dk1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i="1">
                <a:solidFill>
                  <a:schemeClr val="dk1"/>
                </a:solidFill>
              </a:rPr>
              <a:t>3 year term</a:t>
            </a:r>
            <a:endParaRPr i="1">
              <a:solidFill>
                <a:schemeClr val="dk1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i="1">
                <a:solidFill>
                  <a:schemeClr val="dk1"/>
                </a:solidFill>
              </a:rPr>
              <a:t>Need to be available most Monday afternoons</a:t>
            </a:r>
            <a:endParaRPr i="1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840D35"/>
              </a:solidFill>
            </a:endParaRPr>
          </a:p>
        </p:txBody>
      </p:sp>
      <p:sp>
        <p:nvSpPr>
          <p:cNvPr id="170" name="Google Shape;170;p42"/>
          <p:cNvSpPr txBox="1">
            <a:spLocks noGrp="1"/>
          </p:cNvSpPr>
          <p:nvPr>
            <p:ph type="body" idx="3"/>
          </p:nvPr>
        </p:nvSpPr>
        <p:spPr>
          <a:xfrm>
            <a:off x="150675" y="1247275"/>
            <a:ext cx="2827800" cy="32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b="1"/>
              <a:t>Step 1: </a:t>
            </a:r>
            <a:r>
              <a:rPr lang="en"/>
              <a:t>Review committees and positions that are seeking nominations for the Spring 2021 elections: </a:t>
            </a:r>
            <a:endParaRPr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https://usenate.asu.edu/committees/grievance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Campus President Elects </a:t>
            </a:r>
            <a:endParaRPr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CAFT and GGC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i="1"/>
              <a:t>Need to be tenured and not on sabbatical during the 3 year term</a:t>
            </a:r>
            <a:r>
              <a:rPr lang="en"/>
              <a:t> </a:t>
            </a:r>
            <a:endParaRPr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APGC 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i="1"/>
              <a:t>Needs to be an Academic Professional </a:t>
            </a:r>
            <a:endParaRPr i="1"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i="1"/>
              <a:t>Can be from any campu</a:t>
            </a:r>
            <a:r>
              <a:rPr lang="en"/>
              <a:t>s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U Template">
  <a:themeElements>
    <a:clrScheme name="ASU Pallet">
      <a:dk1>
        <a:srgbClr val="000000"/>
      </a:dk1>
      <a:lt1>
        <a:srgbClr val="FFFFFF"/>
      </a:lt1>
      <a:dk2>
        <a:srgbClr val="951D40"/>
      </a:dk2>
      <a:lt2>
        <a:srgbClr val="5C6670"/>
      </a:lt2>
      <a:accent1>
        <a:srgbClr val="FFC627"/>
      </a:accent1>
      <a:accent2>
        <a:srgbClr val="951D40"/>
      </a:accent2>
      <a:accent3>
        <a:srgbClr val="78BE20"/>
      </a:accent3>
      <a:accent4>
        <a:srgbClr val="FF7F32"/>
      </a:accent4>
      <a:accent5>
        <a:srgbClr val="00A3E0"/>
      </a:accent5>
      <a:accent6>
        <a:srgbClr val="000000"/>
      </a:accent6>
      <a:hlink>
        <a:srgbClr val="951D40"/>
      </a:hlink>
      <a:folHlink>
        <a:srgbClr val="5C66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U Template">
  <a:themeElements>
    <a:clrScheme name="ASU Pallet">
      <a:dk1>
        <a:srgbClr val="000000"/>
      </a:dk1>
      <a:lt1>
        <a:srgbClr val="FFFFFF"/>
      </a:lt1>
      <a:dk2>
        <a:srgbClr val="951D40"/>
      </a:dk2>
      <a:lt2>
        <a:srgbClr val="5C6670"/>
      </a:lt2>
      <a:accent1>
        <a:srgbClr val="FFC627"/>
      </a:accent1>
      <a:accent2>
        <a:srgbClr val="951D40"/>
      </a:accent2>
      <a:accent3>
        <a:srgbClr val="78BE20"/>
      </a:accent3>
      <a:accent4>
        <a:srgbClr val="FF7F32"/>
      </a:accent4>
      <a:accent5>
        <a:srgbClr val="00A3E0"/>
      </a:accent5>
      <a:accent6>
        <a:srgbClr val="000000"/>
      </a:accent6>
      <a:hlink>
        <a:srgbClr val="951D40"/>
      </a:hlink>
      <a:folHlink>
        <a:srgbClr val="5C66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On-screen Show (16:9)</PresentationFormat>
  <Paragraphs>79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ASU Template</vt:lpstr>
      <vt:lpstr>ASU Template</vt:lpstr>
      <vt:lpstr>Faculty Senate Elections  </vt:lpstr>
      <vt:lpstr>Campus President Elect </vt:lpstr>
      <vt:lpstr>Committee of Academic Freedom and Tenure (CAFT) </vt:lpstr>
      <vt:lpstr>Governance Grievance Committee (GGC)</vt:lpstr>
      <vt:lpstr>Academic Professional Grievance Committee (APGC)</vt:lpstr>
      <vt:lpstr>What steps do you need to take now?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Elections  </dc:title>
  <dc:creator>Nicole Blaize Nolan</dc:creator>
  <cp:lastModifiedBy>Nicole Blaize Nolan</cp:lastModifiedBy>
  <cp:revision>1</cp:revision>
  <dcterms:modified xsi:type="dcterms:W3CDTF">2021-02-01T23:44:04Z</dcterms:modified>
</cp:coreProperties>
</file>