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6"/>
  </p:notesMasterIdLst>
  <p:handoutMasterIdLst>
    <p:handoutMasterId r:id="rId7"/>
  </p:handoutMasterIdLst>
  <p:sldIdLst>
    <p:sldId id="397" r:id="rId2"/>
    <p:sldId id="401" r:id="rId3"/>
    <p:sldId id="403" r:id="rId4"/>
    <p:sldId id="404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orient="horz" pos="1944" userDrawn="1">
          <p15:clr>
            <a:srgbClr val="A4A3A4"/>
          </p15:clr>
        </p15:guide>
        <p15:guide id="3" orient="horz" pos="2952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userDrawn="1">
          <p15:clr>
            <a:srgbClr val="A4A3A4"/>
          </p15:clr>
        </p15:guide>
        <p15:guide id="6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adalupe Perez-Carrillo" initials="GP" lastIdx="2" clrIdx="0">
    <p:extLst>
      <p:ext uri="{19B8F6BF-5375-455C-9EA6-DF929625EA0E}">
        <p15:presenceInfo xmlns:p15="http://schemas.microsoft.com/office/powerpoint/2012/main" userId="S-1-5-21-1864253520-1647712531-16515117-1512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20"/>
    <a:srgbClr val="5C6670"/>
    <a:srgbClr val="00A3E1"/>
    <a:srgbClr val="00A3E0"/>
    <a:srgbClr val="F75E22"/>
    <a:srgbClr val="FFC627"/>
    <a:srgbClr val="000000"/>
    <a:srgbClr val="727272"/>
    <a:srgbClr val="8C1D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1" autoAdjust="0"/>
    <p:restoredTop sz="95879" autoAdjust="0"/>
  </p:normalViewPr>
  <p:slideViewPr>
    <p:cSldViewPr snapToGrid="0">
      <p:cViewPr varScale="1">
        <p:scale>
          <a:sx n="63" d="100"/>
          <a:sy n="63" d="100"/>
        </p:scale>
        <p:origin x="656" y="72"/>
      </p:cViewPr>
      <p:guideLst>
        <p:guide orient="horz" pos="1296"/>
        <p:guide orient="horz" pos="1944"/>
        <p:guide orient="horz" pos="2952"/>
        <p:guide orient="horz" pos="1008"/>
        <p:guide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4C9E72-CCC5-734E-86E3-7ECA48BD198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43EBD4-C09F-4B41-90DA-4503B77BE8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5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D17F0C-9553-41D2-B252-3C13C6019BB3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A2938A-C515-41DE-9A81-E51DFDFEE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7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A4DB-47B0-47C8-87BA-AF3034298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AE549-DB4B-45DD-A0B0-7CE37157F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F20F6-BC04-48DD-8119-829BE0ED5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4BB92-06B0-4E22-975B-35E5E72CD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020A7-D58E-4511-A92D-10E76EC5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2325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A5F2C-F170-46E6-B49E-B4A6A5BC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06C97-92C7-46FE-8EBD-24FA2AE6B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2C884-632F-4004-832D-A8DC64DB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61E4F-FAA2-4557-8BC3-7BD8FBE2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A61AB-8ECF-4DF0-B31D-5F24CDE8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15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6140FA-3421-4D92-8CE8-C7086B786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ECFB6-7428-482F-9C93-742266F0C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BE236-E3BE-4E8B-8599-81A2D0B9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F00C2-DF75-4B84-A186-2AD48194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6B4CB-4992-4351-B50B-9DE3069B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3700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/3 [black] Colum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1" y="0"/>
            <a:ext cx="3982165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545" y="787651"/>
            <a:ext cx="3486148" cy="1648351"/>
          </a:xfrm>
          <a:noFill/>
        </p:spPr>
        <p:txBody>
          <a:bodyPr anchor="t"/>
          <a:lstStyle>
            <a:lvl1pPr>
              <a:lnSpc>
                <a:spcPts val="4000"/>
              </a:lnSpc>
              <a:defRPr sz="4000" b="1" spc="-5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8545" y="2436002"/>
            <a:ext cx="3486147" cy="3242490"/>
          </a:xfrm>
        </p:spPr>
        <p:txBody>
          <a:bodyPr>
            <a:normAutofit/>
          </a:bodyPr>
          <a:lstStyle>
            <a:lvl1pPr marL="6349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 sz="1800">
                <a:solidFill>
                  <a:schemeClr val="bg2"/>
                </a:solidFill>
              </a:defRPr>
            </a:lvl1pPr>
            <a:lvl2pPr marL="461951" indent="0">
              <a:buNone/>
              <a:defRPr sz="1600"/>
            </a:lvl2pPr>
            <a:lvl3pPr marL="914353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48150" y="584199"/>
            <a:ext cx="6965283" cy="554196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71262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title bar,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219200"/>
          </a:xfrm>
          <a:solidFill>
            <a:schemeClr val="tx2"/>
          </a:solidFill>
        </p:spPr>
        <p:txBody>
          <a:bodyPr anchor="ctr"/>
          <a:lstStyle>
            <a:lvl1pPr marL="822960">
              <a:lnSpc>
                <a:spcPts val="4000"/>
              </a:lnSpc>
              <a:defRPr sz="40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title, size as necessary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6913B5-E4E1-4A60-B1DA-C7EADC57C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1" y="1677142"/>
            <a:ext cx="10515600" cy="424264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1887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on Left -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" y="0"/>
            <a:ext cx="12192000" cy="685799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545" y="787651"/>
            <a:ext cx="3500002" cy="1638049"/>
          </a:xfrm>
          <a:noFill/>
        </p:spPr>
        <p:txBody>
          <a:bodyPr anchor="t"/>
          <a:lstStyle>
            <a:lvl1pPr>
              <a:lnSpc>
                <a:spcPts val="4000"/>
              </a:lnSpc>
              <a:defRPr sz="4000" spc="-5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8545" y="2425700"/>
            <a:ext cx="3500002" cy="3252792"/>
          </a:xfrm>
        </p:spPr>
        <p:txBody>
          <a:bodyPr>
            <a:normAutofit/>
          </a:bodyPr>
          <a:lstStyle>
            <a:lvl1pPr marL="6349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 sz="1800">
                <a:solidFill>
                  <a:schemeClr val="bg2"/>
                </a:solidFill>
              </a:defRPr>
            </a:lvl1pPr>
            <a:lvl2pPr marL="461951" indent="0">
              <a:buFontTx/>
              <a:buNone/>
              <a:defRPr sz="1400"/>
            </a:lvl2pPr>
            <a:lvl3pPr marL="914353" indent="0">
              <a:buFontTx/>
              <a:buNone/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6426107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with 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3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AA0B-D1B0-40A5-BA1A-B1394C63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9F98D-B393-49CA-95F9-53AE6B1FE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F93EA-C1A8-44A0-8021-374200E6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4121A-B90C-425F-96AD-EC1E6877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F75BB-D2F3-449D-98DD-251A67CB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6506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7A5CA-C936-4084-9E2F-90AF381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B1748-FE36-4084-87B9-9E3069B0E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3F106-82FF-4FBA-B5EC-2F44FBAF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4E9E2-87F2-40A7-9FCE-4903F7EF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02F31-B8D3-4E4B-8F4E-6D97FB58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8761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FE8E-BE32-41F0-9172-6A32FDCC7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E9415-C4AB-425E-90BB-5F8883432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B12A3-34C4-42BD-8158-8A8AC22C5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25759-B1C7-4F9E-A444-59787FC9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794A6-1064-4EB9-9CF8-F34C6AF5B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9C456-8E4D-4AB6-8372-F4FA3AB5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278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179C-A174-4450-84E1-331AD2288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A66B9-F426-4D35-AA78-88E29791A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3E8D9-A36C-4FAA-8930-D043CBAD0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6FCD1-88FA-4537-BD75-BC712ABBE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26FD6A-8EB9-47EE-BA6B-30C40CF37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A6B601-7FED-4E33-9001-13639F9CF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5910F7-319C-4D63-A4B8-60A8B2FB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6E7C97-5E76-4ED8-B553-86B4F31A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7032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8576-F2D8-497D-8033-8569A5F6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2A1E1-6538-4554-9627-C00C29E4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900D3-7F1B-43AD-A688-64BCF877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8CB35-5EEA-44B6-BA1A-B281B64F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7352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4CC79-16DC-4038-9E93-D1B3F649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1EBFE7-77C8-4ACF-9D3A-6DDBA0A7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13ACE-04FE-4857-A859-72BDE9F3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27437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C533-AFA9-4EF6-A530-C2A89A66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A594A-13F2-4751-B8B0-D656F158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8027E-8559-4CBA-8D1A-BF8C17EEE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F67A7-4675-421C-B83D-FA37144A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F174F-6519-4860-845B-2921FE4C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A81F2-F628-4CB1-AA57-C733ECB03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9365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A6BA-0482-4D31-88CA-99D89635B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550437-F9AE-469A-BBF2-22B80E080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9F2AB-DEA8-4A65-BCD3-55A27E2D5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E0CE4-3752-4A95-AE41-BBCB8E526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9FE0B-D74D-440E-B7CD-7923607D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F6F8D-6B09-4C9E-AFE1-46326C0F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6364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3D8CF-925C-431E-87DB-AA7B8D012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65F33-6B24-465A-BE42-1112B6D8B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23BE4-C0E7-4AB3-8B89-FAD4B0807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55B75-EEA0-4813-96C9-102EDBEF6BCD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E5D35-F9C9-4374-97C8-C3FC34FDF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B3A9F-D838-4E60-806E-27865BF1E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5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9" r:id="rId12"/>
    <p:sldLayoutId id="2147483725" r:id="rId13"/>
    <p:sldLayoutId id="2147483704" r:id="rId14"/>
    <p:sldLayoutId id="2147483724" r:id="rId15"/>
  </p:sldLayoutIdLst>
  <p:transition>
    <p:push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1A0A-BF90-4849-8395-52708888A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38544" y="1076960"/>
            <a:ext cx="3812970" cy="1432560"/>
          </a:xfrm>
        </p:spPr>
        <p:txBody>
          <a:bodyPr>
            <a:normAutofit/>
          </a:bodyPr>
          <a:lstStyle/>
          <a:p>
            <a:r>
              <a:rPr lang="en-US" dirty="0"/>
              <a:t>West Campus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2D59F-4D87-432B-9667-F1F77894D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Stephen Toth</a:t>
            </a:r>
          </a:p>
          <a:p>
            <a:r>
              <a:rPr lang="en-US" dirty="0"/>
              <a:t>Associate Professor of History</a:t>
            </a:r>
          </a:p>
          <a:p>
            <a:r>
              <a:rPr lang="en-US" dirty="0"/>
              <a:t>School of Humanities Arts &amp; Cultural Studies</a:t>
            </a:r>
          </a:p>
          <a:p>
            <a:r>
              <a:rPr lang="en-US" dirty="0"/>
              <a:t>Director of General Studies, New College of Interdisciplinary Arts &amp; Sciences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50BDA-BE9D-4038-916C-9D6BB781CA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Arial Black" panose="020B0A04020102020204" pitchFamily="34" charset="0"/>
              </a:rPr>
              <a:t>General Education@ASU</a:t>
            </a:r>
          </a:p>
          <a:p>
            <a:pPr marL="0" indent="0">
              <a:buNone/>
            </a:pPr>
            <a:endParaRPr lang="en-US" sz="6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1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1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1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1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1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100" dirty="0">
                <a:latin typeface="Arial Black" panose="020B0A04020102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540417220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DFED-7367-4F4C-88CD-7BFE9A4A3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Challenges in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0174B-54F3-4798-9D8C-BE956B7A9E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Major Maps</a:t>
            </a:r>
          </a:p>
          <a:p>
            <a:r>
              <a:rPr lang="en-US" dirty="0"/>
              <a:t>Scalability</a:t>
            </a:r>
          </a:p>
          <a:p>
            <a:r>
              <a:rPr lang="en-US" dirty="0"/>
              <a:t>Assessment</a:t>
            </a:r>
          </a:p>
          <a:p>
            <a:r>
              <a:rPr lang="en-US" dirty="0"/>
              <a:t>Classroom Size and  Availability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68497-A804-4818-B115-2FB31F4E4D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Structure of major maps for pre-professional programs poses significant challenges to the addition of new GS courses.</a:t>
            </a:r>
          </a:p>
          <a:p>
            <a:r>
              <a:rPr lang="en-US" sz="3600" dirty="0"/>
              <a:t>Scalability related to staffing two new three-credit GS courses that all students must pass through.</a:t>
            </a:r>
          </a:p>
          <a:p>
            <a:r>
              <a:rPr lang="en-US" sz="3600" dirty="0"/>
              <a:t>Assessment of student learning across the entire GS program.</a:t>
            </a:r>
          </a:p>
          <a:p>
            <a:r>
              <a:rPr lang="en-US" sz="3600"/>
              <a:t>Only four classrooms at the West campus have seating capacity of 100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4261789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7A7634-F224-4298-AEC7-D547FCD29A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0840" y="5742624"/>
            <a:ext cx="1104898" cy="6490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50AFE45-EA47-C641-80BE-ED2E457C08CE}"/>
              </a:ext>
            </a:extLst>
          </p:cNvPr>
          <p:cNvSpPr/>
          <p:nvPr/>
        </p:nvSpPr>
        <p:spPr>
          <a:xfrm>
            <a:off x="630328" y="437276"/>
            <a:ext cx="10972800" cy="663256"/>
          </a:xfrm>
          <a:prstGeom prst="rect">
            <a:avLst/>
          </a:prstGeom>
          <a:solidFill>
            <a:schemeClr val="bg1"/>
          </a:solidFill>
          <a:ln w="63500">
            <a:solidFill>
              <a:srgbClr val="00A3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Theme: Transformations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D8946-D4A5-6B48-B952-F3F38DB1B80A}"/>
              </a:ext>
            </a:extLst>
          </p:cNvPr>
          <p:cNvSpPr/>
          <p:nvPr/>
        </p:nvSpPr>
        <p:spPr>
          <a:xfrm>
            <a:off x="630328" y="4044913"/>
            <a:ext cx="10972798" cy="663256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Digital Portfolio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EEDBFC-7021-7142-A915-B44CFEF9DC4F}"/>
              </a:ext>
            </a:extLst>
          </p:cNvPr>
          <p:cNvSpPr/>
          <p:nvPr/>
        </p:nvSpPr>
        <p:spPr>
          <a:xfrm>
            <a:off x="3189618" y="1279437"/>
            <a:ext cx="1511070" cy="2226365"/>
          </a:xfrm>
          <a:prstGeom prst="rect">
            <a:avLst/>
          </a:prstGeom>
          <a:solidFill>
            <a:schemeClr val="bg1"/>
          </a:solidFill>
          <a:ln w="63500">
            <a:solidFill>
              <a:srgbClr val="5C66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Innovation (3cr)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55B07E-7A48-1D4B-816D-57D1059F79B0}"/>
              </a:ext>
            </a:extLst>
          </p:cNvPr>
          <p:cNvSpPr/>
          <p:nvPr/>
        </p:nvSpPr>
        <p:spPr>
          <a:xfrm>
            <a:off x="630328" y="1279437"/>
            <a:ext cx="497780" cy="2226365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NEW 194 (1cr)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2B0178-4687-B640-BD01-9CCD5E914A8F}"/>
              </a:ext>
            </a:extLst>
          </p:cNvPr>
          <p:cNvSpPr/>
          <p:nvPr/>
        </p:nvSpPr>
        <p:spPr>
          <a:xfrm>
            <a:off x="1403328" y="1279437"/>
            <a:ext cx="1511070" cy="2226365"/>
          </a:xfrm>
          <a:prstGeom prst="rect">
            <a:avLst/>
          </a:prstGeom>
          <a:solidFill>
            <a:schemeClr val="bg1"/>
          </a:solidFill>
          <a:ln w="63500">
            <a:solidFill>
              <a:srgbClr val="5C66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Inquiry (3cr)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CADAA1-90CD-4141-9AC7-19E025BE6FA3}"/>
              </a:ext>
            </a:extLst>
          </p:cNvPr>
          <p:cNvSpPr/>
          <p:nvPr/>
        </p:nvSpPr>
        <p:spPr>
          <a:xfrm>
            <a:off x="4975908" y="1279437"/>
            <a:ext cx="1511070" cy="2226365"/>
          </a:xfrm>
          <a:prstGeom prst="rect">
            <a:avLst/>
          </a:prstGeom>
          <a:solidFill>
            <a:schemeClr val="bg1"/>
          </a:solidFill>
          <a:ln w="63500">
            <a:solidFill>
              <a:srgbClr val="5C66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Engagement (3cr)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116D82-6CCA-754A-B937-8CAC8D209A3D}"/>
              </a:ext>
            </a:extLst>
          </p:cNvPr>
          <p:cNvSpPr/>
          <p:nvPr/>
        </p:nvSpPr>
        <p:spPr>
          <a:xfrm>
            <a:off x="7535198" y="1279437"/>
            <a:ext cx="1511070" cy="2226365"/>
          </a:xfrm>
          <a:prstGeom prst="rect">
            <a:avLst/>
          </a:prstGeom>
          <a:solidFill>
            <a:schemeClr val="bg1"/>
          </a:solidFill>
          <a:ln w="63500">
            <a:solidFill>
              <a:srgbClr val="5C66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Collaboration (3cr)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61C1FD3-DE34-544F-88BB-119CCA7CC549}"/>
              </a:ext>
            </a:extLst>
          </p:cNvPr>
          <p:cNvCxnSpPr>
            <a:cxnSpLocks/>
          </p:cNvCxnSpPr>
          <p:nvPr/>
        </p:nvCxnSpPr>
        <p:spPr>
          <a:xfrm>
            <a:off x="900518" y="3526241"/>
            <a:ext cx="0" cy="518672"/>
          </a:xfrm>
          <a:prstGeom prst="line">
            <a:avLst/>
          </a:prstGeom>
          <a:ln w="63500" cap="rnd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34ED2DD-9A35-6940-8CC5-F373D788CC17}"/>
              </a:ext>
            </a:extLst>
          </p:cNvPr>
          <p:cNvSpPr/>
          <p:nvPr/>
        </p:nvSpPr>
        <p:spPr>
          <a:xfrm>
            <a:off x="9321488" y="1279437"/>
            <a:ext cx="1511070" cy="2226365"/>
          </a:xfrm>
          <a:prstGeom prst="rect">
            <a:avLst/>
          </a:prstGeom>
          <a:solidFill>
            <a:schemeClr val="bg1"/>
          </a:solidFill>
          <a:ln w="63500">
            <a:solidFill>
              <a:srgbClr val="5C66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Signature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Experience (3cr)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EB086A-1F0F-8146-B0E3-EA0FCD3376A2}"/>
              </a:ext>
            </a:extLst>
          </p:cNvPr>
          <p:cNvSpPr/>
          <p:nvPr/>
        </p:nvSpPr>
        <p:spPr>
          <a:xfrm>
            <a:off x="6762198" y="1279437"/>
            <a:ext cx="497780" cy="2226365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NEW 294 (1cr)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E8D8F2-87BE-F048-8455-437D31FA3981}"/>
              </a:ext>
            </a:extLst>
          </p:cNvPr>
          <p:cNvSpPr/>
          <p:nvPr/>
        </p:nvSpPr>
        <p:spPr>
          <a:xfrm>
            <a:off x="11107779" y="1279437"/>
            <a:ext cx="497780" cy="2226365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NEW 394 (1cr)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BA77990-A37D-C546-A09C-2E17D42A1BBF}"/>
              </a:ext>
            </a:extLst>
          </p:cNvPr>
          <p:cNvCxnSpPr>
            <a:cxnSpLocks/>
          </p:cNvCxnSpPr>
          <p:nvPr/>
        </p:nvCxnSpPr>
        <p:spPr>
          <a:xfrm>
            <a:off x="6999081" y="3497412"/>
            <a:ext cx="0" cy="547501"/>
          </a:xfrm>
          <a:prstGeom prst="line">
            <a:avLst/>
          </a:prstGeom>
          <a:ln w="63500" cap="rnd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AE6C115-BDA8-DC45-ADD5-5E827B851128}"/>
              </a:ext>
            </a:extLst>
          </p:cNvPr>
          <p:cNvCxnSpPr>
            <a:cxnSpLocks/>
          </p:cNvCxnSpPr>
          <p:nvPr/>
        </p:nvCxnSpPr>
        <p:spPr>
          <a:xfrm>
            <a:off x="11354901" y="3526241"/>
            <a:ext cx="0" cy="518672"/>
          </a:xfrm>
          <a:prstGeom prst="line">
            <a:avLst/>
          </a:prstGeom>
          <a:ln w="63500" cap="rnd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90E240F8-0E35-DF46-89C8-EA201A3D14C3}"/>
              </a:ext>
            </a:extLst>
          </p:cNvPr>
          <p:cNvSpPr/>
          <p:nvPr/>
        </p:nvSpPr>
        <p:spPr>
          <a:xfrm rot="10800000" flipH="1">
            <a:off x="630327" y="4998497"/>
            <a:ext cx="4345580" cy="497565"/>
          </a:xfrm>
          <a:prstGeom prst="rtTriangle">
            <a:avLst/>
          </a:prstGeom>
          <a:solidFill>
            <a:schemeClr val="bg1"/>
          </a:solidFill>
          <a:ln w="63500">
            <a:solidFill>
              <a:srgbClr val="78BE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E4D5AF-082B-464E-A5D8-E5510407DAC8}"/>
              </a:ext>
            </a:extLst>
          </p:cNvPr>
          <p:cNvSpPr txBox="1"/>
          <p:nvPr/>
        </p:nvSpPr>
        <p:spPr>
          <a:xfrm>
            <a:off x="582199" y="4878631"/>
            <a:ext cx="1231491" cy="6001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300" dirty="0"/>
              <a:t>Year 1</a:t>
            </a:r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23EAFC2C-7618-8A4F-8E9C-13594BBCFE4E}"/>
              </a:ext>
            </a:extLst>
          </p:cNvPr>
          <p:cNvSpPr/>
          <p:nvPr/>
        </p:nvSpPr>
        <p:spPr>
          <a:xfrm flipH="1">
            <a:off x="7259978" y="4998497"/>
            <a:ext cx="4345580" cy="497565"/>
          </a:xfrm>
          <a:prstGeom prst="rtTriangle">
            <a:avLst/>
          </a:prstGeom>
          <a:solidFill>
            <a:schemeClr val="bg1"/>
          </a:solidFill>
          <a:ln w="63500">
            <a:solidFill>
              <a:srgbClr val="78BE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5B36744-8ABC-2946-A19C-A3A3811C8B27}"/>
              </a:ext>
            </a:extLst>
          </p:cNvPr>
          <p:cNvSpPr txBox="1"/>
          <p:nvPr/>
        </p:nvSpPr>
        <p:spPr>
          <a:xfrm>
            <a:off x="9953350" y="5012654"/>
            <a:ext cx="1734000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00" dirty="0"/>
              <a:t>Years 3-4</a:t>
            </a:r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F4790291-67BC-CB41-ACCF-791D3AF00315}"/>
              </a:ext>
            </a:extLst>
          </p:cNvPr>
          <p:cNvSpPr/>
          <p:nvPr/>
        </p:nvSpPr>
        <p:spPr>
          <a:xfrm>
            <a:off x="2081463" y="5029358"/>
            <a:ext cx="7664116" cy="497565"/>
          </a:xfrm>
          <a:prstGeom prst="parallelogram">
            <a:avLst>
              <a:gd name="adj" fmla="val 747359"/>
            </a:avLst>
          </a:prstGeom>
          <a:solidFill>
            <a:schemeClr val="bg1"/>
          </a:solidFill>
          <a:ln w="63500">
            <a:solidFill>
              <a:srgbClr val="78BE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7F1701-8008-1246-A671-A621DF005FFB}"/>
              </a:ext>
            </a:extLst>
          </p:cNvPr>
          <p:cNvSpPr txBox="1"/>
          <p:nvPr/>
        </p:nvSpPr>
        <p:spPr>
          <a:xfrm>
            <a:off x="5034797" y="4986465"/>
            <a:ext cx="1734000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300" dirty="0"/>
              <a:t>Years 2-3</a:t>
            </a:r>
          </a:p>
        </p:txBody>
      </p:sp>
    </p:spTree>
    <p:extLst>
      <p:ext uri="{BB962C8B-B14F-4D97-AF65-F5344CB8AC3E}">
        <p14:creationId xmlns:p14="http://schemas.microsoft.com/office/powerpoint/2010/main" val="15190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7A7634-F224-4298-AEC7-D547FCD29A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0840" y="5742624"/>
            <a:ext cx="1104898" cy="64902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778C6E-806E-A643-A0F3-86AFEE215498}"/>
              </a:ext>
            </a:extLst>
          </p:cNvPr>
          <p:cNvCxnSpPr>
            <a:cxnSpLocks/>
          </p:cNvCxnSpPr>
          <p:nvPr/>
        </p:nvCxnSpPr>
        <p:spPr>
          <a:xfrm>
            <a:off x="3048000" y="926432"/>
            <a:ext cx="0" cy="54652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FAC2EB-15A2-4F4C-8D7B-A2E29EA8642A}"/>
              </a:ext>
            </a:extLst>
          </p:cNvPr>
          <p:cNvCxnSpPr>
            <a:cxnSpLocks/>
          </p:cNvCxnSpPr>
          <p:nvPr/>
        </p:nvCxnSpPr>
        <p:spPr>
          <a:xfrm>
            <a:off x="6096000" y="926432"/>
            <a:ext cx="0" cy="54885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9A4AFE-7523-8C48-BB11-14C774748856}"/>
              </a:ext>
            </a:extLst>
          </p:cNvPr>
          <p:cNvCxnSpPr>
            <a:cxnSpLocks/>
          </p:cNvCxnSpPr>
          <p:nvPr/>
        </p:nvCxnSpPr>
        <p:spPr>
          <a:xfrm>
            <a:off x="9144000" y="926432"/>
            <a:ext cx="0" cy="55002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679E34B-5FBD-D44C-AE80-634DDCD2DD3D}"/>
              </a:ext>
            </a:extLst>
          </p:cNvPr>
          <p:cNvSpPr txBox="1"/>
          <p:nvPr/>
        </p:nvSpPr>
        <p:spPr>
          <a:xfrm>
            <a:off x="684810" y="280101"/>
            <a:ext cx="1724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2020-21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4EDC03-20EB-D64B-B10E-4EAA1D075F5F}"/>
              </a:ext>
            </a:extLst>
          </p:cNvPr>
          <p:cNvSpPr txBox="1"/>
          <p:nvPr/>
        </p:nvSpPr>
        <p:spPr>
          <a:xfrm>
            <a:off x="3731809" y="268068"/>
            <a:ext cx="1724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2021-22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477C8D6-EE7D-9344-A7AD-012CB3ACD0E0}"/>
              </a:ext>
            </a:extLst>
          </p:cNvPr>
          <p:cNvSpPr txBox="1"/>
          <p:nvPr/>
        </p:nvSpPr>
        <p:spPr>
          <a:xfrm>
            <a:off x="6778808" y="280101"/>
            <a:ext cx="1724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2022-23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E496E0-1EC6-AF4C-A157-13A13C861E3F}"/>
              </a:ext>
            </a:extLst>
          </p:cNvPr>
          <p:cNvSpPr txBox="1"/>
          <p:nvPr/>
        </p:nvSpPr>
        <p:spPr>
          <a:xfrm>
            <a:off x="9826807" y="280101"/>
            <a:ext cx="1724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2023-24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5ED1BC-7C7D-2D46-A0AC-9AFB2EE36BDA}"/>
              </a:ext>
            </a:extLst>
          </p:cNvPr>
          <p:cNvSpPr txBox="1"/>
          <p:nvPr/>
        </p:nvSpPr>
        <p:spPr>
          <a:xfrm>
            <a:off x="3395915" y="914399"/>
            <a:ext cx="90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Fall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72BB677-EA02-3647-944C-676CF6EB5C5D}"/>
              </a:ext>
            </a:extLst>
          </p:cNvPr>
          <p:cNvSpPr txBox="1"/>
          <p:nvPr/>
        </p:nvSpPr>
        <p:spPr>
          <a:xfrm>
            <a:off x="4572017" y="938463"/>
            <a:ext cx="1181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</a:rPr>
              <a:t>Spring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2F7AF55-70EB-B94D-B72F-0914A043E331}"/>
              </a:ext>
            </a:extLst>
          </p:cNvPr>
          <p:cNvSpPr txBox="1"/>
          <p:nvPr/>
        </p:nvSpPr>
        <p:spPr>
          <a:xfrm>
            <a:off x="347915" y="926432"/>
            <a:ext cx="90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Fall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3F1CC56-0380-5342-A266-4AAFE77BB3B5}"/>
              </a:ext>
            </a:extLst>
          </p:cNvPr>
          <p:cNvSpPr txBox="1"/>
          <p:nvPr/>
        </p:nvSpPr>
        <p:spPr>
          <a:xfrm>
            <a:off x="1524017" y="950496"/>
            <a:ext cx="1181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</a:rPr>
              <a:t>Spring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5BB5FCE-4FA9-F14B-AEEA-B5D12852550E}"/>
              </a:ext>
            </a:extLst>
          </p:cNvPr>
          <p:cNvSpPr txBox="1"/>
          <p:nvPr/>
        </p:nvSpPr>
        <p:spPr>
          <a:xfrm>
            <a:off x="6443914" y="950496"/>
            <a:ext cx="90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Fall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655EBDD-27B7-7B46-BA3B-843C51632AF0}"/>
              </a:ext>
            </a:extLst>
          </p:cNvPr>
          <p:cNvSpPr txBox="1"/>
          <p:nvPr/>
        </p:nvSpPr>
        <p:spPr>
          <a:xfrm>
            <a:off x="7620016" y="974560"/>
            <a:ext cx="1181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</a:rPr>
              <a:t>Spring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CCDA66-0855-0B4C-82D7-AAA4F805C7C0}"/>
              </a:ext>
            </a:extLst>
          </p:cNvPr>
          <p:cNvSpPr txBox="1"/>
          <p:nvPr/>
        </p:nvSpPr>
        <p:spPr>
          <a:xfrm>
            <a:off x="9486894" y="974560"/>
            <a:ext cx="90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Fall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3935973-6FE5-CE48-AF4A-9E2ADAD8C9E3}"/>
              </a:ext>
            </a:extLst>
          </p:cNvPr>
          <p:cNvSpPr txBox="1"/>
          <p:nvPr/>
        </p:nvSpPr>
        <p:spPr>
          <a:xfrm>
            <a:off x="10662996" y="998624"/>
            <a:ext cx="1181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</a:rPr>
              <a:t>Spring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A0F96FD-BAFD-B646-84E3-337962C30BB2}"/>
              </a:ext>
            </a:extLst>
          </p:cNvPr>
          <p:cNvSpPr/>
          <p:nvPr/>
        </p:nvSpPr>
        <p:spPr>
          <a:xfrm rot="5400000">
            <a:off x="3264572" y="1692534"/>
            <a:ext cx="1205634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194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(10 sections)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F8A616B-BB8F-5541-A55A-B0D8052FEF9E}"/>
              </a:ext>
            </a:extLst>
          </p:cNvPr>
          <p:cNvSpPr/>
          <p:nvPr/>
        </p:nvSpPr>
        <p:spPr>
          <a:xfrm rot="5400000">
            <a:off x="5027105" y="1351326"/>
            <a:ext cx="523221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194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(3 sections)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434E5AC-590B-A641-A502-D3225DA1823B}"/>
              </a:ext>
            </a:extLst>
          </p:cNvPr>
          <p:cNvSpPr/>
          <p:nvPr/>
        </p:nvSpPr>
        <p:spPr>
          <a:xfrm rot="5400000">
            <a:off x="252594" y="1644407"/>
            <a:ext cx="1109382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194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(8 sections)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A1DEED8-4D3A-8B4F-947F-D5C701EF4A55}"/>
              </a:ext>
            </a:extLst>
          </p:cNvPr>
          <p:cNvSpPr/>
          <p:nvPr/>
        </p:nvSpPr>
        <p:spPr>
          <a:xfrm rot="5400000">
            <a:off x="2031145" y="1287182"/>
            <a:ext cx="394934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194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975C13A-E8DB-F84B-822C-746B604E2F22}"/>
              </a:ext>
            </a:extLst>
          </p:cNvPr>
          <p:cNvSpPr/>
          <p:nvPr/>
        </p:nvSpPr>
        <p:spPr>
          <a:xfrm rot="5400000">
            <a:off x="6264445" y="1740659"/>
            <a:ext cx="1301887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194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(12 sections)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6DBB182-1DC0-F240-AD49-3C0D99CED0C9}"/>
              </a:ext>
            </a:extLst>
          </p:cNvPr>
          <p:cNvSpPr/>
          <p:nvPr/>
        </p:nvSpPr>
        <p:spPr>
          <a:xfrm rot="5400000">
            <a:off x="8022656" y="1403775"/>
            <a:ext cx="628120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194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(4 sections)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37B1A1E-1296-F145-B308-2DE240BFB88D}"/>
              </a:ext>
            </a:extLst>
          </p:cNvPr>
          <p:cNvSpPr/>
          <p:nvPr/>
        </p:nvSpPr>
        <p:spPr>
          <a:xfrm rot="5400000">
            <a:off x="9258303" y="1794802"/>
            <a:ext cx="1410171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194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(14 sections)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0CB933E-C2F1-F643-BFFC-CF234A0259DF}"/>
              </a:ext>
            </a:extLst>
          </p:cNvPr>
          <p:cNvSpPr/>
          <p:nvPr/>
        </p:nvSpPr>
        <p:spPr>
          <a:xfrm rot="5400000">
            <a:off x="11016514" y="1457917"/>
            <a:ext cx="736403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194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(5 sections)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E7DFF52-29E1-934E-9EBC-79AF9836AFF1}"/>
              </a:ext>
            </a:extLst>
          </p:cNvPr>
          <p:cNvSpPr/>
          <p:nvPr/>
        </p:nvSpPr>
        <p:spPr>
          <a:xfrm rot="5400000">
            <a:off x="3357288" y="3168884"/>
            <a:ext cx="1020197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294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(7 sections)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4E7442C-2555-AD45-AF9E-EC0AE09810FF}"/>
              </a:ext>
            </a:extLst>
          </p:cNvPr>
          <p:cNvSpPr/>
          <p:nvPr/>
        </p:nvSpPr>
        <p:spPr>
          <a:xfrm rot="5400000">
            <a:off x="4778615" y="3168884"/>
            <a:ext cx="1020200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294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(7 sections)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06937EB-2F2D-A943-B75F-267E882D3A35}"/>
              </a:ext>
            </a:extLst>
          </p:cNvPr>
          <p:cNvSpPr/>
          <p:nvPr/>
        </p:nvSpPr>
        <p:spPr>
          <a:xfrm rot="5400000">
            <a:off x="2031144" y="2856250"/>
            <a:ext cx="394934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294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A0FE3F1-BFA5-9243-AFAA-A7AFCBF6493A}"/>
              </a:ext>
            </a:extLst>
          </p:cNvPr>
          <p:cNvSpPr/>
          <p:nvPr/>
        </p:nvSpPr>
        <p:spPr>
          <a:xfrm rot="5400000">
            <a:off x="6405286" y="3168883"/>
            <a:ext cx="1020199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294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(7 sections)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DB6D9E8-8D8D-5D40-8A79-9AE07E788DAB}"/>
              </a:ext>
            </a:extLst>
          </p:cNvPr>
          <p:cNvSpPr/>
          <p:nvPr/>
        </p:nvSpPr>
        <p:spPr>
          <a:xfrm rot="5400000">
            <a:off x="7826615" y="3168883"/>
            <a:ext cx="1020200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294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(7 sections)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BBFDB24-F64E-D746-AD80-7C9209577E22}"/>
              </a:ext>
            </a:extLst>
          </p:cNvPr>
          <p:cNvSpPr/>
          <p:nvPr/>
        </p:nvSpPr>
        <p:spPr>
          <a:xfrm rot="5400000">
            <a:off x="9453288" y="3168885"/>
            <a:ext cx="1020199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294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(7 sections)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BA48AE4-F498-8942-927A-266519EAC863}"/>
              </a:ext>
            </a:extLst>
          </p:cNvPr>
          <p:cNvSpPr/>
          <p:nvPr/>
        </p:nvSpPr>
        <p:spPr>
          <a:xfrm rot="5400000">
            <a:off x="10874614" y="3168883"/>
            <a:ext cx="1020199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294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(7 sections)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074B54E-2009-8C47-B4F4-C823A1556473}"/>
              </a:ext>
            </a:extLst>
          </p:cNvPr>
          <p:cNvSpPr/>
          <p:nvPr/>
        </p:nvSpPr>
        <p:spPr>
          <a:xfrm rot="5400000">
            <a:off x="4808439" y="4642495"/>
            <a:ext cx="960552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394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(6 sections)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782344B-6BDB-9E46-9973-27E62BEA3447}"/>
              </a:ext>
            </a:extLst>
          </p:cNvPr>
          <p:cNvSpPr/>
          <p:nvPr/>
        </p:nvSpPr>
        <p:spPr>
          <a:xfrm rot="5400000">
            <a:off x="6405288" y="4672319"/>
            <a:ext cx="1020200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394 </a:t>
            </a:r>
            <a:r>
              <a:rPr lang="en-US" sz="1600" dirty="0">
                <a:solidFill>
                  <a:schemeClr val="tx1"/>
                </a:solidFill>
              </a:rPr>
              <a:t>(7 sections)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C5772E7-2472-8042-B0B1-3ABFC0B643BA}"/>
              </a:ext>
            </a:extLst>
          </p:cNvPr>
          <p:cNvSpPr/>
          <p:nvPr/>
        </p:nvSpPr>
        <p:spPr>
          <a:xfrm rot="5400000">
            <a:off x="7856437" y="4642495"/>
            <a:ext cx="960555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394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(6 sections)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BEAD549-A8F5-5347-9E10-63C93C39A625}"/>
              </a:ext>
            </a:extLst>
          </p:cNvPr>
          <p:cNvSpPr/>
          <p:nvPr/>
        </p:nvSpPr>
        <p:spPr>
          <a:xfrm rot="5400000">
            <a:off x="9453288" y="4672320"/>
            <a:ext cx="1020200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394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(7 sections)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7D46D08-79F4-A349-ACCC-87C7A63AD5E9}"/>
              </a:ext>
            </a:extLst>
          </p:cNvPr>
          <p:cNvSpPr/>
          <p:nvPr/>
        </p:nvSpPr>
        <p:spPr>
          <a:xfrm rot="5400000">
            <a:off x="10904438" y="4642496"/>
            <a:ext cx="960554" cy="1184447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NEW 394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(6 sections)</a:t>
            </a:r>
          </a:p>
        </p:txBody>
      </p:sp>
    </p:spTree>
    <p:extLst>
      <p:ext uri="{BB962C8B-B14F-4D97-AF65-F5344CB8AC3E}">
        <p14:creationId xmlns:p14="http://schemas.microsoft.com/office/powerpoint/2010/main" val="138868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16628</TotalTime>
  <Words>287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West Campus Pilot</vt:lpstr>
      <vt:lpstr>Challenges in Implementation</vt:lpstr>
      <vt:lpstr>PowerPoint Presentation</vt:lpstr>
      <vt:lpstr>PowerPoint Presentation</vt:lpstr>
    </vt:vector>
  </TitlesOfParts>
  <Company>Arizona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Stetson Finch</dc:creator>
  <cp:lastModifiedBy>Stephen Toth</cp:lastModifiedBy>
  <cp:revision>543</cp:revision>
  <cp:lastPrinted>2019-09-11T20:02:02Z</cp:lastPrinted>
  <dcterms:created xsi:type="dcterms:W3CDTF">2018-08-13T22:31:58Z</dcterms:created>
  <dcterms:modified xsi:type="dcterms:W3CDTF">2020-04-03T20:34:40Z</dcterms:modified>
</cp:coreProperties>
</file>