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7" r:id="rId3"/>
    <p:sldId id="259" r:id="rId4"/>
    <p:sldId id="258" r:id="rId5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2424">
          <p15:clr>
            <a:srgbClr val="A4A3A4"/>
          </p15:clr>
        </p15:guide>
        <p15:guide id="11" orient="horz" pos="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576"/>
      </p:cViewPr>
      <p:guideLst>
        <p:guide pos="2424"/>
        <p:guide orient="horz" pos="8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7A20D-4FA8-4C01-AD38-41D3AB7198A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345346-0626-47F4-9E29-76C275E19FBE}">
      <dgm:prSet phldrT="[Text]"/>
      <dgm:spPr/>
      <dgm:t>
        <a:bodyPr/>
        <a:lstStyle/>
        <a:p>
          <a:r>
            <a:rPr lang="en-US" dirty="0"/>
            <a:t>Bias, inconsistency, and high-stakes consequences in students’ course evaluations</a:t>
          </a:r>
        </a:p>
      </dgm:t>
    </dgm:pt>
    <dgm:pt modelId="{34E9A28A-5E90-48F1-846E-64D25538D394}" type="parTrans" cxnId="{759D6758-F14E-4948-9F25-9FB31706E394}">
      <dgm:prSet/>
      <dgm:spPr/>
      <dgm:t>
        <a:bodyPr/>
        <a:lstStyle/>
        <a:p>
          <a:endParaRPr lang="en-US"/>
        </a:p>
      </dgm:t>
    </dgm:pt>
    <dgm:pt modelId="{534D785C-9C06-4FAC-AD87-23EA2DE87393}" type="sibTrans" cxnId="{759D6758-F14E-4948-9F25-9FB31706E394}">
      <dgm:prSet/>
      <dgm:spPr/>
      <dgm:t>
        <a:bodyPr/>
        <a:lstStyle/>
        <a:p>
          <a:endParaRPr lang="en-US"/>
        </a:p>
      </dgm:t>
    </dgm:pt>
    <dgm:pt modelId="{4F42F622-48C6-4658-A8DD-9D706622C62B}">
      <dgm:prSet phldrT="[Text]"/>
      <dgm:spPr/>
      <dgm:t>
        <a:bodyPr/>
        <a:lstStyle/>
        <a:p>
          <a:r>
            <a:rPr lang="en-US" dirty="0"/>
            <a:t>Full-time employment definition</a:t>
          </a:r>
        </a:p>
      </dgm:t>
    </dgm:pt>
    <dgm:pt modelId="{602A9A7E-3FB1-401B-B362-C5567D07C09E}" type="parTrans" cxnId="{C5715243-E6EA-4E99-BBE2-FC4BDC82290D}">
      <dgm:prSet/>
      <dgm:spPr/>
      <dgm:t>
        <a:bodyPr/>
        <a:lstStyle/>
        <a:p>
          <a:endParaRPr lang="en-US"/>
        </a:p>
      </dgm:t>
    </dgm:pt>
    <dgm:pt modelId="{2A673A2F-AC9F-4954-9E62-249FA35449D9}" type="sibTrans" cxnId="{C5715243-E6EA-4E99-BBE2-FC4BDC82290D}">
      <dgm:prSet/>
      <dgm:spPr/>
      <dgm:t>
        <a:bodyPr/>
        <a:lstStyle/>
        <a:p>
          <a:endParaRPr lang="en-US"/>
        </a:p>
      </dgm:t>
    </dgm:pt>
    <dgm:pt modelId="{A7610583-6A05-446D-82CA-3822D78040E8}">
      <dgm:prSet phldrT="[Text]"/>
      <dgm:spPr/>
      <dgm:t>
        <a:bodyPr/>
        <a:lstStyle/>
        <a:p>
          <a:r>
            <a:rPr lang="en-US" dirty="0"/>
            <a:t>In conjunction with USSFPC, Committee met with Vice Provost/Provost Fellow, subcommittee met with The College Associate Deans</a:t>
          </a:r>
        </a:p>
      </dgm:t>
    </dgm:pt>
    <dgm:pt modelId="{F0767D23-0E20-4EBF-9807-25C673FCD932}" type="parTrans" cxnId="{C0BD9957-83A9-4D40-8F49-C4FE47397FD6}">
      <dgm:prSet/>
      <dgm:spPr/>
      <dgm:t>
        <a:bodyPr/>
        <a:lstStyle/>
        <a:p>
          <a:endParaRPr lang="en-US"/>
        </a:p>
      </dgm:t>
    </dgm:pt>
    <dgm:pt modelId="{47132CE5-A75B-4E7A-8D01-00F28A1C607B}" type="sibTrans" cxnId="{C0BD9957-83A9-4D40-8F49-C4FE47397FD6}">
      <dgm:prSet/>
      <dgm:spPr/>
      <dgm:t>
        <a:bodyPr/>
        <a:lstStyle/>
        <a:p>
          <a:endParaRPr lang="en-US"/>
        </a:p>
      </dgm:t>
    </dgm:pt>
    <dgm:pt modelId="{E9F23226-5011-4AC6-BEF3-FA1C21411F2F}">
      <dgm:prSet phldrT="[Text]"/>
      <dgm:spPr/>
      <dgm:t>
        <a:bodyPr/>
        <a:lstStyle/>
        <a:p>
          <a:r>
            <a:rPr lang="en-US" b="0" dirty="0">
              <a:sym typeface="Wingdings" panose="05000000000000000000" pitchFamily="2" charset="2"/>
            </a:rPr>
            <a:t>Committee met with Vice Provost/Provost Fellow</a:t>
          </a:r>
          <a:endParaRPr lang="en-US" b="0" dirty="0"/>
        </a:p>
      </dgm:t>
    </dgm:pt>
    <dgm:pt modelId="{F29C3E87-32A2-4D6E-A2C4-32C9853909E2}" type="parTrans" cxnId="{7D2E0624-683E-4ABB-B506-633693FE7D19}">
      <dgm:prSet/>
      <dgm:spPr/>
      <dgm:t>
        <a:bodyPr/>
        <a:lstStyle/>
        <a:p>
          <a:endParaRPr lang="en-US"/>
        </a:p>
      </dgm:t>
    </dgm:pt>
    <dgm:pt modelId="{F7C29B2B-BEBB-4F12-859C-ECC321AE1E0E}" type="sibTrans" cxnId="{7D2E0624-683E-4ABB-B506-633693FE7D19}">
      <dgm:prSet/>
      <dgm:spPr/>
      <dgm:t>
        <a:bodyPr/>
        <a:lstStyle/>
        <a:p>
          <a:endParaRPr lang="en-US"/>
        </a:p>
      </dgm:t>
    </dgm:pt>
    <dgm:pt modelId="{8A885AF8-6948-4843-84C7-C96C22CF64AA}">
      <dgm:prSet phldrT="[Text]"/>
      <dgm:spPr/>
      <dgm:t>
        <a:bodyPr/>
        <a:lstStyle/>
        <a:p>
          <a:r>
            <a:rPr lang="en-US" dirty="0"/>
            <a:t>A standardized series of course evaluations is unlikely</a:t>
          </a:r>
        </a:p>
      </dgm:t>
    </dgm:pt>
    <dgm:pt modelId="{958663C0-0E5E-4C9A-8B51-91661DC4BFC3}" type="parTrans" cxnId="{83548799-AB70-44E8-B73C-600628B9138F}">
      <dgm:prSet/>
      <dgm:spPr/>
      <dgm:t>
        <a:bodyPr/>
        <a:lstStyle/>
        <a:p>
          <a:endParaRPr lang="en-US"/>
        </a:p>
      </dgm:t>
    </dgm:pt>
    <dgm:pt modelId="{FA8880A9-9FD7-440F-BAA1-40768BD2BDE3}" type="sibTrans" cxnId="{83548799-AB70-44E8-B73C-600628B9138F}">
      <dgm:prSet/>
      <dgm:spPr/>
      <dgm:t>
        <a:bodyPr/>
        <a:lstStyle/>
        <a:p>
          <a:endParaRPr lang="en-US"/>
        </a:p>
      </dgm:t>
    </dgm:pt>
    <dgm:pt modelId="{0359CB50-7622-4C4E-AE25-8B3211EE80B8}">
      <dgm:prSet phldrT="[Text]"/>
      <dgm:spPr/>
      <dgm:t>
        <a:bodyPr/>
        <a:lstStyle/>
        <a:p>
          <a:r>
            <a:rPr lang="en-US" dirty="0"/>
            <a:t>P&amp;T Committee accounts for all aspects of portfolios; recommended that units’ internal promotion committees do so</a:t>
          </a:r>
        </a:p>
      </dgm:t>
    </dgm:pt>
    <dgm:pt modelId="{CB3EF49C-C9C9-46D9-A462-E84160C26615}" type="parTrans" cxnId="{4AF25B10-3656-4120-B6BE-E53729EB35DD}">
      <dgm:prSet/>
      <dgm:spPr/>
      <dgm:t>
        <a:bodyPr/>
        <a:lstStyle/>
        <a:p>
          <a:endParaRPr lang="en-US"/>
        </a:p>
      </dgm:t>
    </dgm:pt>
    <dgm:pt modelId="{78B789A4-6EC2-42AF-BD9C-F325F6E7324D}" type="sibTrans" cxnId="{4AF25B10-3656-4120-B6BE-E53729EB35DD}">
      <dgm:prSet/>
      <dgm:spPr/>
      <dgm:t>
        <a:bodyPr/>
        <a:lstStyle/>
        <a:p>
          <a:endParaRPr lang="en-US"/>
        </a:p>
      </dgm:t>
    </dgm:pt>
    <dgm:pt modelId="{178E3786-1737-43A8-90BD-6409261E9F59}">
      <dgm:prSet phldrT="[Text]"/>
      <dgm:spPr/>
      <dgm:t>
        <a:bodyPr/>
        <a:lstStyle/>
        <a:p>
          <a:r>
            <a:rPr lang="en-US" dirty="0"/>
            <a:t>Recommended minimum percentage of responses to enrollments, a means of consistent outreach beyond e-mails, regular revisiting of evaluation instruments (</a:t>
          </a:r>
          <a:r>
            <a:rPr lang="en-US" b="1" dirty="0"/>
            <a:t>CLOSED</a:t>
          </a:r>
          <a:r>
            <a:rPr lang="en-US" dirty="0"/>
            <a:t>)</a:t>
          </a:r>
        </a:p>
      </dgm:t>
    </dgm:pt>
    <dgm:pt modelId="{AD00C8AA-DE5A-4690-8C95-82B890039142}" type="parTrans" cxnId="{A056F950-24B9-467B-8747-05D6403BB641}">
      <dgm:prSet/>
      <dgm:spPr/>
      <dgm:t>
        <a:bodyPr/>
        <a:lstStyle/>
        <a:p>
          <a:endParaRPr lang="en-US"/>
        </a:p>
      </dgm:t>
    </dgm:pt>
    <dgm:pt modelId="{DE2A791E-D939-4B82-8F88-2EA945C766B5}" type="sibTrans" cxnId="{A056F950-24B9-467B-8747-05D6403BB641}">
      <dgm:prSet/>
      <dgm:spPr/>
      <dgm:t>
        <a:bodyPr/>
        <a:lstStyle/>
        <a:p>
          <a:endParaRPr lang="en-US"/>
        </a:p>
      </dgm:t>
    </dgm:pt>
    <dgm:pt modelId="{E5FEEA5A-E4F9-4323-A025-BAD825F3A7B3}">
      <dgm:prSet phldrT="[Text]"/>
      <dgm:spPr/>
      <dgm:t>
        <a:bodyPr/>
        <a:lstStyle/>
        <a:p>
          <a:r>
            <a:rPr lang="en-US" b="0" dirty="0"/>
            <a:t>Whereas members of the Academic Assembly will be defined as “benefits-eligible” (.5 FTE), the University Senate may adopt its own definition for participation in faculty governance (</a:t>
          </a:r>
          <a:r>
            <a:rPr lang="en-US" b="1" dirty="0"/>
            <a:t>CLOSED</a:t>
          </a:r>
          <a:r>
            <a:rPr lang="en-US" b="0" dirty="0"/>
            <a:t>)</a:t>
          </a:r>
        </a:p>
      </dgm:t>
    </dgm:pt>
    <dgm:pt modelId="{ED0DC3D0-F56F-4256-B634-50252AD86FF9}" type="parTrans" cxnId="{FD4A9F8C-5AC2-4FF1-ADB9-E6A4D4C3E336}">
      <dgm:prSet/>
      <dgm:spPr/>
      <dgm:t>
        <a:bodyPr/>
        <a:lstStyle/>
        <a:p>
          <a:endParaRPr lang="en-US"/>
        </a:p>
      </dgm:t>
    </dgm:pt>
    <dgm:pt modelId="{4C25F557-7D29-4B16-A45D-E737180CF3CF}" type="sibTrans" cxnId="{FD4A9F8C-5AC2-4FF1-ADB9-E6A4D4C3E336}">
      <dgm:prSet/>
      <dgm:spPr/>
      <dgm:t>
        <a:bodyPr/>
        <a:lstStyle/>
        <a:p>
          <a:endParaRPr lang="en-US"/>
        </a:p>
      </dgm:t>
    </dgm:pt>
    <dgm:pt modelId="{A057AE99-99A9-4DEE-B5A1-3E82D6896EE6}" type="pres">
      <dgm:prSet presAssocID="{B277A20D-4FA8-4C01-AD38-41D3AB7198A5}" presName="linear" presStyleCnt="0">
        <dgm:presLayoutVars>
          <dgm:dir/>
          <dgm:animLvl val="lvl"/>
          <dgm:resizeHandles val="exact"/>
        </dgm:presLayoutVars>
      </dgm:prSet>
      <dgm:spPr/>
    </dgm:pt>
    <dgm:pt modelId="{F7A39C9C-258F-4C77-98AF-91BBD354111D}" type="pres">
      <dgm:prSet presAssocID="{1D345346-0626-47F4-9E29-76C275E19FBE}" presName="parentLin" presStyleCnt="0"/>
      <dgm:spPr/>
    </dgm:pt>
    <dgm:pt modelId="{EE5A5E7A-2710-419B-9EDE-08A88F7B4E75}" type="pres">
      <dgm:prSet presAssocID="{1D345346-0626-47F4-9E29-76C275E19FBE}" presName="parentLeftMargin" presStyleLbl="node1" presStyleIdx="0" presStyleCnt="2"/>
      <dgm:spPr/>
    </dgm:pt>
    <dgm:pt modelId="{A10EAEC1-BD2A-4257-B572-7DB3FCB8179E}" type="pres">
      <dgm:prSet presAssocID="{1D345346-0626-47F4-9E29-76C275E19FB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EBC337A-A534-4DF0-84B5-519653638521}" type="pres">
      <dgm:prSet presAssocID="{1D345346-0626-47F4-9E29-76C275E19FBE}" presName="negativeSpace" presStyleCnt="0"/>
      <dgm:spPr/>
    </dgm:pt>
    <dgm:pt modelId="{F6EAA673-E8E9-4DD1-9049-CBD5C64EC276}" type="pres">
      <dgm:prSet presAssocID="{1D345346-0626-47F4-9E29-76C275E19FBE}" presName="childText" presStyleLbl="conFgAcc1" presStyleIdx="0" presStyleCnt="2">
        <dgm:presLayoutVars>
          <dgm:bulletEnabled val="1"/>
        </dgm:presLayoutVars>
      </dgm:prSet>
      <dgm:spPr/>
    </dgm:pt>
    <dgm:pt modelId="{B8A540E7-FED9-4E2C-8F7C-500CA1B46AAC}" type="pres">
      <dgm:prSet presAssocID="{534D785C-9C06-4FAC-AD87-23EA2DE87393}" presName="spaceBetweenRectangles" presStyleCnt="0"/>
      <dgm:spPr/>
    </dgm:pt>
    <dgm:pt modelId="{F5288D2A-83A0-4FB2-9AF4-966C2E901A13}" type="pres">
      <dgm:prSet presAssocID="{4F42F622-48C6-4658-A8DD-9D706622C62B}" presName="parentLin" presStyleCnt="0"/>
      <dgm:spPr/>
    </dgm:pt>
    <dgm:pt modelId="{10553F13-1BBE-47EB-A3D3-AF55FECB7314}" type="pres">
      <dgm:prSet presAssocID="{4F42F622-48C6-4658-A8DD-9D706622C62B}" presName="parentLeftMargin" presStyleLbl="node1" presStyleIdx="0" presStyleCnt="2"/>
      <dgm:spPr/>
    </dgm:pt>
    <dgm:pt modelId="{9F047E4B-5856-4E84-B65E-E18FDCDCEC18}" type="pres">
      <dgm:prSet presAssocID="{4F42F622-48C6-4658-A8DD-9D706622C62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7EF4038-151C-4FAC-8426-E5AD1F2ED304}" type="pres">
      <dgm:prSet presAssocID="{4F42F622-48C6-4658-A8DD-9D706622C62B}" presName="negativeSpace" presStyleCnt="0"/>
      <dgm:spPr/>
    </dgm:pt>
    <dgm:pt modelId="{87395B97-9F1A-4E9B-BA9B-E573892DD76E}" type="pres">
      <dgm:prSet presAssocID="{4F42F622-48C6-4658-A8DD-9D706622C62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01E5407-E7EB-42C4-B7A1-DCF5B9B1A981}" type="presOf" srcId="{E9F23226-5011-4AC6-BEF3-FA1C21411F2F}" destId="{87395B97-9F1A-4E9B-BA9B-E573892DD76E}" srcOrd="0" destOrd="0" presId="urn:microsoft.com/office/officeart/2005/8/layout/list1"/>
    <dgm:cxn modelId="{4AF25B10-3656-4120-B6BE-E53729EB35DD}" srcId="{1D345346-0626-47F4-9E29-76C275E19FBE}" destId="{0359CB50-7622-4C4E-AE25-8B3211EE80B8}" srcOrd="2" destOrd="0" parTransId="{CB3EF49C-C9C9-46D9-A462-E84160C26615}" sibTransId="{78B789A4-6EC2-42AF-BD9C-F325F6E7324D}"/>
    <dgm:cxn modelId="{7D2E0624-683E-4ABB-B506-633693FE7D19}" srcId="{4F42F622-48C6-4658-A8DD-9D706622C62B}" destId="{E9F23226-5011-4AC6-BEF3-FA1C21411F2F}" srcOrd="0" destOrd="0" parTransId="{F29C3E87-32A2-4D6E-A2C4-32C9853909E2}" sibTransId="{F7C29B2B-BEBB-4F12-859C-ECC321AE1E0E}"/>
    <dgm:cxn modelId="{C5715243-E6EA-4E99-BBE2-FC4BDC82290D}" srcId="{B277A20D-4FA8-4C01-AD38-41D3AB7198A5}" destId="{4F42F622-48C6-4658-A8DD-9D706622C62B}" srcOrd="1" destOrd="0" parTransId="{602A9A7E-3FB1-401B-B362-C5567D07C09E}" sibTransId="{2A673A2F-AC9F-4954-9E62-249FA35449D9}"/>
    <dgm:cxn modelId="{8A2D2B6F-D91F-45BF-A13E-625959AB9E39}" type="presOf" srcId="{4F42F622-48C6-4658-A8DD-9D706622C62B}" destId="{9F047E4B-5856-4E84-B65E-E18FDCDCEC18}" srcOrd="1" destOrd="0" presId="urn:microsoft.com/office/officeart/2005/8/layout/list1"/>
    <dgm:cxn modelId="{A056F950-24B9-467B-8747-05D6403BB641}" srcId="{1D345346-0626-47F4-9E29-76C275E19FBE}" destId="{178E3786-1737-43A8-90BD-6409261E9F59}" srcOrd="3" destOrd="0" parTransId="{AD00C8AA-DE5A-4690-8C95-82B890039142}" sibTransId="{DE2A791E-D939-4B82-8F88-2EA945C766B5}"/>
    <dgm:cxn modelId="{C0BD9957-83A9-4D40-8F49-C4FE47397FD6}" srcId="{1D345346-0626-47F4-9E29-76C275E19FBE}" destId="{A7610583-6A05-446D-82CA-3822D78040E8}" srcOrd="0" destOrd="0" parTransId="{F0767D23-0E20-4EBF-9807-25C673FCD932}" sibTransId="{47132CE5-A75B-4E7A-8D01-00F28A1C607B}"/>
    <dgm:cxn modelId="{759D6758-F14E-4948-9F25-9FB31706E394}" srcId="{B277A20D-4FA8-4C01-AD38-41D3AB7198A5}" destId="{1D345346-0626-47F4-9E29-76C275E19FBE}" srcOrd="0" destOrd="0" parTransId="{34E9A28A-5E90-48F1-846E-64D25538D394}" sibTransId="{534D785C-9C06-4FAC-AD87-23EA2DE87393}"/>
    <dgm:cxn modelId="{F40F3F82-2130-4553-8633-C30B1D1EF550}" type="presOf" srcId="{8A885AF8-6948-4843-84C7-C96C22CF64AA}" destId="{F6EAA673-E8E9-4DD1-9049-CBD5C64EC276}" srcOrd="0" destOrd="1" presId="urn:microsoft.com/office/officeart/2005/8/layout/list1"/>
    <dgm:cxn modelId="{5FA19F85-AB9D-4085-A019-E447EB3CDA5F}" type="presOf" srcId="{1D345346-0626-47F4-9E29-76C275E19FBE}" destId="{EE5A5E7A-2710-419B-9EDE-08A88F7B4E75}" srcOrd="0" destOrd="0" presId="urn:microsoft.com/office/officeart/2005/8/layout/list1"/>
    <dgm:cxn modelId="{FD4A9F8C-5AC2-4FF1-ADB9-E6A4D4C3E336}" srcId="{4F42F622-48C6-4658-A8DD-9D706622C62B}" destId="{E5FEEA5A-E4F9-4323-A025-BAD825F3A7B3}" srcOrd="1" destOrd="0" parTransId="{ED0DC3D0-F56F-4256-B634-50252AD86FF9}" sibTransId="{4C25F557-7D29-4B16-A45D-E737180CF3CF}"/>
    <dgm:cxn modelId="{8CC32994-585C-4834-8C53-9D060B2F5D3B}" type="presOf" srcId="{4F42F622-48C6-4658-A8DD-9D706622C62B}" destId="{10553F13-1BBE-47EB-A3D3-AF55FECB7314}" srcOrd="0" destOrd="0" presId="urn:microsoft.com/office/officeart/2005/8/layout/list1"/>
    <dgm:cxn modelId="{83548799-AB70-44E8-B73C-600628B9138F}" srcId="{1D345346-0626-47F4-9E29-76C275E19FBE}" destId="{8A885AF8-6948-4843-84C7-C96C22CF64AA}" srcOrd="1" destOrd="0" parTransId="{958663C0-0E5E-4C9A-8B51-91661DC4BFC3}" sibTransId="{FA8880A9-9FD7-440F-BAA1-40768BD2BDE3}"/>
    <dgm:cxn modelId="{4D1B57B9-62CE-4219-930C-84CDFDB62D7E}" type="presOf" srcId="{178E3786-1737-43A8-90BD-6409261E9F59}" destId="{F6EAA673-E8E9-4DD1-9049-CBD5C64EC276}" srcOrd="0" destOrd="3" presId="urn:microsoft.com/office/officeart/2005/8/layout/list1"/>
    <dgm:cxn modelId="{4C5514C6-BF47-41F3-8460-55E845C7E126}" type="presOf" srcId="{E5FEEA5A-E4F9-4323-A025-BAD825F3A7B3}" destId="{87395B97-9F1A-4E9B-BA9B-E573892DD76E}" srcOrd="0" destOrd="1" presId="urn:microsoft.com/office/officeart/2005/8/layout/list1"/>
    <dgm:cxn modelId="{70DF64C9-DE7F-4746-948B-37225F4A048E}" type="presOf" srcId="{B277A20D-4FA8-4C01-AD38-41D3AB7198A5}" destId="{A057AE99-99A9-4DEE-B5A1-3E82D6896EE6}" srcOrd="0" destOrd="0" presId="urn:microsoft.com/office/officeart/2005/8/layout/list1"/>
    <dgm:cxn modelId="{362D24E6-CAD4-42A6-A5AC-5EC0DCDFDE7F}" type="presOf" srcId="{A7610583-6A05-446D-82CA-3822D78040E8}" destId="{F6EAA673-E8E9-4DD1-9049-CBD5C64EC276}" srcOrd="0" destOrd="0" presId="urn:microsoft.com/office/officeart/2005/8/layout/list1"/>
    <dgm:cxn modelId="{0AD602EB-6A8E-4EA9-8C84-437FC5DC4E84}" type="presOf" srcId="{0359CB50-7622-4C4E-AE25-8B3211EE80B8}" destId="{F6EAA673-E8E9-4DD1-9049-CBD5C64EC276}" srcOrd="0" destOrd="2" presId="urn:microsoft.com/office/officeart/2005/8/layout/list1"/>
    <dgm:cxn modelId="{A24604F0-FAA2-4EFD-A4CE-81F252F87BF6}" type="presOf" srcId="{1D345346-0626-47F4-9E29-76C275E19FBE}" destId="{A10EAEC1-BD2A-4257-B572-7DB3FCB8179E}" srcOrd="1" destOrd="0" presId="urn:microsoft.com/office/officeart/2005/8/layout/list1"/>
    <dgm:cxn modelId="{804CB8F6-5620-4822-A33E-87AC9DAB4AFD}" type="presParOf" srcId="{A057AE99-99A9-4DEE-B5A1-3E82D6896EE6}" destId="{F7A39C9C-258F-4C77-98AF-91BBD354111D}" srcOrd="0" destOrd="0" presId="urn:microsoft.com/office/officeart/2005/8/layout/list1"/>
    <dgm:cxn modelId="{4F21143D-A408-4238-8E93-8671A81E2470}" type="presParOf" srcId="{F7A39C9C-258F-4C77-98AF-91BBD354111D}" destId="{EE5A5E7A-2710-419B-9EDE-08A88F7B4E75}" srcOrd="0" destOrd="0" presId="urn:microsoft.com/office/officeart/2005/8/layout/list1"/>
    <dgm:cxn modelId="{D377F260-ABA6-4B61-B571-655CD966594C}" type="presParOf" srcId="{F7A39C9C-258F-4C77-98AF-91BBD354111D}" destId="{A10EAEC1-BD2A-4257-B572-7DB3FCB8179E}" srcOrd="1" destOrd="0" presId="urn:microsoft.com/office/officeart/2005/8/layout/list1"/>
    <dgm:cxn modelId="{23742E82-DB21-42A8-B1B3-4E347129A268}" type="presParOf" srcId="{A057AE99-99A9-4DEE-B5A1-3E82D6896EE6}" destId="{BEBC337A-A534-4DF0-84B5-519653638521}" srcOrd="1" destOrd="0" presId="urn:microsoft.com/office/officeart/2005/8/layout/list1"/>
    <dgm:cxn modelId="{3FFDCFD6-B8C7-4893-A3C6-437158671B0E}" type="presParOf" srcId="{A057AE99-99A9-4DEE-B5A1-3E82D6896EE6}" destId="{F6EAA673-E8E9-4DD1-9049-CBD5C64EC276}" srcOrd="2" destOrd="0" presId="urn:microsoft.com/office/officeart/2005/8/layout/list1"/>
    <dgm:cxn modelId="{E4690BF2-E181-46F2-B947-7E25F2F4A174}" type="presParOf" srcId="{A057AE99-99A9-4DEE-B5A1-3E82D6896EE6}" destId="{B8A540E7-FED9-4E2C-8F7C-500CA1B46AAC}" srcOrd="3" destOrd="0" presId="urn:microsoft.com/office/officeart/2005/8/layout/list1"/>
    <dgm:cxn modelId="{FB20702B-E589-46E0-9CA1-EB03312B6E9E}" type="presParOf" srcId="{A057AE99-99A9-4DEE-B5A1-3E82D6896EE6}" destId="{F5288D2A-83A0-4FB2-9AF4-966C2E901A13}" srcOrd="4" destOrd="0" presId="urn:microsoft.com/office/officeart/2005/8/layout/list1"/>
    <dgm:cxn modelId="{D9AF4709-BFC0-4CD2-8F36-6EBEB9657FC2}" type="presParOf" srcId="{F5288D2A-83A0-4FB2-9AF4-966C2E901A13}" destId="{10553F13-1BBE-47EB-A3D3-AF55FECB7314}" srcOrd="0" destOrd="0" presId="urn:microsoft.com/office/officeart/2005/8/layout/list1"/>
    <dgm:cxn modelId="{79756F90-4C3C-46CE-A2CB-1CC0EA90C4B3}" type="presParOf" srcId="{F5288D2A-83A0-4FB2-9AF4-966C2E901A13}" destId="{9F047E4B-5856-4E84-B65E-E18FDCDCEC18}" srcOrd="1" destOrd="0" presId="urn:microsoft.com/office/officeart/2005/8/layout/list1"/>
    <dgm:cxn modelId="{854E4477-441C-4E5D-8199-983EDCFE8A3E}" type="presParOf" srcId="{A057AE99-99A9-4DEE-B5A1-3E82D6896EE6}" destId="{37EF4038-151C-4FAC-8426-E5AD1F2ED304}" srcOrd="5" destOrd="0" presId="urn:microsoft.com/office/officeart/2005/8/layout/list1"/>
    <dgm:cxn modelId="{772EC135-1EFF-4582-8CB1-A0BF63BA0DE7}" type="presParOf" srcId="{A057AE99-99A9-4DEE-B5A1-3E82D6896EE6}" destId="{87395B97-9F1A-4E9B-BA9B-E573892DD76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77A20D-4FA8-4C01-AD38-41D3AB7198A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345346-0626-47F4-9E29-76C275E19FBE}">
      <dgm:prSet phldrT="[Text]"/>
      <dgm:spPr/>
      <dgm:t>
        <a:bodyPr/>
        <a:lstStyle/>
        <a:p>
          <a:r>
            <a:rPr lang="en-US" dirty="0"/>
            <a:t>Sabbatical leave for Career/Career-Track Faculty</a:t>
          </a:r>
        </a:p>
      </dgm:t>
    </dgm:pt>
    <dgm:pt modelId="{34E9A28A-5E90-48F1-846E-64D25538D394}" type="parTrans" cxnId="{759D6758-F14E-4948-9F25-9FB31706E394}">
      <dgm:prSet/>
      <dgm:spPr/>
      <dgm:t>
        <a:bodyPr/>
        <a:lstStyle/>
        <a:p>
          <a:endParaRPr lang="en-US"/>
        </a:p>
      </dgm:t>
    </dgm:pt>
    <dgm:pt modelId="{534D785C-9C06-4FAC-AD87-23EA2DE87393}" type="sibTrans" cxnId="{759D6758-F14E-4948-9F25-9FB31706E394}">
      <dgm:prSet/>
      <dgm:spPr/>
      <dgm:t>
        <a:bodyPr/>
        <a:lstStyle/>
        <a:p>
          <a:endParaRPr lang="en-US"/>
        </a:p>
      </dgm:t>
    </dgm:pt>
    <dgm:pt modelId="{4F42F622-48C6-4658-A8DD-9D706622C62B}">
      <dgm:prSet phldrT="[Text]"/>
      <dgm:spPr/>
      <dgm:t>
        <a:bodyPr/>
        <a:lstStyle/>
        <a:p>
          <a:r>
            <a:rPr lang="en-US" dirty="0"/>
            <a:t>Job security for Career/Career-Track Faculty</a:t>
          </a:r>
        </a:p>
      </dgm:t>
    </dgm:pt>
    <dgm:pt modelId="{602A9A7E-3FB1-401B-B362-C5567D07C09E}" type="parTrans" cxnId="{C5715243-E6EA-4E99-BBE2-FC4BDC82290D}">
      <dgm:prSet/>
      <dgm:spPr/>
      <dgm:t>
        <a:bodyPr/>
        <a:lstStyle/>
        <a:p>
          <a:endParaRPr lang="en-US"/>
        </a:p>
      </dgm:t>
    </dgm:pt>
    <dgm:pt modelId="{2A673A2F-AC9F-4954-9E62-249FA35449D9}" type="sibTrans" cxnId="{C5715243-E6EA-4E99-BBE2-FC4BDC82290D}">
      <dgm:prSet/>
      <dgm:spPr/>
      <dgm:t>
        <a:bodyPr/>
        <a:lstStyle/>
        <a:p>
          <a:endParaRPr lang="en-US"/>
        </a:p>
      </dgm:t>
    </dgm:pt>
    <dgm:pt modelId="{A7610583-6A05-446D-82CA-3822D78040E8}">
      <dgm:prSet phldrT="[Text]"/>
      <dgm:spPr/>
      <dgm:t>
        <a:bodyPr/>
        <a:lstStyle/>
        <a:p>
          <a:r>
            <a:rPr lang="en-US" dirty="0"/>
            <a:t>Committee met with Vice Provost/Provost Fellow</a:t>
          </a:r>
        </a:p>
      </dgm:t>
    </dgm:pt>
    <dgm:pt modelId="{F0767D23-0E20-4EBF-9807-25C673FCD932}" type="parTrans" cxnId="{C0BD9957-83A9-4D40-8F49-C4FE47397FD6}">
      <dgm:prSet/>
      <dgm:spPr/>
      <dgm:t>
        <a:bodyPr/>
        <a:lstStyle/>
        <a:p>
          <a:endParaRPr lang="en-US"/>
        </a:p>
      </dgm:t>
    </dgm:pt>
    <dgm:pt modelId="{47132CE5-A75B-4E7A-8D01-00F28A1C607B}" type="sibTrans" cxnId="{C0BD9957-83A9-4D40-8F49-C4FE47397FD6}">
      <dgm:prSet/>
      <dgm:spPr/>
      <dgm:t>
        <a:bodyPr/>
        <a:lstStyle/>
        <a:p>
          <a:endParaRPr lang="en-US"/>
        </a:p>
      </dgm:t>
    </dgm:pt>
    <dgm:pt modelId="{3C5EF327-7F22-4EA8-BE32-A84D54FFA67A}">
      <dgm:prSet phldrT="[Text]"/>
      <dgm:spPr/>
      <dgm:t>
        <a:bodyPr/>
        <a:lstStyle/>
        <a:p>
          <a:r>
            <a:rPr lang="en-US" dirty="0"/>
            <a:t>Recommended also identifying underperforming faculty members beyond course evaluations to benefit from professional development (</a:t>
          </a:r>
          <a:r>
            <a:rPr lang="en-US" b="1" dirty="0"/>
            <a:t>OPEN</a:t>
          </a:r>
          <a:r>
            <a:rPr lang="en-US" dirty="0"/>
            <a:t>)</a:t>
          </a:r>
        </a:p>
      </dgm:t>
    </dgm:pt>
    <dgm:pt modelId="{C37274A6-8DB8-45FF-81D2-8EE5AEA8B6D5}" type="parTrans" cxnId="{9318B36F-6011-4B46-825C-C9EBA71936B1}">
      <dgm:prSet/>
      <dgm:spPr/>
      <dgm:t>
        <a:bodyPr/>
        <a:lstStyle/>
        <a:p>
          <a:endParaRPr lang="en-US"/>
        </a:p>
      </dgm:t>
    </dgm:pt>
    <dgm:pt modelId="{80B06B15-5403-44CB-A128-65A0E258CDE1}" type="sibTrans" cxnId="{9318B36F-6011-4B46-825C-C9EBA71936B1}">
      <dgm:prSet/>
      <dgm:spPr/>
      <dgm:t>
        <a:bodyPr/>
        <a:lstStyle/>
        <a:p>
          <a:endParaRPr lang="en-US"/>
        </a:p>
      </dgm:t>
    </dgm:pt>
    <dgm:pt modelId="{ABD90017-1D16-4797-952B-3E62C5085FDD}">
      <dgm:prSet phldrT="[Text]"/>
      <dgm:spPr/>
      <dgm:t>
        <a:bodyPr/>
        <a:lstStyle/>
        <a:p>
          <a:r>
            <a:rPr lang="en-US" dirty="0"/>
            <a:t>Forthcoming opportunities for professional development in lieu of sabbaticals</a:t>
          </a:r>
        </a:p>
      </dgm:t>
    </dgm:pt>
    <dgm:pt modelId="{DE4B995C-F008-45EA-866B-E28C9F829405}" type="parTrans" cxnId="{0FF8500F-5606-43FE-AC05-E76B142A6011}">
      <dgm:prSet/>
      <dgm:spPr/>
      <dgm:t>
        <a:bodyPr/>
        <a:lstStyle/>
        <a:p>
          <a:endParaRPr lang="en-US"/>
        </a:p>
      </dgm:t>
    </dgm:pt>
    <dgm:pt modelId="{0B4F9289-2723-4EAE-A244-A51C7D73BCF7}" type="sibTrans" cxnId="{0FF8500F-5606-43FE-AC05-E76B142A6011}">
      <dgm:prSet/>
      <dgm:spPr/>
      <dgm:t>
        <a:bodyPr/>
        <a:lstStyle/>
        <a:p>
          <a:endParaRPr lang="en-US"/>
        </a:p>
      </dgm:t>
    </dgm:pt>
    <dgm:pt modelId="{91D81D0E-7C98-4CCF-9D86-AB5AADED1780}">
      <dgm:prSet phldrT="[Text]"/>
      <dgm:spPr/>
      <dgm:t>
        <a:bodyPr/>
        <a:lstStyle/>
        <a:p>
          <a:r>
            <a:rPr lang="en-US" dirty="0"/>
            <a:t>Teaching Career-Track faculty do not qualify for sabbatical leave; sabbaticals are traditionally set aside for independent research</a:t>
          </a:r>
        </a:p>
      </dgm:t>
    </dgm:pt>
    <dgm:pt modelId="{EE4BB6AD-A6CE-4A48-8578-E53D7ABFA56E}" type="parTrans" cxnId="{D11A2C57-9ED7-4E54-8965-23AA07852F7B}">
      <dgm:prSet/>
      <dgm:spPr/>
      <dgm:t>
        <a:bodyPr/>
        <a:lstStyle/>
        <a:p>
          <a:endParaRPr lang="en-US"/>
        </a:p>
      </dgm:t>
    </dgm:pt>
    <dgm:pt modelId="{E93464DC-D3A5-4264-B9E9-A767276104DC}" type="sibTrans" cxnId="{D11A2C57-9ED7-4E54-8965-23AA07852F7B}">
      <dgm:prSet/>
      <dgm:spPr/>
      <dgm:t>
        <a:bodyPr/>
        <a:lstStyle/>
        <a:p>
          <a:endParaRPr lang="en-US"/>
        </a:p>
      </dgm:t>
    </dgm:pt>
    <dgm:pt modelId="{58638F71-1013-46BA-8FCF-BF7DADCA8EDC}">
      <dgm:prSet phldrT="[Text]"/>
      <dgm:spPr/>
      <dgm:t>
        <a:bodyPr/>
        <a:lstStyle/>
        <a:p>
          <a:r>
            <a:rPr lang="en-US" b="0" dirty="0"/>
            <a:t>Committee met with Vice Provost/Provost Fellow</a:t>
          </a:r>
        </a:p>
      </dgm:t>
    </dgm:pt>
    <dgm:pt modelId="{41F9D48B-56BB-45A2-88BF-2C9B7A70593B}" type="parTrans" cxnId="{D168B1CE-1B73-4679-9176-F47DAB949A5A}">
      <dgm:prSet/>
      <dgm:spPr/>
      <dgm:t>
        <a:bodyPr/>
        <a:lstStyle/>
        <a:p>
          <a:endParaRPr lang="en-US"/>
        </a:p>
      </dgm:t>
    </dgm:pt>
    <dgm:pt modelId="{558B7EAE-E8C1-4182-9B1B-F4317D3EE3D1}" type="sibTrans" cxnId="{D168B1CE-1B73-4679-9176-F47DAB949A5A}">
      <dgm:prSet/>
      <dgm:spPr/>
      <dgm:t>
        <a:bodyPr/>
        <a:lstStyle/>
        <a:p>
          <a:endParaRPr lang="en-US"/>
        </a:p>
      </dgm:t>
    </dgm:pt>
    <dgm:pt modelId="{25E45D42-1CC5-4C9A-98BD-BF927042A090}">
      <dgm:prSet phldrT="[Text]"/>
      <dgm:spPr/>
      <dgm:t>
        <a:bodyPr/>
        <a:lstStyle/>
        <a:p>
          <a:r>
            <a:rPr lang="en-US" b="0" dirty="0"/>
            <a:t>Recommended transparency regarding year-to-year/rolling one-year versus multi-year contracts</a:t>
          </a:r>
        </a:p>
      </dgm:t>
    </dgm:pt>
    <dgm:pt modelId="{59148F31-8C74-4D2C-9A53-09D04BCB9172}" type="parTrans" cxnId="{54D67D2A-A43D-4415-B836-EE70BD251CAC}">
      <dgm:prSet/>
      <dgm:spPr/>
      <dgm:t>
        <a:bodyPr/>
        <a:lstStyle/>
        <a:p>
          <a:endParaRPr lang="en-US"/>
        </a:p>
      </dgm:t>
    </dgm:pt>
    <dgm:pt modelId="{6F50BF18-B842-4976-B41B-7AA85E1FCC58}" type="sibTrans" cxnId="{54D67D2A-A43D-4415-B836-EE70BD251CAC}">
      <dgm:prSet/>
      <dgm:spPr/>
      <dgm:t>
        <a:bodyPr/>
        <a:lstStyle/>
        <a:p>
          <a:endParaRPr lang="en-US"/>
        </a:p>
      </dgm:t>
    </dgm:pt>
    <dgm:pt modelId="{D2484974-8A01-495E-9331-C5D360E8D6C3}">
      <dgm:prSet phldrT="[Text]"/>
      <dgm:spPr/>
      <dgm:t>
        <a:bodyPr/>
        <a:lstStyle/>
        <a:p>
          <a:r>
            <a:rPr lang="en-US" b="0" dirty="0"/>
            <a:t>Recommended consistency of deadlines across academic units regarding contract renewal and consistency of raises in conjunction with promotions (</a:t>
          </a:r>
          <a:r>
            <a:rPr lang="en-US" b="1" dirty="0"/>
            <a:t>OPEN</a:t>
          </a:r>
          <a:r>
            <a:rPr lang="en-US" b="0" dirty="0"/>
            <a:t>)</a:t>
          </a:r>
        </a:p>
      </dgm:t>
    </dgm:pt>
    <dgm:pt modelId="{D3FC5149-0856-4B39-9B7C-DF937343A5EC}" type="parTrans" cxnId="{BE5E2756-6BCA-4D76-AE5A-AF87A8BE61C7}">
      <dgm:prSet/>
      <dgm:spPr/>
      <dgm:t>
        <a:bodyPr/>
        <a:lstStyle/>
        <a:p>
          <a:endParaRPr lang="en-US"/>
        </a:p>
      </dgm:t>
    </dgm:pt>
    <dgm:pt modelId="{F6D4F859-6AE7-4F86-9D5F-DA6076AC626C}" type="sibTrans" cxnId="{BE5E2756-6BCA-4D76-AE5A-AF87A8BE61C7}">
      <dgm:prSet/>
      <dgm:spPr/>
      <dgm:t>
        <a:bodyPr/>
        <a:lstStyle/>
        <a:p>
          <a:endParaRPr lang="en-US"/>
        </a:p>
      </dgm:t>
    </dgm:pt>
    <dgm:pt modelId="{A057AE99-99A9-4DEE-B5A1-3E82D6896EE6}" type="pres">
      <dgm:prSet presAssocID="{B277A20D-4FA8-4C01-AD38-41D3AB7198A5}" presName="linear" presStyleCnt="0">
        <dgm:presLayoutVars>
          <dgm:dir/>
          <dgm:animLvl val="lvl"/>
          <dgm:resizeHandles val="exact"/>
        </dgm:presLayoutVars>
      </dgm:prSet>
      <dgm:spPr/>
    </dgm:pt>
    <dgm:pt modelId="{F7A39C9C-258F-4C77-98AF-91BBD354111D}" type="pres">
      <dgm:prSet presAssocID="{1D345346-0626-47F4-9E29-76C275E19FBE}" presName="parentLin" presStyleCnt="0"/>
      <dgm:spPr/>
    </dgm:pt>
    <dgm:pt modelId="{EE5A5E7A-2710-419B-9EDE-08A88F7B4E75}" type="pres">
      <dgm:prSet presAssocID="{1D345346-0626-47F4-9E29-76C275E19FBE}" presName="parentLeftMargin" presStyleLbl="node1" presStyleIdx="0" presStyleCnt="2"/>
      <dgm:spPr/>
    </dgm:pt>
    <dgm:pt modelId="{A10EAEC1-BD2A-4257-B572-7DB3FCB8179E}" type="pres">
      <dgm:prSet presAssocID="{1D345346-0626-47F4-9E29-76C275E19FB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EBC337A-A534-4DF0-84B5-519653638521}" type="pres">
      <dgm:prSet presAssocID="{1D345346-0626-47F4-9E29-76C275E19FBE}" presName="negativeSpace" presStyleCnt="0"/>
      <dgm:spPr/>
    </dgm:pt>
    <dgm:pt modelId="{F6EAA673-E8E9-4DD1-9049-CBD5C64EC276}" type="pres">
      <dgm:prSet presAssocID="{1D345346-0626-47F4-9E29-76C275E19FBE}" presName="childText" presStyleLbl="conFgAcc1" presStyleIdx="0" presStyleCnt="2">
        <dgm:presLayoutVars>
          <dgm:bulletEnabled val="1"/>
        </dgm:presLayoutVars>
      </dgm:prSet>
      <dgm:spPr/>
    </dgm:pt>
    <dgm:pt modelId="{B8A540E7-FED9-4E2C-8F7C-500CA1B46AAC}" type="pres">
      <dgm:prSet presAssocID="{534D785C-9C06-4FAC-AD87-23EA2DE87393}" presName="spaceBetweenRectangles" presStyleCnt="0"/>
      <dgm:spPr/>
    </dgm:pt>
    <dgm:pt modelId="{F5288D2A-83A0-4FB2-9AF4-966C2E901A13}" type="pres">
      <dgm:prSet presAssocID="{4F42F622-48C6-4658-A8DD-9D706622C62B}" presName="parentLin" presStyleCnt="0"/>
      <dgm:spPr/>
    </dgm:pt>
    <dgm:pt modelId="{10553F13-1BBE-47EB-A3D3-AF55FECB7314}" type="pres">
      <dgm:prSet presAssocID="{4F42F622-48C6-4658-A8DD-9D706622C62B}" presName="parentLeftMargin" presStyleLbl="node1" presStyleIdx="0" presStyleCnt="2"/>
      <dgm:spPr/>
    </dgm:pt>
    <dgm:pt modelId="{9F047E4B-5856-4E84-B65E-E18FDCDCEC18}" type="pres">
      <dgm:prSet presAssocID="{4F42F622-48C6-4658-A8DD-9D706622C62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7EF4038-151C-4FAC-8426-E5AD1F2ED304}" type="pres">
      <dgm:prSet presAssocID="{4F42F622-48C6-4658-A8DD-9D706622C62B}" presName="negativeSpace" presStyleCnt="0"/>
      <dgm:spPr/>
    </dgm:pt>
    <dgm:pt modelId="{87395B97-9F1A-4E9B-BA9B-E573892DD76E}" type="pres">
      <dgm:prSet presAssocID="{4F42F622-48C6-4658-A8DD-9D706622C62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FF8500F-5606-43FE-AC05-E76B142A6011}" srcId="{1D345346-0626-47F4-9E29-76C275E19FBE}" destId="{ABD90017-1D16-4797-952B-3E62C5085FDD}" srcOrd="2" destOrd="0" parTransId="{DE4B995C-F008-45EA-866B-E28C9F829405}" sibTransId="{0B4F9289-2723-4EAE-A244-A51C7D73BCF7}"/>
    <dgm:cxn modelId="{BB62AD1C-3862-4A8A-8582-48348FC57A08}" type="presOf" srcId="{25E45D42-1CC5-4C9A-98BD-BF927042A090}" destId="{87395B97-9F1A-4E9B-BA9B-E573892DD76E}" srcOrd="0" destOrd="1" presId="urn:microsoft.com/office/officeart/2005/8/layout/list1"/>
    <dgm:cxn modelId="{54D67D2A-A43D-4415-B836-EE70BD251CAC}" srcId="{4F42F622-48C6-4658-A8DD-9D706622C62B}" destId="{25E45D42-1CC5-4C9A-98BD-BF927042A090}" srcOrd="1" destOrd="0" parTransId="{59148F31-8C74-4D2C-9A53-09D04BCB9172}" sibTransId="{6F50BF18-B842-4976-B41B-7AA85E1FCC58}"/>
    <dgm:cxn modelId="{994AC82A-BC53-4A1F-A10B-40FDEC94B761}" type="presOf" srcId="{D2484974-8A01-495E-9331-C5D360E8D6C3}" destId="{87395B97-9F1A-4E9B-BA9B-E573892DD76E}" srcOrd="0" destOrd="2" presId="urn:microsoft.com/office/officeart/2005/8/layout/list1"/>
    <dgm:cxn modelId="{C5715243-E6EA-4E99-BBE2-FC4BDC82290D}" srcId="{B277A20D-4FA8-4C01-AD38-41D3AB7198A5}" destId="{4F42F622-48C6-4658-A8DD-9D706622C62B}" srcOrd="1" destOrd="0" parTransId="{602A9A7E-3FB1-401B-B362-C5567D07C09E}" sibTransId="{2A673A2F-AC9F-4954-9E62-249FA35449D9}"/>
    <dgm:cxn modelId="{8A2D2B6F-D91F-45BF-A13E-625959AB9E39}" type="presOf" srcId="{4F42F622-48C6-4658-A8DD-9D706622C62B}" destId="{9F047E4B-5856-4E84-B65E-E18FDCDCEC18}" srcOrd="1" destOrd="0" presId="urn:microsoft.com/office/officeart/2005/8/layout/list1"/>
    <dgm:cxn modelId="{9318B36F-6011-4B46-825C-C9EBA71936B1}" srcId="{1D345346-0626-47F4-9E29-76C275E19FBE}" destId="{3C5EF327-7F22-4EA8-BE32-A84D54FFA67A}" srcOrd="3" destOrd="0" parTransId="{C37274A6-8DB8-45FF-81D2-8EE5AEA8B6D5}" sibTransId="{80B06B15-5403-44CB-A128-65A0E258CDE1}"/>
    <dgm:cxn modelId="{24A95553-0021-44F7-BF1A-5604DD523503}" type="presOf" srcId="{58638F71-1013-46BA-8FCF-BF7DADCA8EDC}" destId="{87395B97-9F1A-4E9B-BA9B-E573892DD76E}" srcOrd="0" destOrd="0" presId="urn:microsoft.com/office/officeart/2005/8/layout/list1"/>
    <dgm:cxn modelId="{BE5E2756-6BCA-4D76-AE5A-AF87A8BE61C7}" srcId="{4F42F622-48C6-4658-A8DD-9D706622C62B}" destId="{D2484974-8A01-495E-9331-C5D360E8D6C3}" srcOrd="2" destOrd="0" parTransId="{D3FC5149-0856-4B39-9B7C-DF937343A5EC}" sibTransId="{F6D4F859-6AE7-4F86-9D5F-DA6076AC626C}"/>
    <dgm:cxn modelId="{D11A2C57-9ED7-4E54-8965-23AA07852F7B}" srcId="{1D345346-0626-47F4-9E29-76C275E19FBE}" destId="{91D81D0E-7C98-4CCF-9D86-AB5AADED1780}" srcOrd="1" destOrd="0" parTransId="{EE4BB6AD-A6CE-4A48-8578-E53D7ABFA56E}" sibTransId="{E93464DC-D3A5-4264-B9E9-A767276104DC}"/>
    <dgm:cxn modelId="{C0BD9957-83A9-4D40-8F49-C4FE47397FD6}" srcId="{1D345346-0626-47F4-9E29-76C275E19FBE}" destId="{A7610583-6A05-446D-82CA-3822D78040E8}" srcOrd="0" destOrd="0" parTransId="{F0767D23-0E20-4EBF-9807-25C673FCD932}" sibTransId="{47132CE5-A75B-4E7A-8D01-00F28A1C607B}"/>
    <dgm:cxn modelId="{759D6758-F14E-4948-9F25-9FB31706E394}" srcId="{B277A20D-4FA8-4C01-AD38-41D3AB7198A5}" destId="{1D345346-0626-47F4-9E29-76C275E19FBE}" srcOrd="0" destOrd="0" parTransId="{34E9A28A-5E90-48F1-846E-64D25538D394}" sibTransId="{534D785C-9C06-4FAC-AD87-23EA2DE87393}"/>
    <dgm:cxn modelId="{5FA19F85-AB9D-4085-A019-E447EB3CDA5F}" type="presOf" srcId="{1D345346-0626-47F4-9E29-76C275E19FBE}" destId="{EE5A5E7A-2710-419B-9EDE-08A88F7B4E75}" srcOrd="0" destOrd="0" presId="urn:microsoft.com/office/officeart/2005/8/layout/list1"/>
    <dgm:cxn modelId="{85914993-A99E-43B9-81D6-E48EFD384F4A}" type="presOf" srcId="{ABD90017-1D16-4797-952B-3E62C5085FDD}" destId="{F6EAA673-E8E9-4DD1-9049-CBD5C64EC276}" srcOrd="0" destOrd="2" presId="urn:microsoft.com/office/officeart/2005/8/layout/list1"/>
    <dgm:cxn modelId="{8CC32994-585C-4834-8C53-9D060B2F5D3B}" type="presOf" srcId="{4F42F622-48C6-4658-A8DD-9D706622C62B}" destId="{10553F13-1BBE-47EB-A3D3-AF55FECB7314}" srcOrd="0" destOrd="0" presId="urn:microsoft.com/office/officeart/2005/8/layout/list1"/>
    <dgm:cxn modelId="{6E3154BF-91BD-4F82-98B3-FD089093B368}" type="presOf" srcId="{91D81D0E-7C98-4CCF-9D86-AB5AADED1780}" destId="{F6EAA673-E8E9-4DD1-9049-CBD5C64EC276}" srcOrd="0" destOrd="1" presId="urn:microsoft.com/office/officeart/2005/8/layout/list1"/>
    <dgm:cxn modelId="{70DF64C9-DE7F-4746-948B-37225F4A048E}" type="presOf" srcId="{B277A20D-4FA8-4C01-AD38-41D3AB7198A5}" destId="{A057AE99-99A9-4DEE-B5A1-3E82D6896EE6}" srcOrd="0" destOrd="0" presId="urn:microsoft.com/office/officeart/2005/8/layout/list1"/>
    <dgm:cxn modelId="{D168B1CE-1B73-4679-9176-F47DAB949A5A}" srcId="{4F42F622-48C6-4658-A8DD-9D706622C62B}" destId="{58638F71-1013-46BA-8FCF-BF7DADCA8EDC}" srcOrd="0" destOrd="0" parTransId="{41F9D48B-56BB-45A2-88BF-2C9B7A70593B}" sibTransId="{558B7EAE-E8C1-4182-9B1B-F4317D3EE3D1}"/>
    <dgm:cxn modelId="{B77DB9E3-795E-4EC1-ADDB-9E49CCA9ADD3}" type="presOf" srcId="{3C5EF327-7F22-4EA8-BE32-A84D54FFA67A}" destId="{F6EAA673-E8E9-4DD1-9049-CBD5C64EC276}" srcOrd="0" destOrd="3" presId="urn:microsoft.com/office/officeart/2005/8/layout/list1"/>
    <dgm:cxn modelId="{362D24E6-CAD4-42A6-A5AC-5EC0DCDFDE7F}" type="presOf" srcId="{A7610583-6A05-446D-82CA-3822D78040E8}" destId="{F6EAA673-E8E9-4DD1-9049-CBD5C64EC276}" srcOrd="0" destOrd="0" presId="urn:microsoft.com/office/officeart/2005/8/layout/list1"/>
    <dgm:cxn modelId="{A24604F0-FAA2-4EFD-A4CE-81F252F87BF6}" type="presOf" srcId="{1D345346-0626-47F4-9E29-76C275E19FBE}" destId="{A10EAEC1-BD2A-4257-B572-7DB3FCB8179E}" srcOrd="1" destOrd="0" presId="urn:microsoft.com/office/officeart/2005/8/layout/list1"/>
    <dgm:cxn modelId="{804CB8F6-5620-4822-A33E-87AC9DAB4AFD}" type="presParOf" srcId="{A057AE99-99A9-4DEE-B5A1-3E82D6896EE6}" destId="{F7A39C9C-258F-4C77-98AF-91BBD354111D}" srcOrd="0" destOrd="0" presId="urn:microsoft.com/office/officeart/2005/8/layout/list1"/>
    <dgm:cxn modelId="{4F21143D-A408-4238-8E93-8671A81E2470}" type="presParOf" srcId="{F7A39C9C-258F-4C77-98AF-91BBD354111D}" destId="{EE5A5E7A-2710-419B-9EDE-08A88F7B4E75}" srcOrd="0" destOrd="0" presId="urn:microsoft.com/office/officeart/2005/8/layout/list1"/>
    <dgm:cxn modelId="{D377F260-ABA6-4B61-B571-655CD966594C}" type="presParOf" srcId="{F7A39C9C-258F-4C77-98AF-91BBD354111D}" destId="{A10EAEC1-BD2A-4257-B572-7DB3FCB8179E}" srcOrd="1" destOrd="0" presId="urn:microsoft.com/office/officeart/2005/8/layout/list1"/>
    <dgm:cxn modelId="{23742E82-DB21-42A8-B1B3-4E347129A268}" type="presParOf" srcId="{A057AE99-99A9-4DEE-B5A1-3E82D6896EE6}" destId="{BEBC337A-A534-4DF0-84B5-519653638521}" srcOrd="1" destOrd="0" presId="urn:microsoft.com/office/officeart/2005/8/layout/list1"/>
    <dgm:cxn modelId="{3FFDCFD6-B8C7-4893-A3C6-437158671B0E}" type="presParOf" srcId="{A057AE99-99A9-4DEE-B5A1-3E82D6896EE6}" destId="{F6EAA673-E8E9-4DD1-9049-CBD5C64EC276}" srcOrd="2" destOrd="0" presId="urn:microsoft.com/office/officeart/2005/8/layout/list1"/>
    <dgm:cxn modelId="{E4690BF2-E181-46F2-B947-7E25F2F4A174}" type="presParOf" srcId="{A057AE99-99A9-4DEE-B5A1-3E82D6896EE6}" destId="{B8A540E7-FED9-4E2C-8F7C-500CA1B46AAC}" srcOrd="3" destOrd="0" presId="urn:microsoft.com/office/officeart/2005/8/layout/list1"/>
    <dgm:cxn modelId="{FB20702B-E589-46E0-9CA1-EB03312B6E9E}" type="presParOf" srcId="{A057AE99-99A9-4DEE-B5A1-3E82D6896EE6}" destId="{F5288D2A-83A0-4FB2-9AF4-966C2E901A13}" srcOrd="4" destOrd="0" presId="urn:microsoft.com/office/officeart/2005/8/layout/list1"/>
    <dgm:cxn modelId="{D9AF4709-BFC0-4CD2-8F36-6EBEB9657FC2}" type="presParOf" srcId="{F5288D2A-83A0-4FB2-9AF4-966C2E901A13}" destId="{10553F13-1BBE-47EB-A3D3-AF55FECB7314}" srcOrd="0" destOrd="0" presId="urn:microsoft.com/office/officeart/2005/8/layout/list1"/>
    <dgm:cxn modelId="{79756F90-4C3C-46CE-A2CB-1CC0EA90C4B3}" type="presParOf" srcId="{F5288D2A-83A0-4FB2-9AF4-966C2E901A13}" destId="{9F047E4B-5856-4E84-B65E-E18FDCDCEC18}" srcOrd="1" destOrd="0" presId="urn:microsoft.com/office/officeart/2005/8/layout/list1"/>
    <dgm:cxn modelId="{854E4477-441C-4E5D-8199-983EDCFE8A3E}" type="presParOf" srcId="{A057AE99-99A9-4DEE-B5A1-3E82D6896EE6}" destId="{37EF4038-151C-4FAC-8426-E5AD1F2ED304}" srcOrd="5" destOrd="0" presId="urn:microsoft.com/office/officeart/2005/8/layout/list1"/>
    <dgm:cxn modelId="{772EC135-1EFF-4582-8CB1-A0BF63BA0DE7}" type="presParOf" srcId="{A057AE99-99A9-4DEE-B5A1-3E82D6896EE6}" destId="{87395B97-9F1A-4E9B-BA9B-E573892DD76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77A20D-4FA8-4C01-AD38-41D3AB7198A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56E011-158E-489F-9DF8-2E3A0B08CA4E}">
      <dgm:prSet phldrT="[Text]"/>
      <dgm:spPr/>
      <dgm:t>
        <a:bodyPr/>
        <a:lstStyle/>
        <a:p>
          <a:r>
            <a:rPr lang="en-US" dirty="0"/>
            <a:t>Transparency regarding wage increase exercises</a:t>
          </a:r>
        </a:p>
      </dgm:t>
    </dgm:pt>
    <dgm:pt modelId="{DB249619-FE12-4234-A287-520BB9F847F9}" type="parTrans" cxnId="{39B727B9-AE2E-4C0A-9522-12A81D7E3CFB}">
      <dgm:prSet/>
      <dgm:spPr/>
      <dgm:t>
        <a:bodyPr/>
        <a:lstStyle/>
        <a:p>
          <a:endParaRPr lang="en-US"/>
        </a:p>
      </dgm:t>
    </dgm:pt>
    <dgm:pt modelId="{02F7327C-A66D-49ED-B5BD-3959095215C0}" type="sibTrans" cxnId="{39B727B9-AE2E-4C0A-9522-12A81D7E3CFB}">
      <dgm:prSet/>
      <dgm:spPr/>
      <dgm:t>
        <a:bodyPr/>
        <a:lstStyle/>
        <a:p>
          <a:endParaRPr lang="en-US"/>
        </a:p>
      </dgm:t>
    </dgm:pt>
    <dgm:pt modelId="{88DA413F-4081-4FCD-B03E-C19F6521F1B2}">
      <dgm:prSet phldrT="[Text]"/>
      <dgm:spPr/>
      <dgm:t>
        <a:bodyPr/>
        <a:lstStyle/>
        <a:p>
          <a:r>
            <a:rPr lang="en-US" b="0" i="0" u="none" dirty="0"/>
            <a:t>Centralized University dashboard of the Academic Assembly</a:t>
          </a:r>
          <a:endParaRPr lang="en-US" b="0" dirty="0"/>
        </a:p>
      </dgm:t>
    </dgm:pt>
    <dgm:pt modelId="{A177884F-624E-4818-8B3C-992704B7386C}" type="parTrans" cxnId="{A8768929-38C8-416C-AF1F-99E86B2A691A}">
      <dgm:prSet/>
      <dgm:spPr/>
      <dgm:t>
        <a:bodyPr/>
        <a:lstStyle/>
        <a:p>
          <a:endParaRPr lang="en-US"/>
        </a:p>
      </dgm:t>
    </dgm:pt>
    <dgm:pt modelId="{E5C1FF45-8342-4902-BAB4-985103E6F26B}" type="sibTrans" cxnId="{A8768929-38C8-416C-AF1F-99E86B2A691A}">
      <dgm:prSet/>
      <dgm:spPr/>
      <dgm:t>
        <a:bodyPr/>
        <a:lstStyle/>
        <a:p>
          <a:endParaRPr lang="en-US"/>
        </a:p>
      </dgm:t>
    </dgm:pt>
    <dgm:pt modelId="{37A8E519-CC1E-4AEA-B6E7-F1A1CCE05BBD}">
      <dgm:prSet phldrT="[Text]"/>
      <dgm:spPr/>
      <dgm:t>
        <a:bodyPr/>
        <a:lstStyle/>
        <a:p>
          <a:r>
            <a:rPr lang="en-US" dirty="0"/>
            <a:t>Committee met with Vice Provost/Provost Fellow</a:t>
          </a:r>
        </a:p>
      </dgm:t>
    </dgm:pt>
    <dgm:pt modelId="{0526ADA0-34DE-4D5A-82A1-871EA6A19E5E}" type="parTrans" cxnId="{322DC8DB-A039-4CA4-AF23-7AAD183CB5D3}">
      <dgm:prSet/>
      <dgm:spPr/>
      <dgm:t>
        <a:bodyPr/>
        <a:lstStyle/>
        <a:p>
          <a:endParaRPr lang="en-US"/>
        </a:p>
      </dgm:t>
    </dgm:pt>
    <dgm:pt modelId="{438457C7-E554-46E8-91B1-39EE482CDD2B}" type="sibTrans" cxnId="{322DC8DB-A039-4CA4-AF23-7AAD183CB5D3}">
      <dgm:prSet/>
      <dgm:spPr/>
      <dgm:t>
        <a:bodyPr/>
        <a:lstStyle/>
        <a:p>
          <a:endParaRPr lang="en-US"/>
        </a:p>
      </dgm:t>
    </dgm:pt>
    <dgm:pt modelId="{2F5854FB-0963-4C23-B762-DE20A81D9C1F}">
      <dgm:prSet phldrT="[Text]"/>
      <dgm:spPr/>
      <dgm:t>
        <a:bodyPr/>
        <a:lstStyle/>
        <a:p>
          <a:r>
            <a:rPr lang="en-US" dirty="0"/>
            <a:t>Discrepancies in recent wage increases tied to discrepancies in market rates</a:t>
          </a:r>
        </a:p>
      </dgm:t>
    </dgm:pt>
    <dgm:pt modelId="{9BE22F86-5D22-4ED1-B470-A705250564ED}" type="parTrans" cxnId="{52BE60CB-0427-4695-AA9E-846CE51BD52D}">
      <dgm:prSet/>
      <dgm:spPr/>
      <dgm:t>
        <a:bodyPr/>
        <a:lstStyle/>
        <a:p>
          <a:endParaRPr lang="en-US"/>
        </a:p>
      </dgm:t>
    </dgm:pt>
    <dgm:pt modelId="{31621066-CF35-41E8-B69E-838ED415ABCD}" type="sibTrans" cxnId="{52BE60CB-0427-4695-AA9E-846CE51BD52D}">
      <dgm:prSet/>
      <dgm:spPr/>
      <dgm:t>
        <a:bodyPr/>
        <a:lstStyle/>
        <a:p>
          <a:endParaRPr lang="en-US"/>
        </a:p>
      </dgm:t>
    </dgm:pt>
    <dgm:pt modelId="{569746C6-7262-43B1-B665-64ED7249014C}">
      <dgm:prSet phldrT="[Text]"/>
      <dgm:spPr/>
      <dgm:t>
        <a:bodyPr/>
        <a:lstStyle/>
        <a:p>
          <a:r>
            <a:rPr lang="en-US" dirty="0"/>
            <a:t>Recommended university-level communication for such exercises to ensure an equitable process, discussed openly and clearly with faculty, within each College</a:t>
          </a:r>
        </a:p>
      </dgm:t>
    </dgm:pt>
    <dgm:pt modelId="{404A754C-A936-4ABB-A938-290AE83CBFC9}" type="parTrans" cxnId="{FE3BAC6F-0583-43A0-8D42-60DF530982E9}">
      <dgm:prSet/>
      <dgm:spPr/>
      <dgm:t>
        <a:bodyPr/>
        <a:lstStyle/>
        <a:p>
          <a:endParaRPr lang="en-US"/>
        </a:p>
      </dgm:t>
    </dgm:pt>
    <dgm:pt modelId="{CFA38E63-A807-4672-8F3D-05331A463EB6}" type="sibTrans" cxnId="{FE3BAC6F-0583-43A0-8D42-60DF530982E9}">
      <dgm:prSet/>
      <dgm:spPr/>
      <dgm:t>
        <a:bodyPr/>
        <a:lstStyle/>
        <a:p>
          <a:endParaRPr lang="en-US"/>
        </a:p>
      </dgm:t>
    </dgm:pt>
    <dgm:pt modelId="{ADEBDF78-36CE-42FE-BC9C-F8ECE4800C14}">
      <dgm:prSet phldrT="[Text]"/>
      <dgm:spPr/>
      <dgm:t>
        <a:bodyPr/>
        <a:lstStyle/>
        <a:p>
          <a:r>
            <a:rPr lang="en-US" dirty="0"/>
            <a:t>Recommended annual dissemination of average merit increase percentages by rank across the university</a:t>
          </a:r>
        </a:p>
      </dgm:t>
    </dgm:pt>
    <dgm:pt modelId="{48FF9454-CA62-4C6C-8A99-AB80E26B6F2C}" type="parTrans" cxnId="{084AD853-E5E2-4A6B-BED1-69FB227B8906}">
      <dgm:prSet/>
      <dgm:spPr/>
      <dgm:t>
        <a:bodyPr/>
        <a:lstStyle/>
        <a:p>
          <a:endParaRPr lang="en-US"/>
        </a:p>
      </dgm:t>
    </dgm:pt>
    <dgm:pt modelId="{A21432C1-D7E7-4836-94B8-9B4F9284E968}" type="sibTrans" cxnId="{084AD853-E5E2-4A6B-BED1-69FB227B8906}">
      <dgm:prSet/>
      <dgm:spPr/>
      <dgm:t>
        <a:bodyPr/>
        <a:lstStyle/>
        <a:p>
          <a:endParaRPr lang="en-US"/>
        </a:p>
      </dgm:t>
    </dgm:pt>
    <dgm:pt modelId="{B8373161-96D4-4C1C-ABF7-B350840C3741}">
      <dgm:prSet phldrT="[Text]"/>
      <dgm:spPr/>
      <dgm:t>
        <a:bodyPr/>
        <a:lstStyle/>
        <a:p>
          <a:r>
            <a:rPr lang="en-US" dirty="0"/>
            <a:t>Recommended exploring viable and innovative approaches for offsetting rising cost-of-living to increase attraction and retention of top-level talent </a:t>
          </a:r>
          <a:r>
            <a:rPr lang="en-US" b="1" dirty="0"/>
            <a:t>(OPEN)</a:t>
          </a:r>
          <a:endParaRPr lang="en-US" dirty="0"/>
        </a:p>
      </dgm:t>
    </dgm:pt>
    <dgm:pt modelId="{8C90DCAA-08E0-4FE5-B5AC-7D085369BA72}" type="parTrans" cxnId="{2C5531E6-8D6C-4B1E-817D-E9252CB74837}">
      <dgm:prSet/>
      <dgm:spPr/>
      <dgm:t>
        <a:bodyPr/>
        <a:lstStyle/>
        <a:p>
          <a:endParaRPr lang="en-US"/>
        </a:p>
      </dgm:t>
    </dgm:pt>
    <dgm:pt modelId="{B1596B5F-B5F6-46BD-BF11-E49287C24C7C}" type="sibTrans" cxnId="{2C5531E6-8D6C-4B1E-817D-E9252CB74837}">
      <dgm:prSet/>
      <dgm:spPr/>
      <dgm:t>
        <a:bodyPr/>
        <a:lstStyle/>
        <a:p>
          <a:endParaRPr lang="en-US"/>
        </a:p>
      </dgm:t>
    </dgm:pt>
    <dgm:pt modelId="{0F8AC3D7-1B15-4D54-8DCC-D1D1CE85F5CB}">
      <dgm:prSet phldrT="[Text]"/>
      <dgm:spPr/>
      <dgm:t>
        <a:bodyPr/>
        <a:lstStyle/>
        <a:p>
          <a:r>
            <a:rPr lang="en-US" b="0" dirty="0"/>
            <a:t>Committee is working to develop a centralized dashboard to ascertain diversity and breadth of University personnel, toward a means of understanding the employed lay of the land to most effectively serve those it represents</a:t>
          </a:r>
        </a:p>
      </dgm:t>
    </dgm:pt>
    <dgm:pt modelId="{9DA334D5-901D-4569-B0D6-8C8AA1342FF3}" type="parTrans" cxnId="{7C45365F-395D-4ED0-80A6-1D67DBAAB9F3}">
      <dgm:prSet/>
      <dgm:spPr/>
      <dgm:t>
        <a:bodyPr/>
        <a:lstStyle/>
        <a:p>
          <a:endParaRPr lang="en-US"/>
        </a:p>
      </dgm:t>
    </dgm:pt>
    <dgm:pt modelId="{9917E23D-BD9C-4295-9D68-34E86BF7EAE1}" type="sibTrans" cxnId="{7C45365F-395D-4ED0-80A6-1D67DBAAB9F3}">
      <dgm:prSet/>
      <dgm:spPr/>
      <dgm:t>
        <a:bodyPr/>
        <a:lstStyle/>
        <a:p>
          <a:endParaRPr lang="en-US"/>
        </a:p>
      </dgm:t>
    </dgm:pt>
    <dgm:pt modelId="{4B9C1C2D-B2A0-4FF6-A090-0166957C1205}">
      <dgm:prSet phldrT="[Text]"/>
      <dgm:spPr/>
      <dgm:t>
        <a:bodyPr/>
        <a:lstStyle/>
        <a:p>
          <a:r>
            <a:rPr lang="en-US" b="0" dirty="0"/>
            <a:t>Committee is working to develop a more effective feedback-sharing tool to collect and consolidate personnel matters from across the institution</a:t>
          </a:r>
        </a:p>
      </dgm:t>
    </dgm:pt>
    <dgm:pt modelId="{5A0DD8B2-BB0B-45B7-8597-328F1F6EB251}" type="parTrans" cxnId="{906AD613-CFB6-4078-AB24-5BE8740EAAFF}">
      <dgm:prSet/>
      <dgm:spPr/>
      <dgm:t>
        <a:bodyPr/>
        <a:lstStyle/>
        <a:p>
          <a:endParaRPr lang="en-US"/>
        </a:p>
      </dgm:t>
    </dgm:pt>
    <dgm:pt modelId="{72B2F4C4-22DA-4AA9-9B21-D456E0BB9EB4}" type="sibTrans" cxnId="{906AD613-CFB6-4078-AB24-5BE8740EAAFF}">
      <dgm:prSet/>
      <dgm:spPr/>
      <dgm:t>
        <a:bodyPr/>
        <a:lstStyle/>
        <a:p>
          <a:endParaRPr lang="en-US"/>
        </a:p>
      </dgm:t>
    </dgm:pt>
    <dgm:pt modelId="{A057AE99-99A9-4DEE-B5A1-3E82D6896EE6}" type="pres">
      <dgm:prSet presAssocID="{B277A20D-4FA8-4C01-AD38-41D3AB7198A5}" presName="linear" presStyleCnt="0">
        <dgm:presLayoutVars>
          <dgm:dir/>
          <dgm:animLvl val="lvl"/>
          <dgm:resizeHandles val="exact"/>
        </dgm:presLayoutVars>
      </dgm:prSet>
      <dgm:spPr/>
    </dgm:pt>
    <dgm:pt modelId="{DF9A3589-7E1E-4DCA-8168-00F15634A2ED}" type="pres">
      <dgm:prSet presAssocID="{2556E011-158E-489F-9DF8-2E3A0B08CA4E}" presName="parentLin" presStyleCnt="0"/>
      <dgm:spPr/>
    </dgm:pt>
    <dgm:pt modelId="{99DF2E22-2BE8-4A88-B3A4-92404899BA81}" type="pres">
      <dgm:prSet presAssocID="{2556E011-158E-489F-9DF8-2E3A0B08CA4E}" presName="parentLeftMargin" presStyleLbl="node1" presStyleIdx="0" presStyleCnt="2"/>
      <dgm:spPr/>
    </dgm:pt>
    <dgm:pt modelId="{91373F1C-FEDD-440E-873C-DADC82A3BE5B}" type="pres">
      <dgm:prSet presAssocID="{2556E011-158E-489F-9DF8-2E3A0B08CA4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0862EF2-19DE-49D9-AF7E-F8E36CFDE67C}" type="pres">
      <dgm:prSet presAssocID="{2556E011-158E-489F-9DF8-2E3A0B08CA4E}" presName="negativeSpace" presStyleCnt="0"/>
      <dgm:spPr/>
    </dgm:pt>
    <dgm:pt modelId="{B3A42EBE-68CE-4EC4-AA4D-31A1F01CE6E0}" type="pres">
      <dgm:prSet presAssocID="{2556E011-158E-489F-9DF8-2E3A0B08CA4E}" presName="childText" presStyleLbl="conFgAcc1" presStyleIdx="0" presStyleCnt="2">
        <dgm:presLayoutVars>
          <dgm:bulletEnabled val="1"/>
        </dgm:presLayoutVars>
      </dgm:prSet>
      <dgm:spPr/>
    </dgm:pt>
    <dgm:pt modelId="{59E727BF-7BD9-4481-A7C7-34AC0DC90B96}" type="pres">
      <dgm:prSet presAssocID="{02F7327C-A66D-49ED-B5BD-3959095215C0}" presName="spaceBetweenRectangles" presStyleCnt="0"/>
      <dgm:spPr/>
    </dgm:pt>
    <dgm:pt modelId="{71808F17-A997-4118-A672-7C3CD9E09CFB}" type="pres">
      <dgm:prSet presAssocID="{88DA413F-4081-4FCD-B03E-C19F6521F1B2}" presName="parentLin" presStyleCnt="0"/>
      <dgm:spPr/>
    </dgm:pt>
    <dgm:pt modelId="{84070C3F-4346-4C7E-86A4-6A50BAF2EC3B}" type="pres">
      <dgm:prSet presAssocID="{88DA413F-4081-4FCD-B03E-C19F6521F1B2}" presName="parentLeftMargin" presStyleLbl="node1" presStyleIdx="0" presStyleCnt="2"/>
      <dgm:spPr/>
    </dgm:pt>
    <dgm:pt modelId="{59ACD994-4A8E-4A4E-861A-DD0DCF5E222C}" type="pres">
      <dgm:prSet presAssocID="{88DA413F-4081-4FCD-B03E-C19F6521F1B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8873B10-E76A-4EDA-96EE-5E0FB22163D1}" type="pres">
      <dgm:prSet presAssocID="{88DA413F-4081-4FCD-B03E-C19F6521F1B2}" presName="negativeSpace" presStyleCnt="0"/>
      <dgm:spPr/>
    </dgm:pt>
    <dgm:pt modelId="{A084C42C-ACE2-4C87-910C-73A6C19B81C9}" type="pres">
      <dgm:prSet presAssocID="{88DA413F-4081-4FCD-B03E-C19F6521F1B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06AD613-CFB6-4078-AB24-5BE8740EAAFF}" srcId="{88DA413F-4081-4FCD-B03E-C19F6521F1B2}" destId="{4B9C1C2D-B2A0-4FF6-A090-0166957C1205}" srcOrd="1" destOrd="0" parTransId="{5A0DD8B2-BB0B-45B7-8597-328F1F6EB251}" sibTransId="{72B2F4C4-22DA-4AA9-9B21-D456E0BB9EB4}"/>
    <dgm:cxn modelId="{E05BD217-7A02-4FE6-971A-58A31F6A71B7}" type="presOf" srcId="{37A8E519-CC1E-4AEA-B6E7-F1A1CCE05BBD}" destId="{B3A42EBE-68CE-4EC4-AA4D-31A1F01CE6E0}" srcOrd="0" destOrd="0" presId="urn:microsoft.com/office/officeart/2005/8/layout/list1"/>
    <dgm:cxn modelId="{34474B22-D764-4407-9612-974772DD71E3}" type="presOf" srcId="{B8373161-96D4-4C1C-ABF7-B350840C3741}" destId="{B3A42EBE-68CE-4EC4-AA4D-31A1F01CE6E0}" srcOrd="0" destOrd="4" presId="urn:microsoft.com/office/officeart/2005/8/layout/list1"/>
    <dgm:cxn modelId="{A8768929-38C8-416C-AF1F-99E86B2A691A}" srcId="{B277A20D-4FA8-4C01-AD38-41D3AB7198A5}" destId="{88DA413F-4081-4FCD-B03E-C19F6521F1B2}" srcOrd="1" destOrd="0" parTransId="{A177884F-624E-4818-8B3C-992704B7386C}" sibTransId="{E5C1FF45-8342-4902-BAB4-985103E6F26B}"/>
    <dgm:cxn modelId="{E7893836-F317-4028-8A13-D1E7FCEA7885}" type="presOf" srcId="{0F8AC3D7-1B15-4D54-8DCC-D1D1CE85F5CB}" destId="{A084C42C-ACE2-4C87-910C-73A6C19B81C9}" srcOrd="0" destOrd="0" presId="urn:microsoft.com/office/officeart/2005/8/layout/list1"/>
    <dgm:cxn modelId="{FC4EA540-A5D5-4861-94B5-82FD38C2FEA8}" type="presOf" srcId="{88DA413F-4081-4FCD-B03E-C19F6521F1B2}" destId="{59ACD994-4A8E-4A4E-861A-DD0DCF5E222C}" srcOrd="1" destOrd="0" presId="urn:microsoft.com/office/officeart/2005/8/layout/list1"/>
    <dgm:cxn modelId="{BC49915D-4D07-4839-B84A-35696AA54843}" type="presOf" srcId="{88DA413F-4081-4FCD-B03E-C19F6521F1B2}" destId="{84070C3F-4346-4C7E-86A4-6A50BAF2EC3B}" srcOrd="0" destOrd="0" presId="urn:microsoft.com/office/officeart/2005/8/layout/list1"/>
    <dgm:cxn modelId="{7C45365F-395D-4ED0-80A6-1D67DBAAB9F3}" srcId="{88DA413F-4081-4FCD-B03E-C19F6521F1B2}" destId="{0F8AC3D7-1B15-4D54-8DCC-D1D1CE85F5CB}" srcOrd="0" destOrd="0" parTransId="{9DA334D5-901D-4569-B0D6-8C8AA1342FF3}" sibTransId="{9917E23D-BD9C-4295-9D68-34E86BF7EAE1}"/>
    <dgm:cxn modelId="{D49B7146-2B98-4D02-BB23-187178D3B624}" type="presOf" srcId="{2556E011-158E-489F-9DF8-2E3A0B08CA4E}" destId="{99DF2E22-2BE8-4A88-B3A4-92404899BA81}" srcOrd="0" destOrd="0" presId="urn:microsoft.com/office/officeart/2005/8/layout/list1"/>
    <dgm:cxn modelId="{205C4967-C0CD-45D3-83A5-3088D9E7278E}" type="presOf" srcId="{2556E011-158E-489F-9DF8-2E3A0B08CA4E}" destId="{91373F1C-FEDD-440E-873C-DADC82A3BE5B}" srcOrd="1" destOrd="0" presId="urn:microsoft.com/office/officeart/2005/8/layout/list1"/>
    <dgm:cxn modelId="{FE3BAC6F-0583-43A0-8D42-60DF530982E9}" srcId="{2556E011-158E-489F-9DF8-2E3A0B08CA4E}" destId="{569746C6-7262-43B1-B665-64ED7249014C}" srcOrd="2" destOrd="0" parTransId="{404A754C-A936-4ABB-A938-290AE83CBFC9}" sibTransId="{CFA38E63-A807-4672-8F3D-05331A463EB6}"/>
    <dgm:cxn modelId="{084AD853-E5E2-4A6B-BED1-69FB227B8906}" srcId="{2556E011-158E-489F-9DF8-2E3A0B08CA4E}" destId="{ADEBDF78-36CE-42FE-BC9C-F8ECE4800C14}" srcOrd="3" destOrd="0" parTransId="{48FF9454-CA62-4C6C-8A99-AB80E26B6F2C}" sibTransId="{A21432C1-D7E7-4836-94B8-9B4F9284E968}"/>
    <dgm:cxn modelId="{6B5E2F8D-665D-40CD-B4E0-F6E941F906A9}" type="presOf" srcId="{4B9C1C2D-B2A0-4FF6-A090-0166957C1205}" destId="{A084C42C-ACE2-4C87-910C-73A6C19B81C9}" srcOrd="0" destOrd="1" presId="urn:microsoft.com/office/officeart/2005/8/layout/list1"/>
    <dgm:cxn modelId="{39B727B9-AE2E-4C0A-9522-12A81D7E3CFB}" srcId="{B277A20D-4FA8-4C01-AD38-41D3AB7198A5}" destId="{2556E011-158E-489F-9DF8-2E3A0B08CA4E}" srcOrd="0" destOrd="0" parTransId="{DB249619-FE12-4234-A287-520BB9F847F9}" sibTransId="{02F7327C-A66D-49ED-B5BD-3959095215C0}"/>
    <dgm:cxn modelId="{AE3A6BC1-4646-43A0-A628-93D312D75B92}" type="presOf" srcId="{ADEBDF78-36CE-42FE-BC9C-F8ECE4800C14}" destId="{B3A42EBE-68CE-4EC4-AA4D-31A1F01CE6E0}" srcOrd="0" destOrd="3" presId="urn:microsoft.com/office/officeart/2005/8/layout/list1"/>
    <dgm:cxn modelId="{70DF64C9-DE7F-4746-948B-37225F4A048E}" type="presOf" srcId="{B277A20D-4FA8-4C01-AD38-41D3AB7198A5}" destId="{A057AE99-99A9-4DEE-B5A1-3E82D6896EE6}" srcOrd="0" destOrd="0" presId="urn:microsoft.com/office/officeart/2005/8/layout/list1"/>
    <dgm:cxn modelId="{52BE60CB-0427-4695-AA9E-846CE51BD52D}" srcId="{2556E011-158E-489F-9DF8-2E3A0B08CA4E}" destId="{2F5854FB-0963-4C23-B762-DE20A81D9C1F}" srcOrd="1" destOrd="0" parTransId="{9BE22F86-5D22-4ED1-B470-A705250564ED}" sibTransId="{31621066-CF35-41E8-B69E-838ED415ABCD}"/>
    <dgm:cxn modelId="{322DC8DB-A039-4CA4-AF23-7AAD183CB5D3}" srcId="{2556E011-158E-489F-9DF8-2E3A0B08CA4E}" destId="{37A8E519-CC1E-4AEA-B6E7-F1A1CCE05BBD}" srcOrd="0" destOrd="0" parTransId="{0526ADA0-34DE-4D5A-82A1-871EA6A19E5E}" sibTransId="{438457C7-E554-46E8-91B1-39EE482CDD2B}"/>
    <dgm:cxn modelId="{7C5120E4-8C45-4912-8D53-F4CF4D93E381}" type="presOf" srcId="{569746C6-7262-43B1-B665-64ED7249014C}" destId="{B3A42EBE-68CE-4EC4-AA4D-31A1F01CE6E0}" srcOrd="0" destOrd="2" presId="urn:microsoft.com/office/officeart/2005/8/layout/list1"/>
    <dgm:cxn modelId="{2C5531E6-8D6C-4B1E-817D-E9252CB74837}" srcId="{2556E011-158E-489F-9DF8-2E3A0B08CA4E}" destId="{B8373161-96D4-4C1C-ABF7-B350840C3741}" srcOrd="4" destOrd="0" parTransId="{8C90DCAA-08E0-4FE5-B5AC-7D085369BA72}" sibTransId="{B1596B5F-B5F6-46BD-BF11-E49287C24C7C}"/>
    <dgm:cxn modelId="{3894FDFC-A611-4912-B0A6-3CA7EEA60A67}" type="presOf" srcId="{2F5854FB-0963-4C23-B762-DE20A81D9C1F}" destId="{B3A42EBE-68CE-4EC4-AA4D-31A1F01CE6E0}" srcOrd="0" destOrd="1" presId="urn:microsoft.com/office/officeart/2005/8/layout/list1"/>
    <dgm:cxn modelId="{C1AC8849-B0CB-4B89-B98B-F7F6D535C541}" type="presParOf" srcId="{A057AE99-99A9-4DEE-B5A1-3E82D6896EE6}" destId="{DF9A3589-7E1E-4DCA-8168-00F15634A2ED}" srcOrd="0" destOrd="0" presId="urn:microsoft.com/office/officeart/2005/8/layout/list1"/>
    <dgm:cxn modelId="{99EB3584-B224-4E7D-9004-3DD0BAB1599E}" type="presParOf" srcId="{DF9A3589-7E1E-4DCA-8168-00F15634A2ED}" destId="{99DF2E22-2BE8-4A88-B3A4-92404899BA81}" srcOrd="0" destOrd="0" presId="urn:microsoft.com/office/officeart/2005/8/layout/list1"/>
    <dgm:cxn modelId="{FBE99DDC-3007-43C9-8773-D2196CBDB3C6}" type="presParOf" srcId="{DF9A3589-7E1E-4DCA-8168-00F15634A2ED}" destId="{91373F1C-FEDD-440E-873C-DADC82A3BE5B}" srcOrd="1" destOrd="0" presId="urn:microsoft.com/office/officeart/2005/8/layout/list1"/>
    <dgm:cxn modelId="{121B0361-7518-41B1-B808-6769E8A08370}" type="presParOf" srcId="{A057AE99-99A9-4DEE-B5A1-3E82D6896EE6}" destId="{30862EF2-19DE-49D9-AF7E-F8E36CFDE67C}" srcOrd="1" destOrd="0" presId="urn:microsoft.com/office/officeart/2005/8/layout/list1"/>
    <dgm:cxn modelId="{96AE5097-DA35-4667-9BA0-4033281C4F54}" type="presParOf" srcId="{A057AE99-99A9-4DEE-B5A1-3E82D6896EE6}" destId="{B3A42EBE-68CE-4EC4-AA4D-31A1F01CE6E0}" srcOrd="2" destOrd="0" presId="urn:microsoft.com/office/officeart/2005/8/layout/list1"/>
    <dgm:cxn modelId="{F0603E63-6598-4C9B-A6CD-D931DF7BCEB1}" type="presParOf" srcId="{A057AE99-99A9-4DEE-B5A1-3E82D6896EE6}" destId="{59E727BF-7BD9-4481-A7C7-34AC0DC90B96}" srcOrd="3" destOrd="0" presId="urn:microsoft.com/office/officeart/2005/8/layout/list1"/>
    <dgm:cxn modelId="{65E69431-7EF2-4ADA-B67F-C3A70FDDBFEB}" type="presParOf" srcId="{A057AE99-99A9-4DEE-B5A1-3E82D6896EE6}" destId="{71808F17-A997-4118-A672-7C3CD9E09CFB}" srcOrd="4" destOrd="0" presId="urn:microsoft.com/office/officeart/2005/8/layout/list1"/>
    <dgm:cxn modelId="{DC3ADF89-BF31-4D1F-A7CF-0D26D67F4261}" type="presParOf" srcId="{71808F17-A997-4118-A672-7C3CD9E09CFB}" destId="{84070C3F-4346-4C7E-86A4-6A50BAF2EC3B}" srcOrd="0" destOrd="0" presId="urn:microsoft.com/office/officeart/2005/8/layout/list1"/>
    <dgm:cxn modelId="{C9670DD6-273C-4E26-8774-8B86C5F947E9}" type="presParOf" srcId="{71808F17-A997-4118-A672-7C3CD9E09CFB}" destId="{59ACD994-4A8E-4A4E-861A-DD0DCF5E222C}" srcOrd="1" destOrd="0" presId="urn:microsoft.com/office/officeart/2005/8/layout/list1"/>
    <dgm:cxn modelId="{44C115E7-85CA-40A6-93A1-9C16279A788F}" type="presParOf" srcId="{A057AE99-99A9-4DEE-B5A1-3E82D6896EE6}" destId="{F8873B10-E76A-4EDA-96EE-5E0FB22163D1}" srcOrd="5" destOrd="0" presId="urn:microsoft.com/office/officeart/2005/8/layout/list1"/>
    <dgm:cxn modelId="{4668D21C-DA74-4BD5-A8C0-BD92AAAF46A5}" type="presParOf" srcId="{A057AE99-99A9-4DEE-B5A1-3E82D6896EE6}" destId="{A084C42C-ACE2-4C87-910C-73A6C19B81C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AA673-E8E9-4DD1-9049-CBD5C64EC276}">
      <dsp:nvSpPr>
        <dsp:cNvPr id="0" name=""/>
        <dsp:cNvSpPr/>
      </dsp:nvSpPr>
      <dsp:spPr>
        <a:xfrm>
          <a:off x="0" y="306418"/>
          <a:ext cx="9632950" cy="255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624" tIns="374904" rIns="74762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 conjunction with USSFPC, Committee met with Vice Provost/Provost Fellow, subcommittee met with The College Associate Deans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 standardized series of course evaluations is unlikely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P&amp;T Committee accounts for all aspects of portfolios; recommended that units’ internal promotion committees do so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Recommended minimum percentage of responses to enrollments, a means of consistent outreach beyond e-mails, regular revisiting of evaluation instruments (</a:t>
          </a:r>
          <a:r>
            <a:rPr lang="en-US" sz="1800" b="1" kern="1200" dirty="0"/>
            <a:t>CLOSED</a:t>
          </a:r>
          <a:r>
            <a:rPr lang="en-US" sz="1800" kern="1200" dirty="0"/>
            <a:t>)</a:t>
          </a:r>
        </a:p>
      </dsp:txBody>
      <dsp:txXfrm>
        <a:off x="0" y="306418"/>
        <a:ext cx="9632950" cy="2551500"/>
      </dsp:txXfrm>
    </dsp:sp>
    <dsp:sp modelId="{A10EAEC1-BD2A-4257-B572-7DB3FCB8179E}">
      <dsp:nvSpPr>
        <dsp:cNvPr id="0" name=""/>
        <dsp:cNvSpPr/>
      </dsp:nvSpPr>
      <dsp:spPr>
        <a:xfrm>
          <a:off x="481647" y="40738"/>
          <a:ext cx="674306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72" tIns="0" rIns="25487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Bias, inconsistency, and high-stakes consequences in students’ course evaluations</a:t>
          </a:r>
        </a:p>
      </dsp:txBody>
      <dsp:txXfrm>
        <a:off x="507586" y="66677"/>
        <a:ext cx="6691187" cy="479482"/>
      </dsp:txXfrm>
    </dsp:sp>
    <dsp:sp modelId="{87395B97-9F1A-4E9B-BA9B-E573892DD76E}">
      <dsp:nvSpPr>
        <dsp:cNvPr id="0" name=""/>
        <dsp:cNvSpPr/>
      </dsp:nvSpPr>
      <dsp:spPr>
        <a:xfrm>
          <a:off x="0" y="3220798"/>
          <a:ext cx="9632950" cy="1502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624" tIns="374904" rIns="74762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>
              <a:sym typeface="Wingdings" panose="05000000000000000000" pitchFamily="2" charset="2"/>
            </a:rPr>
            <a:t>Committee met with Vice Provost/Provost Fellow</a:t>
          </a:r>
          <a:endParaRPr lang="en-US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Whereas members of the Academic Assembly will be defined as “benefits-eligible” (.5 FTE), the University Senate may adopt its own definition for participation in faculty governance (</a:t>
          </a:r>
          <a:r>
            <a:rPr lang="en-US" sz="1800" b="1" kern="1200" dirty="0"/>
            <a:t>CLOSED</a:t>
          </a:r>
          <a:r>
            <a:rPr lang="en-US" sz="1800" b="0" kern="1200" dirty="0"/>
            <a:t>)</a:t>
          </a:r>
        </a:p>
      </dsp:txBody>
      <dsp:txXfrm>
        <a:off x="0" y="3220798"/>
        <a:ext cx="9632950" cy="1502550"/>
      </dsp:txXfrm>
    </dsp:sp>
    <dsp:sp modelId="{9F047E4B-5856-4E84-B65E-E18FDCDCEC18}">
      <dsp:nvSpPr>
        <dsp:cNvPr id="0" name=""/>
        <dsp:cNvSpPr/>
      </dsp:nvSpPr>
      <dsp:spPr>
        <a:xfrm>
          <a:off x="481647" y="2955118"/>
          <a:ext cx="674306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72" tIns="0" rIns="25487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Full-time employment definition</a:t>
          </a:r>
        </a:p>
      </dsp:txBody>
      <dsp:txXfrm>
        <a:off x="507586" y="2981057"/>
        <a:ext cx="6691187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AA673-E8E9-4DD1-9049-CBD5C64EC276}">
      <dsp:nvSpPr>
        <dsp:cNvPr id="0" name=""/>
        <dsp:cNvSpPr/>
      </dsp:nvSpPr>
      <dsp:spPr>
        <a:xfrm>
          <a:off x="0" y="292243"/>
          <a:ext cx="9632950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624" tIns="374904" rIns="74762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Committee met with Vice Provost/Provost Fellow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Teaching Career-Track faculty do not qualify for sabbatical leave; sabbaticals are traditionally set aside for independent research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Forthcoming opportunities for professional development in lieu of sabbaticals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Recommended also identifying underperforming faculty members beyond course evaluations to benefit from professional development (</a:t>
          </a:r>
          <a:r>
            <a:rPr lang="en-US" sz="1800" b="1" kern="1200" dirty="0"/>
            <a:t>OPEN</a:t>
          </a:r>
          <a:r>
            <a:rPr lang="en-US" sz="1800" kern="1200" dirty="0"/>
            <a:t>)</a:t>
          </a:r>
        </a:p>
      </dsp:txBody>
      <dsp:txXfrm>
        <a:off x="0" y="292243"/>
        <a:ext cx="9632950" cy="2041200"/>
      </dsp:txXfrm>
    </dsp:sp>
    <dsp:sp modelId="{A10EAEC1-BD2A-4257-B572-7DB3FCB8179E}">
      <dsp:nvSpPr>
        <dsp:cNvPr id="0" name=""/>
        <dsp:cNvSpPr/>
      </dsp:nvSpPr>
      <dsp:spPr>
        <a:xfrm>
          <a:off x="481647" y="26563"/>
          <a:ext cx="674306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72" tIns="0" rIns="25487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Sabbatical leave for Career/Career-Track Faculty</a:t>
          </a:r>
        </a:p>
      </dsp:txBody>
      <dsp:txXfrm>
        <a:off x="507586" y="52502"/>
        <a:ext cx="6691187" cy="479482"/>
      </dsp:txXfrm>
    </dsp:sp>
    <dsp:sp modelId="{87395B97-9F1A-4E9B-BA9B-E573892DD76E}">
      <dsp:nvSpPr>
        <dsp:cNvPr id="0" name=""/>
        <dsp:cNvSpPr/>
      </dsp:nvSpPr>
      <dsp:spPr>
        <a:xfrm>
          <a:off x="0" y="2696323"/>
          <a:ext cx="9632950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624" tIns="374904" rIns="74762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Committee met with Vice Provost/Provost Fellow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Recommended transparency regarding year-to-year/rolling one-year versus multi-year contracts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Recommended consistency of deadlines across academic units regarding contract renewal and consistency of raises in conjunction with promotions (</a:t>
          </a:r>
          <a:r>
            <a:rPr lang="en-US" sz="1800" b="1" kern="1200" dirty="0"/>
            <a:t>OPEN</a:t>
          </a:r>
          <a:r>
            <a:rPr lang="en-US" sz="1800" b="0" kern="1200" dirty="0"/>
            <a:t>)</a:t>
          </a:r>
        </a:p>
      </dsp:txBody>
      <dsp:txXfrm>
        <a:off x="0" y="2696323"/>
        <a:ext cx="9632950" cy="2041200"/>
      </dsp:txXfrm>
    </dsp:sp>
    <dsp:sp modelId="{9F047E4B-5856-4E84-B65E-E18FDCDCEC18}">
      <dsp:nvSpPr>
        <dsp:cNvPr id="0" name=""/>
        <dsp:cNvSpPr/>
      </dsp:nvSpPr>
      <dsp:spPr>
        <a:xfrm>
          <a:off x="481647" y="2430643"/>
          <a:ext cx="674306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72" tIns="0" rIns="25487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Job security for Career/Career-Track Faculty</a:t>
          </a:r>
        </a:p>
      </dsp:txBody>
      <dsp:txXfrm>
        <a:off x="507586" y="2456582"/>
        <a:ext cx="6691187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42EBE-68CE-4EC4-AA4D-31A1F01CE6E0}">
      <dsp:nvSpPr>
        <dsp:cNvPr id="0" name=""/>
        <dsp:cNvSpPr/>
      </dsp:nvSpPr>
      <dsp:spPr>
        <a:xfrm>
          <a:off x="0" y="287855"/>
          <a:ext cx="9632950" cy="2463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624" tIns="354076" rIns="74762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Committee met with Vice Provost/Provost Fellow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Discrepancies in recent wage increases tied to discrepancies in market rates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Recommended university-level communication for such exercises to ensure an equitable process, discussed openly and clearly with faculty, within each College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Recommended annual dissemination of average merit increase percentages by rank across the university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Recommended exploring viable and innovative approaches for offsetting rising cost-of-living to increase attraction and retention of top-level talent </a:t>
          </a:r>
          <a:r>
            <a:rPr lang="en-US" sz="1700" b="1" kern="1200" dirty="0"/>
            <a:t>(OPEN)</a:t>
          </a:r>
          <a:endParaRPr lang="en-US" sz="1700" kern="1200" dirty="0"/>
        </a:p>
      </dsp:txBody>
      <dsp:txXfrm>
        <a:off x="0" y="287855"/>
        <a:ext cx="9632950" cy="2463300"/>
      </dsp:txXfrm>
    </dsp:sp>
    <dsp:sp modelId="{91373F1C-FEDD-440E-873C-DADC82A3BE5B}">
      <dsp:nvSpPr>
        <dsp:cNvPr id="0" name=""/>
        <dsp:cNvSpPr/>
      </dsp:nvSpPr>
      <dsp:spPr>
        <a:xfrm>
          <a:off x="481647" y="36935"/>
          <a:ext cx="6743065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72" tIns="0" rIns="25487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Transparency regarding wage increase exercises</a:t>
          </a:r>
        </a:p>
      </dsp:txBody>
      <dsp:txXfrm>
        <a:off x="506145" y="61433"/>
        <a:ext cx="6694069" cy="452844"/>
      </dsp:txXfrm>
    </dsp:sp>
    <dsp:sp modelId="{A084C42C-ACE2-4C87-910C-73A6C19B81C9}">
      <dsp:nvSpPr>
        <dsp:cNvPr id="0" name=""/>
        <dsp:cNvSpPr/>
      </dsp:nvSpPr>
      <dsp:spPr>
        <a:xfrm>
          <a:off x="0" y="3093875"/>
          <a:ext cx="9632950" cy="1633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624" tIns="354076" rIns="74762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 dirty="0"/>
            <a:t>Committee is working to develop a centralized dashboard to ascertain diversity and breadth of University personnel, toward a means of understanding the employed lay of the land to most effectively serve those it represents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 dirty="0"/>
            <a:t>Committee is working to develop a more effective feedback-sharing tool to collect and consolidate personnel matters from across the institution</a:t>
          </a:r>
        </a:p>
      </dsp:txBody>
      <dsp:txXfrm>
        <a:off x="0" y="3093875"/>
        <a:ext cx="9632950" cy="1633275"/>
      </dsp:txXfrm>
    </dsp:sp>
    <dsp:sp modelId="{59ACD994-4A8E-4A4E-861A-DD0DCF5E222C}">
      <dsp:nvSpPr>
        <dsp:cNvPr id="0" name=""/>
        <dsp:cNvSpPr/>
      </dsp:nvSpPr>
      <dsp:spPr>
        <a:xfrm>
          <a:off x="481647" y="2842955"/>
          <a:ext cx="6743065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72" tIns="0" rIns="25487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u="none" kern="1200" dirty="0"/>
            <a:t>Centralized University dashboard of the Academic Assembly</a:t>
          </a:r>
          <a:endParaRPr lang="en-US" sz="1700" b="0" kern="1200" dirty="0"/>
        </a:p>
      </dsp:txBody>
      <dsp:txXfrm>
        <a:off x="506145" y="2867453"/>
        <a:ext cx="6694069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442419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041431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06295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645E5-5810-4525-900B-C669531F7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156" y="1408176"/>
            <a:ext cx="9633643" cy="476402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0158" y="1408176"/>
            <a:ext cx="9633642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2022–2023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9" r:id="rId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8D11-E49E-417E-95DF-07786F2FC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University Senate Personnel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6B7BF-2AFC-4817-AB87-C678E1B70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Committee Annual Report 2022-2023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276D2-A639-4475-9A6E-CE9AD3B2BF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Jodi Swanson, Chair</a:t>
            </a:r>
          </a:p>
        </p:txBody>
      </p:sp>
    </p:spTree>
    <p:extLst>
      <p:ext uri="{BB962C8B-B14F-4D97-AF65-F5344CB8AC3E}">
        <p14:creationId xmlns:p14="http://schemas.microsoft.com/office/powerpoint/2010/main" val="39727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addressed by the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2556F6-708B-9CE1-9651-9E8678FC5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96192"/>
              </p:ext>
            </p:extLst>
          </p:nvPr>
        </p:nvGraphicFramePr>
        <p:xfrm>
          <a:off x="1720850" y="1408113"/>
          <a:ext cx="9632950" cy="476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813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addressed by the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2556F6-708B-9CE1-9651-9E8678FC5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409326"/>
              </p:ext>
            </p:extLst>
          </p:nvPr>
        </p:nvGraphicFramePr>
        <p:xfrm>
          <a:off x="1720850" y="1408113"/>
          <a:ext cx="9632950" cy="476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419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addressed by the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2556F6-708B-9CE1-9651-9E8678FC5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871802"/>
              </p:ext>
            </p:extLst>
          </p:nvPr>
        </p:nvGraphicFramePr>
        <p:xfrm>
          <a:off x="1720850" y="1408113"/>
          <a:ext cx="9632950" cy="476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12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ASU-University-Senate-Speaker-temp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U-University-Senate-Speaker-tempate" id="{BC4776B8-6FEF-40DB-A67D-B206394F4305}" vid="{11E96184-9BA0-4B4E-8D31-C5CA7D995E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ASU-University-Senate-Speaker-tempate</Template>
  <TotalTime>384</TotalTime>
  <Words>406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Wingdings</vt:lpstr>
      <vt:lpstr>ASU-University-Senate-Speaker-tempate</vt:lpstr>
      <vt:lpstr>University Senate Personnel Committee</vt:lpstr>
      <vt:lpstr>Issues addressed by the Committee</vt:lpstr>
      <vt:lpstr>Issues addressed by the Committee</vt:lpstr>
      <vt:lpstr>Issues addressed by the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Alzira Lopes</dc:creator>
  <cp:lastModifiedBy>Ashly Contreras</cp:lastModifiedBy>
  <cp:revision>14</cp:revision>
  <cp:lastPrinted>2023-03-27T21:56:06Z</cp:lastPrinted>
  <dcterms:created xsi:type="dcterms:W3CDTF">2022-01-27T19:50:10Z</dcterms:created>
  <dcterms:modified xsi:type="dcterms:W3CDTF">2023-04-24T17:36:31Z</dcterms:modified>
</cp:coreProperties>
</file>