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sldIdLst>
    <p:sldId id="256" r:id="rId2"/>
    <p:sldId id="260" r:id="rId3"/>
    <p:sldId id="257" r:id="rId4"/>
    <p:sldId id="269" r:id="rId5"/>
    <p:sldId id="270" r:id="rId6"/>
    <p:sldId id="271" r:id="rId7"/>
    <p:sldId id="259" r:id="rId8"/>
    <p:sldId id="262" r:id="rId9"/>
    <p:sldId id="266" r:id="rId10"/>
    <p:sldId id="272" r:id="rId11"/>
    <p:sldId id="289" r:id="rId12"/>
    <p:sldId id="302" r:id="rId13"/>
    <p:sldId id="303" r:id="rId14"/>
    <p:sldId id="313" r:id="rId15"/>
    <p:sldId id="315" r:id="rId16"/>
    <p:sldId id="268" r:id="rId17"/>
    <p:sldId id="264" r:id="rId18"/>
    <p:sldId id="304" r:id="rId19"/>
    <p:sldId id="312" r:id="rId20"/>
    <p:sldId id="308" r:id="rId21"/>
    <p:sldId id="309" r:id="rId22"/>
    <p:sldId id="31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rley Rose" initials="SR" lastIdx="1" clrIdx="0">
    <p:extLst>
      <p:ext uri="{19B8F6BF-5375-455C-9EA6-DF929625EA0E}">
        <p15:presenceInfo xmlns:p15="http://schemas.microsoft.com/office/powerpoint/2012/main" userId="S-1-5-21-1864253520-1647712531-16515117-127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17"/>
    <p:restoredTop sz="94640"/>
  </p:normalViewPr>
  <p:slideViewPr>
    <p:cSldViewPr snapToGrid="0" snapToObjects="1">
      <p:cViewPr varScale="1">
        <p:scale>
          <a:sx n="71" d="100"/>
          <a:sy n="71" d="100"/>
        </p:scale>
        <p:origin x="1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954088-62BA-AC45-B5D9-C0D317317923}" type="datetimeFigureOut">
              <a:rPr lang="en-US" smtClean="0"/>
              <a:t>1/31/2020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A5DEB1BF-0C30-994E-8946-A11BDD26C24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685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954088-62BA-AC45-B5D9-C0D317317923}"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EB1BF-0C30-994E-8946-A11BDD26C24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756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954088-62BA-AC45-B5D9-C0D317317923}"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EB1BF-0C30-994E-8946-A11BDD26C24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388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954088-62BA-AC45-B5D9-C0D317317923}"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EB1BF-0C30-994E-8946-A11BDD26C24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9288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954088-62BA-AC45-B5D9-C0D317317923}"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EB1BF-0C30-994E-8946-A11BDD26C24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412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954088-62BA-AC45-B5D9-C0D317317923}"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EB1BF-0C30-994E-8946-A11BDD26C24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466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954088-62BA-AC45-B5D9-C0D317317923}" type="datetimeFigureOut">
              <a:rPr lang="en-US" smtClean="0"/>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DEB1BF-0C30-994E-8946-A11BDD26C24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5757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954088-62BA-AC45-B5D9-C0D317317923}" type="datetimeFigureOut">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DEB1BF-0C30-994E-8946-A11BDD26C24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715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54088-62BA-AC45-B5D9-C0D317317923}" type="datetimeFigureOut">
              <a:rPr lang="en-US" smtClean="0"/>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DEB1BF-0C30-994E-8946-A11BDD26C246}" type="slidenum">
              <a:rPr lang="en-US" smtClean="0"/>
              <a:t>‹#›</a:t>
            </a:fld>
            <a:endParaRPr lang="en-US"/>
          </a:p>
        </p:txBody>
      </p:sp>
    </p:spTree>
    <p:extLst>
      <p:ext uri="{BB962C8B-B14F-4D97-AF65-F5344CB8AC3E}">
        <p14:creationId xmlns:p14="http://schemas.microsoft.com/office/powerpoint/2010/main" val="164048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954088-62BA-AC45-B5D9-C0D317317923}"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EB1BF-0C30-994E-8946-A11BDD26C24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876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4954088-62BA-AC45-B5D9-C0D317317923}" type="datetimeFigureOut">
              <a:rPr lang="en-US" smtClean="0"/>
              <a:t>1/31/2020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A5DEB1BF-0C30-994E-8946-A11BDD26C24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20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4954088-62BA-AC45-B5D9-C0D317317923}" type="datetimeFigureOut">
              <a:rPr lang="en-US" smtClean="0"/>
              <a:t>1/31/2020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5DEB1BF-0C30-994E-8946-A11BDD26C24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18317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president.asu.edu/sites/default/files/abor_strategic_enterprise_plan_final_020819.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ublic.azregents.edu/News%20Clips%20Docs/AzTransfer_Report.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ublic.azregents.edu/News%20Clips%20Docs/AzTransfer_Report.pdf"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azregents.edu/sites/default/files/reports/Special-Limited-Report-on-Freshman-Retention.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Mesa_Community_College" TargetMode="External"/><Relationship Id="rId7" Type="http://schemas.openxmlformats.org/officeDocument/2006/relationships/hyperlink" Target="https://en.wikipedia.org/wiki/Polytechnic_High_School_(Arizona)" TargetMode="External"/><Relationship Id="rId2" Type="http://schemas.openxmlformats.org/officeDocument/2006/relationships/hyperlink" Target="https://en.wikipedia.org/wiki/Chandler%E2%80%93Gilbert_Community_College" TargetMode="External"/><Relationship Id="rId1" Type="http://schemas.openxmlformats.org/officeDocument/2006/relationships/slideLayout" Target="../slideLayouts/slideLayout2.xml"/><Relationship Id="rId6" Type="http://schemas.openxmlformats.org/officeDocument/2006/relationships/hyperlink" Target="https://en.wikipedia.org/w/index.php?title=Arizona_State_University_Preparatory_Academy&amp;action=edit&amp;redlink=1" TargetMode="External"/><Relationship Id="rId5" Type="http://schemas.openxmlformats.org/officeDocument/2006/relationships/hyperlink" Target="https://en.wikipedia.org/wiki/Air_Force_Research_Laboratory" TargetMode="External"/><Relationship Id="rId4" Type="http://schemas.openxmlformats.org/officeDocument/2006/relationships/hyperlink" Target="https://en.wikipedia.org/wiki/Embry-Riddle_Aeronautical_University,_Worldwid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researchgate.net/publication/journal/0047-231X_Journal_of_college_science_teaching" TargetMode="External"/><Relationship Id="rId3" Type="http://schemas.openxmlformats.org/officeDocument/2006/relationships/hyperlink" Target="https://president.asu.edu/sites/default/files/abor_strategic_enterprise_plan_final_020819.pdf" TargetMode="External"/><Relationship Id="rId7" Type="http://schemas.openxmlformats.org/officeDocument/2006/relationships/hyperlink" Target="https://www.nsf.gov/statistics/2017/nsf17310/" TargetMode="External"/><Relationship Id="rId2" Type="http://schemas.openxmlformats.org/officeDocument/2006/relationships/hyperlink" Target="https://public.azregents.edu/Academic%20Affairs%20and%20Educational%20Attainment/2019-3-28-AAEA-Committee-Book-FINAL.pdf" TargetMode="External"/><Relationship Id="rId1" Type="http://schemas.openxmlformats.org/officeDocument/2006/relationships/slideLayout" Target="../slideLayouts/slideLayout2.xml"/><Relationship Id="rId6" Type="http://schemas.openxmlformats.org/officeDocument/2006/relationships/hyperlink" Target="https://www.asu.edu/facts/#/" TargetMode="External"/><Relationship Id="rId5" Type="http://schemas.openxmlformats.org/officeDocument/2006/relationships/hyperlink" Target="http://www.azregents.edu/sites/default/files/reports/Special-Limited-Report-on-Freshman-Retention.pdf" TargetMode="External"/><Relationship Id="rId4" Type="http://schemas.openxmlformats.org/officeDocument/2006/relationships/hyperlink" Target="https://public.azregents.edu/News%20Clips%20Docs/AzTransfer_Report.pdf" TargetMode="External"/><Relationship Id="rId9" Type="http://schemas.openxmlformats.org/officeDocument/2006/relationships/hyperlink" Target="https://www.learntechlib.org/d/18138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president.asu.edu/asu-mission-goal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019F-7A80-0542-B166-C66B46B830A4}"/>
              </a:ext>
            </a:extLst>
          </p:cNvPr>
          <p:cNvSpPr>
            <a:spLocks noGrp="1"/>
          </p:cNvSpPr>
          <p:nvPr>
            <p:ph type="title"/>
          </p:nvPr>
        </p:nvSpPr>
        <p:spPr>
          <a:xfrm>
            <a:off x="1451578" y="391886"/>
            <a:ext cx="9603275" cy="1186542"/>
          </a:xfrm>
        </p:spPr>
        <p:txBody>
          <a:bodyPr>
            <a:normAutofit fontScale="90000"/>
          </a:bodyPr>
          <a:lstStyle/>
          <a:p>
            <a:r>
              <a:rPr lang="en-US" b="1" dirty="0"/>
              <a:t>Report on November 21, 2019 Arizona Faculties Council (AFC) Meeting </a:t>
            </a:r>
            <a:br>
              <a:rPr lang="en-US" dirty="0"/>
            </a:br>
            <a:br>
              <a:rPr lang="en-US" dirty="0"/>
            </a:br>
            <a:br>
              <a:rPr lang="en-US" dirty="0"/>
            </a:br>
            <a:endParaRPr lang="en-US" dirty="0"/>
          </a:p>
        </p:txBody>
      </p:sp>
      <p:sp>
        <p:nvSpPr>
          <p:cNvPr id="3" name="Subtitle 2">
            <a:extLst>
              <a:ext uri="{FF2B5EF4-FFF2-40B4-BE49-F238E27FC236}">
                <a16:creationId xmlns:a16="http://schemas.microsoft.com/office/drawing/2014/main" id="{0EA242EE-D401-AE43-B403-2DE2BD5D9D9F}"/>
              </a:ext>
            </a:extLst>
          </p:cNvPr>
          <p:cNvSpPr>
            <a:spLocks noGrp="1"/>
          </p:cNvSpPr>
          <p:nvPr>
            <p:ph idx="1"/>
          </p:nvPr>
        </p:nvSpPr>
        <p:spPr>
          <a:xfrm>
            <a:off x="1451578" y="1937657"/>
            <a:ext cx="9603275" cy="3918857"/>
          </a:xfrm>
        </p:spPr>
        <p:txBody>
          <a:bodyPr>
            <a:normAutofit/>
          </a:bodyPr>
          <a:lstStyle/>
          <a:p>
            <a:pPr marL="0" indent="0">
              <a:buNone/>
            </a:pPr>
            <a:r>
              <a:rPr lang="en-US" b="1" u="sng" dirty="0"/>
              <a:t>Participants from ASU: </a:t>
            </a:r>
          </a:p>
          <a:p>
            <a:r>
              <a:rPr lang="en-US" dirty="0"/>
              <a:t>Shirley Rose,  AFC Chair 2019-20; University Senate President</a:t>
            </a:r>
          </a:p>
          <a:p>
            <a:r>
              <a:rPr lang="en-US" dirty="0"/>
              <a:t>Chris </a:t>
            </a:r>
            <a:r>
              <a:rPr lang="en-US" dirty="0" err="1"/>
              <a:t>Kyselka</a:t>
            </a:r>
            <a:r>
              <a:rPr lang="en-US" dirty="0"/>
              <a:t>, Secretary of the Academic Assembly; </a:t>
            </a:r>
          </a:p>
          <a:p>
            <a:pPr marL="0" indent="0">
              <a:buNone/>
            </a:pPr>
            <a:r>
              <a:rPr lang="en-US" dirty="0"/>
              <a:t>Chair of the University Senate Committee on Committees. </a:t>
            </a:r>
            <a:endParaRPr lang="en-US" dirty="0">
              <a:effectLst/>
            </a:endParaRPr>
          </a:p>
          <a:p>
            <a:r>
              <a:rPr lang="en-US" dirty="0"/>
              <a:t>Penny Dolin, President-elect of Poly Campus Assembly </a:t>
            </a:r>
          </a:p>
          <a:p>
            <a:r>
              <a:rPr lang="en-US" dirty="0"/>
              <a:t>Yun Kang,  President of Poly Campus Assembly </a:t>
            </a:r>
          </a:p>
          <a:p>
            <a:r>
              <a:rPr lang="en-US" dirty="0"/>
              <a:t>Greg Stone, President-elect of Tempe Campus Assembly </a:t>
            </a:r>
          </a:p>
          <a:p>
            <a:endParaRPr lang="en-US" dirty="0"/>
          </a:p>
          <a:p>
            <a:endParaRPr lang="en-US" dirty="0"/>
          </a:p>
          <a:p>
            <a:endParaRPr lang="en-US" dirty="0"/>
          </a:p>
        </p:txBody>
      </p:sp>
    </p:spTree>
    <p:extLst>
      <p:ext uri="{BB962C8B-B14F-4D97-AF65-F5344CB8AC3E}">
        <p14:creationId xmlns:p14="http://schemas.microsoft.com/office/powerpoint/2010/main" val="4084089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2D7E-FB85-1F4E-B759-07C5A6E2FBEF}"/>
              </a:ext>
            </a:extLst>
          </p:cNvPr>
          <p:cNvSpPr>
            <a:spLocks noGrp="1"/>
          </p:cNvSpPr>
          <p:nvPr>
            <p:ph type="title"/>
          </p:nvPr>
        </p:nvSpPr>
        <p:spPr>
          <a:xfrm>
            <a:off x="1137996" y="0"/>
            <a:ext cx="9603275" cy="1173343"/>
          </a:xfrm>
        </p:spPr>
        <p:txBody>
          <a:bodyPr>
            <a:normAutofit fontScale="90000"/>
          </a:bodyPr>
          <a:lstStyle/>
          <a:p>
            <a:r>
              <a:rPr lang="en-US" dirty="0"/>
              <a:t>ASU Freshman Retention: http://</a:t>
            </a:r>
            <a:r>
              <a:rPr lang="en-US" dirty="0" err="1"/>
              <a:t>www.azregents.edu</a:t>
            </a:r>
            <a:r>
              <a:rPr lang="en-US" dirty="0"/>
              <a:t>/freshman-retention</a:t>
            </a:r>
          </a:p>
        </p:txBody>
      </p:sp>
      <p:pic>
        <p:nvPicPr>
          <p:cNvPr id="4" name="Picture 3">
            <a:extLst>
              <a:ext uri="{FF2B5EF4-FFF2-40B4-BE49-F238E27FC236}">
                <a16:creationId xmlns:a16="http://schemas.microsoft.com/office/drawing/2014/main" id="{D023BDD6-1CB5-ED43-9B47-757A531E85EE}"/>
              </a:ext>
            </a:extLst>
          </p:cNvPr>
          <p:cNvPicPr>
            <a:picLocks noChangeAspect="1"/>
          </p:cNvPicPr>
          <p:nvPr/>
        </p:nvPicPr>
        <p:blipFill>
          <a:blip r:embed="rId2"/>
          <a:stretch>
            <a:fillRect/>
          </a:stretch>
        </p:blipFill>
        <p:spPr>
          <a:xfrm>
            <a:off x="1" y="925725"/>
            <a:ext cx="12088906" cy="4345705"/>
          </a:xfrm>
          <a:prstGeom prst="rect">
            <a:avLst/>
          </a:prstGeom>
        </p:spPr>
      </p:pic>
      <p:sp>
        <p:nvSpPr>
          <p:cNvPr id="5" name="TextBox 4">
            <a:extLst>
              <a:ext uri="{FF2B5EF4-FFF2-40B4-BE49-F238E27FC236}">
                <a16:creationId xmlns:a16="http://schemas.microsoft.com/office/drawing/2014/main" id="{A5004286-5C20-4B44-A0B6-D8E053E4D0EC}"/>
              </a:ext>
            </a:extLst>
          </p:cNvPr>
          <p:cNvSpPr txBox="1"/>
          <p:nvPr/>
        </p:nvSpPr>
        <p:spPr>
          <a:xfrm>
            <a:off x="-104819" y="5285944"/>
            <a:ext cx="12088906" cy="923330"/>
          </a:xfrm>
          <a:prstGeom prst="rect">
            <a:avLst/>
          </a:prstGeom>
          <a:noFill/>
        </p:spPr>
        <p:txBody>
          <a:bodyPr wrap="square" rtlCol="0">
            <a:spAutoFit/>
          </a:bodyPr>
          <a:lstStyle/>
          <a:p>
            <a:r>
              <a:rPr lang="en-US" dirty="0"/>
              <a:t>81.5% 2018 Goal: 83.5% </a:t>
            </a:r>
            <a:r>
              <a:rPr lang="en-US" dirty="0">
                <a:highlight>
                  <a:srgbClr val="FFFF00"/>
                </a:highlight>
              </a:rPr>
              <a:t>2025 Goal: 88.3%  </a:t>
            </a:r>
            <a:r>
              <a:rPr lang="en-US" dirty="0"/>
              <a:t>Retaining freshmen through their first year of college contributes to their overall </a:t>
            </a:r>
          </a:p>
          <a:p>
            <a:r>
              <a:rPr lang="en-US" dirty="0"/>
              <a:t>academic success, as students who return for their sophomore year have a higher probability of graduating. </a:t>
            </a:r>
          </a:p>
          <a:p>
            <a:r>
              <a:rPr lang="en-US" dirty="0"/>
              <a:t>Enhanced student services support students during key transition points throughout their freshman year.</a:t>
            </a:r>
          </a:p>
        </p:txBody>
      </p:sp>
    </p:spTree>
    <p:extLst>
      <p:ext uri="{BB962C8B-B14F-4D97-AF65-F5344CB8AC3E}">
        <p14:creationId xmlns:p14="http://schemas.microsoft.com/office/powerpoint/2010/main" val="323101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6275" y="5276088"/>
            <a:ext cx="8171815" cy="0"/>
          </a:xfrm>
          <a:custGeom>
            <a:avLst/>
            <a:gdLst/>
            <a:ahLst/>
            <a:cxnLst/>
            <a:rect l="l" t="t" r="r" b="b"/>
            <a:pathLst>
              <a:path w="8171815">
                <a:moveTo>
                  <a:pt x="0" y="0"/>
                </a:moveTo>
                <a:lnTo>
                  <a:pt x="8171688" y="0"/>
                </a:lnTo>
              </a:path>
            </a:pathLst>
          </a:custGeom>
          <a:ln w="6096">
            <a:solidFill>
              <a:srgbClr val="D9D9D9"/>
            </a:solidFill>
          </a:ln>
        </p:spPr>
        <p:txBody>
          <a:bodyPr wrap="square" lIns="0" tIns="0" rIns="0" bIns="0" rtlCol="0"/>
          <a:lstStyle/>
          <a:p>
            <a:endParaRPr/>
          </a:p>
        </p:txBody>
      </p:sp>
      <p:sp>
        <p:nvSpPr>
          <p:cNvPr id="3" name="object 3"/>
          <p:cNvSpPr/>
          <p:nvPr/>
        </p:nvSpPr>
        <p:spPr>
          <a:xfrm>
            <a:off x="1446275" y="4985003"/>
            <a:ext cx="8171815" cy="0"/>
          </a:xfrm>
          <a:custGeom>
            <a:avLst/>
            <a:gdLst/>
            <a:ahLst/>
            <a:cxnLst/>
            <a:rect l="l" t="t" r="r" b="b"/>
            <a:pathLst>
              <a:path w="8171815">
                <a:moveTo>
                  <a:pt x="0" y="0"/>
                </a:moveTo>
                <a:lnTo>
                  <a:pt x="8171688" y="0"/>
                </a:lnTo>
              </a:path>
            </a:pathLst>
          </a:custGeom>
          <a:ln w="6096">
            <a:solidFill>
              <a:srgbClr val="D9D9D9"/>
            </a:solidFill>
          </a:ln>
        </p:spPr>
        <p:txBody>
          <a:bodyPr wrap="square" lIns="0" tIns="0" rIns="0" bIns="0" rtlCol="0"/>
          <a:lstStyle/>
          <a:p>
            <a:endParaRPr/>
          </a:p>
        </p:txBody>
      </p:sp>
      <p:sp>
        <p:nvSpPr>
          <p:cNvPr id="4" name="object 4"/>
          <p:cNvSpPr/>
          <p:nvPr/>
        </p:nvSpPr>
        <p:spPr>
          <a:xfrm>
            <a:off x="1446275" y="4695444"/>
            <a:ext cx="8171815" cy="0"/>
          </a:xfrm>
          <a:custGeom>
            <a:avLst/>
            <a:gdLst/>
            <a:ahLst/>
            <a:cxnLst/>
            <a:rect l="l" t="t" r="r" b="b"/>
            <a:pathLst>
              <a:path w="8171815">
                <a:moveTo>
                  <a:pt x="0" y="0"/>
                </a:moveTo>
                <a:lnTo>
                  <a:pt x="8171688" y="0"/>
                </a:lnTo>
              </a:path>
            </a:pathLst>
          </a:custGeom>
          <a:ln w="6096">
            <a:solidFill>
              <a:srgbClr val="D9D9D9"/>
            </a:solidFill>
          </a:ln>
        </p:spPr>
        <p:txBody>
          <a:bodyPr wrap="square" lIns="0" tIns="0" rIns="0" bIns="0" rtlCol="0"/>
          <a:lstStyle/>
          <a:p>
            <a:endParaRPr/>
          </a:p>
        </p:txBody>
      </p:sp>
      <p:sp>
        <p:nvSpPr>
          <p:cNvPr id="5" name="object 5"/>
          <p:cNvSpPr/>
          <p:nvPr/>
        </p:nvSpPr>
        <p:spPr>
          <a:xfrm>
            <a:off x="2005583" y="4405884"/>
            <a:ext cx="7612380" cy="0"/>
          </a:xfrm>
          <a:custGeom>
            <a:avLst/>
            <a:gdLst/>
            <a:ahLst/>
            <a:cxnLst/>
            <a:rect l="l" t="t" r="r" b="b"/>
            <a:pathLst>
              <a:path w="7612380">
                <a:moveTo>
                  <a:pt x="0" y="0"/>
                </a:moveTo>
                <a:lnTo>
                  <a:pt x="7612380" y="0"/>
                </a:lnTo>
              </a:path>
            </a:pathLst>
          </a:custGeom>
          <a:ln w="6096">
            <a:solidFill>
              <a:srgbClr val="D9D9D9"/>
            </a:solidFill>
          </a:ln>
        </p:spPr>
        <p:txBody>
          <a:bodyPr wrap="square" lIns="0" tIns="0" rIns="0" bIns="0" rtlCol="0"/>
          <a:lstStyle/>
          <a:p>
            <a:endParaRPr/>
          </a:p>
        </p:txBody>
      </p:sp>
      <p:sp>
        <p:nvSpPr>
          <p:cNvPr id="6" name="object 6"/>
          <p:cNvSpPr/>
          <p:nvPr/>
        </p:nvSpPr>
        <p:spPr>
          <a:xfrm>
            <a:off x="1446275" y="4405884"/>
            <a:ext cx="160020" cy="0"/>
          </a:xfrm>
          <a:custGeom>
            <a:avLst/>
            <a:gdLst/>
            <a:ahLst/>
            <a:cxnLst/>
            <a:rect l="l" t="t" r="r" b="b"/>
            <a:pathLst>
              <a:path w="160019">
                <a:moveTo>
                  <a:pt x="0" y="0"/>
                </a:moveTo>
                <a:lnTo>
                  <a:pt x="160020" y="0"/>
                </a:lnTo>
              </a:path>
            </a:pathLst>
          </a:custGeom>
          <a:ln w="6096">
            <a:solidFill>
              <a:srgbClr val="D9D9D9"/>
            </a:solidFill>
          </a:ln>
        </p:spPr>
        <p:txBody>
          <a:bodyPr wrap="square" lIns="0" tIns="0" rIns="0" bIns="0" rtlCol="0"/>
          <a:lstStyle/>
          <a:p>
            <a:endParaRPr/>
          </a:p>
        </p:txBody>
      </p:sp>
      <p:sp>
        <p:nvSpPr>
          <p:cNvPr id="7" name="object 7"/>
          <p:cNvSpPr/>
          <p:nvPr/>
        </p:nvSpPr>
        <p:spPr>
          <a:xfrm>
            <a:off x="9337547" y="4114800"/>
            <a:ext cx="280670" cy="0"/>
          </a:xfrm>
          <a:custGeom>
            <a:avLst/>
            <a:gdLst/>
            <a:ahLst/>
            <a:cxnLst/>
            <a:rect l="l" t="t" r="r" b="b"/>
            <a:pathLst>
              <a:path w="280670">
                <a:moveTo>
                  <a:pt x="0" y="0"/>
                </a:moveTo>
                <a:lnTo>
                  <a:pt x="280416" y="0"/>
                </a:lnTo>
              </a:path>
            </a:pathLst>
          </a:custGeom>
          <a:ln w="6096">
            <a:solidFill>
              <a:srgbClr val="D9D9D9"/>
            </a:solidFill>
          </a:ln>
        </p:spPr>
        <p:txBody>
          <a:bodyPr wrap="square" lIns="0" tIns="0" rIns="0" bIns="0" rtlCol="0"/>
          <a:lstStyle/>
          <a:p>
            <a:endParaRPr/>
          </a:p>
        </p:txBody>
      </p:sp>
      <p:sp>
        <p:nvSpPr>
          <p:cNvPr id="8" name="object 8"/>
          <p:cNvSpPr/>
          <p:nvPr/>
        </p:nvSpPr>
        <p:spPr>
          <a:xfrm>
            <a:off x="1446275" y="4114800"/>
            <a:ext cx="7480300" cy="0"/>
          </a:xfrm>
          <a:custGeom>
            <a:avLst/>
            <a:gdLst/>
            <a:ahLst/>
            <a:cxnLst/>
            <a:rect l="l" t="t" r="r" b="b"/>
            <a:pathLst>
              <a:path w="7480300">
                <a:moveTo>
                  <a:pt x="0" y="0"/>
                </a:moveTo>
                <a:lnTo>
                  <a:pt x="7479792" y="0"/>
                </a:lnTo>
              </a:path>
            </a:pathLst>
          </a:custGeom>
          <a:ln w="6096">
            <a:solidFill>
              <a:srgbClr val="D9D9D9"/>
            </a:solidFill>
          </a:ln>
        </p:spPr>
        <p:txBody>
          <a:bodyPr wrap="square" lIns="0" tIns="0" rIns="0" bIns="0" rtlCol="0"/>
          <a:lstStyle/>
          <a:p>
            <a:endParaRPr/>
          </a:p>
        </p:txBody>
      </p:sp>
      <p:sp>
        <p:nvSpPr>
          <p:cNvPr id="9" name="object 9"/>
          <p:cNvSpPr/>
          <p:nvPr/>
        </p:nvSpPr>
        <p:spPr>
          <a:xfrm>
            <a:off x="1446275" y="3825240"/>
            <a:ext cx="8171815" cy="0"/>
          </a:xfrm>
          <a:custGeom>
            <a:avLst/>
            <a:gdLst/>
            <a:ahLst/>
            <a:cxnLst/>
            <a:rect l="l" t="t" r="r" b="b"/>
            <a:pathLst>
              <a:path w="8171815">
                <a:moveTo>
                  <a:pt x="0" y="0"/>
                </a:moveTo>
                <a:lnTo>
                  <a:pt x="8171688" y="0"/>
                </a:lnTo>
              </a:path>
            </a:pathLst>
          </a:custGeom>
          <a:ln w="6096">
            <a:solidFill>
              <a:srgbClr val="D9D9D9"/>
            </a:solidFill>
          </a:ln>
        </p:spPr>
        <p:txBody>
          <a:bodyPr wrap="square" lIns="0" tIns="0" rIns="0" bIns="0" rtlCol="0"/>
          <a:lstStyle/>
          <a:p>
            <a:endParaRPr/>
          </a:p>
        </p:txBody>
      </p:sp>
      <p:sp>
        <p:nvSpPr>
          <p:cNvPr id="10" name="object 10"/>
          <p:cNvSpPr/>
          <p:nvPr/>
        </p:nvSpPr>
        <p:spPr>
          <a:xfrm>
            <a:off x="1997964" y="3534155"/>
            <a:ext cx="7620000" cy="0"/>
          </a:xfrm>
          <a:custGeom>
            <a:avLst/>
            <a:gdLst/>
            <a:ahLst/>
            <a:cxnLst/>
            <a:rect l="l" t="t" r="r" b="b"/>
            <a:pathLst>
              <a:path w="7620000">
                <a:moveTo>
                  <a:pt x="0" y="0"/>
                </a:moveTo>
                <a:lnTo>
                  <a:pt x="7620000" y="0"/>
                </a:lnTo>
              </a:path>
            </a:pathLst>
          </a:custGeom>
          <a:ln w="6096">
            <a:solidFill>
              <a:srgbClr val="D9D9D9"/>
            </a:solidFill>
          </a:ln>
        </p:spPr>
        <p:txBody>
          <a:bodyPr wrap="square" lIns="0" tIns="0" rIns="0" bIns="0" rtlCol="0"/>
          <a:lstStyle/>
          <a:p>
            <a:endParaRPr/>
          </a:p>
        </p:txBody>
      </p:sp>
      <p:sp>
        <p:nvSpPr>
          <p:cNvPr id="11" name="object 11"/>
          <p:cNvSpPr/>
          <p:nvPr/>
        </p:nvSpPr>
        <p:spPr>
          <a:xfrm>
            <a:off x="1446275" y="3534155"/>
            <a:ext cx="152400" cy="0"/>
          </a:xfrm>
          <a:custGeom>
            <a:avLst/>
            <a:gdLst/>
            <a:ahLst/>
            <a:cxnLst/>
            <a:rect l="l" t="t" r="r" b="b"/>
            <a:pathLst>
              <a:path w="152400">
                <a:moveTo>
                  <a:pt x="0" y="0"/>
                </a:moveTo>
                <a:lnTo>
                  <a:pt x="152400" y="0"/>
                </a:lnTo>
              </a:path>
            </a:pathLst>
          </a:custGeom>
          <a:ln w="6096">
            <a:solidFill>
              <a:srgbClr val="D9D9D9"/>
            </a:solidFill>
          </a:ln>
        </p:spPr>
        <p:txBody>
          <a:bodyPr wrap="square" lIns="0" tIns="0" rIns="0" bIns="0" rtlCol="0"/>
          <a:lstStyle/>
          <a:p>
            <a:endParaRPr/>
          </a:p>
        </p:txBody>
      </p:sp>
      <p:sp>
        <p:nvSpPr>
          <p:cNvPr id="12" name="object 12"/>
          <p:cNvSpPr/>
          <p:nvPr/>
        </p:nvSpPr>
        <p:spPr>
          <a:xfrm>
            <a:off x="1446275" y="3244595"/>
            <a:ext cx="8171815" cy="0"/>
          </a:xfrm>
          <a:custGeom>
            <a:avLst/>
            <a:gdLst/>
            <a:ahLst/>
            <a:cxnLst/>
            <a:rect l="l" t="t" r="r" b="b"/>
            <a:pathLst>
              <a:path w="8171815">
                <a:moveTo>
                  <a:pt x="0" y="0"/>
                </a:moveTo>
                <a:lnTo>
                  <a:pt x="8171688" y="0"/>
                </a:lnTo>
              </a:path>
            </a:pathLst>
          </a:custGeom>
          <a:ln w="6096">
            <a:solidFill>
              <a:srgbClr val="D9D9D9"/>
            </a:solidFill>
          </a:ln>
        </p:spPr>
        <p:txBody>
          <a:bodyPr wrap="square" lIns="0" tIns="0" rIns="0" bIns="0" rtlCol="0"/>
          <a:lstStyle/>
          <a:p>
            <a:endParaRPr/>
          </a:p>
        </p:txBody>
      </p:sp>
      <p:sp>
        <p:nvSpPr>
          <p:cNvPr id="13" name="object 13"/>
          <p:cNvSpPr/>
          <p:nvPr/>
        </p:nvSpPr>
        <p:spPr>
          <a:xfrm>
            <a:off x="1446275" y="2955035"/>
            <a:ext cx="8171815" cy="0"/>
          </a:xfrm>
          <a:custGeom>
            <a:avLst/>
            <a:gdLst/>
            <a:ahLst/>
            <a:cxnLst/>
            <a:rect l="l" t="t" r="r" b="b"/>
            <a:pathLst>
              <a:path w="8171815">
                <a:moveTo>
                  <a:pt x="0" y="0"/>
                </a:moveTo>
                <a:lnTo>
                  <a:pt x="8171688" y="0"/>
                </a:lnTo>
              </a:path>
            </a:pathLst>
          </a:custGeom>
          <a:ln w="6096">
            <a:solidFill>
              <a:srgbClr val="D9D9D9"/>
            </a:solidFill>
          </a:ln>
        </p:spPr>
        <p:txBody>
          <a:bodyPr wrap="square" lIns="0" tIns="0" rIns="0" bIns="0" rtlCol="0"/>
          <a:lstStyle/>
          <a:p>
            <a:endParaRPr/>
          </a:p>
        </p:txBody>
      </p:sp>
      <p:sp>
        <p:nvSpPr>
          <p:cNvPr id="14" name="object 14"/>
          <p:cNvSpPr/>
          <p:nvPr/>
        </p:nvSpPr>
        <p:spPr>
          <a:xfrm>
            <a:off x="9329928" y="2663951"/>
            <a:ext cx="288290" cy="0"/>
          </a:xfrm>
          <a:custGeom>
            <a:avLst/>
            <a:gdLst/>
            <a:ahLst/>
            <a:cxnLst/>
            <a:rect l="l" t="t" r="r" b="b"/>
            <a:pathLst>
              <a:path w="288290">
                <a:moveTo>
                  <a:pt x="0" y="0"/>
                </a:moveTo>
                <a:lnTo>
                  <a:pt x="288035" y="0"/>
                </a:lnTo>
              </a:path>
            </a:pathLst>
          </a:custGeom>
          <a:ln w="6096">
            <a:solidFill>
              <a:srgbClr val="D9D9D9"/>
            </a:solidFill>
          </a:ln>
        </p:spPr>
        <p:txBody>
          <a:bodyPr wrap="square" lIns="0" tIns="0" rIns="0" bIns="0" rtlCol="0"/>
          <a:lstStyle/>
          <a:p>
            <a:endParaRPr/>
          </a:p>
        </p:txBody>
      </p:sp>
      <p:sp>
        <p:nvSpPr>
          <p:cNvPr id="15" name="object 15"/>
          <p:cNvSpPr/>
          <p:nvPr/>
        </p:nvSpPr>
        <p:spPr>
          <a:xfrm>
            <a:off x="1446275" y="2663951"/>
            <a:ext cx="7484745" cy="0"/>
          </a:xfrm>
          <a:custGeom>
            <a:avLst/>
            <a:gdLst/>
            <a:ahLst/>
            <a:cxnLst/>
            <a:rect l="l" t="t" r="r" b="b"/>
            <a:pathLst>
              <a:path w="7484745">
                <a:moveTo>
                  <a:pt x="0" y="0"/>
                </a:moveTo>
                <a:lnTo>
                  <a:pt x="7484364" y="0"/>
                </a:lnTo>
              </a:path>
            </a:pathLst>
          </a:custGeom>
          <a:ln w="6096">
            <a:solidFill>
              <a:srgbClr val="D9D9D9"/>
            </a:solidFill>
          </a:ln>
        </p:spPr>
        <p:txBody>
          <a:bodyPr wrap="square" lIns="0" tIns="0" rIns="0" bIns="0" rtlCol="0"/>
          <a:lstStyle/>
          <a:p>
            <a:endParaRPr/>
          </a:p>
        </p:txBody>
      </p:sp>
      <p:sp>
        <p:nvSpPr>
          <p:cNvPr id="16" name="object 16"/>
          <p:cNvSpPr/>
          <p:nvPr/>
        </p:nvSpPr>
        <p:spPr>
          <a:xfrm>
            <a:off x="1446275" y="5565647"/>
            <a:ext cx="8171815" cy="0"/>
          </a:xfrm>
          <a:custGeom>
            <a:avLst/>
            <a:gdLst/>
            <a:ahLst/>
            <a:cxnLst/>
            <a:rect l="l" t="t" r="r" b="b"/>
            <a:pathLst>
              <a:path w="8171815">
                <a:moveTo>
                  <a:pt x="0" y="0"/>
                </a:moveTo>
                <a:lnTo>
                  <a:pt x="8171688" y="0"/>
                </a:lnTo>
              </a:path>
            </a:pathLst>
          </a:custGeom>
          <a:ln w="9144">
            <a:solidFill>
              <a:srgbClr val="D9D9D9"/>
            </a:solidFill>
          </a:ln>
        </p:spPr>
        <p:txBody>
          <a:bodyPr wrap="square" lIns="0" tIns="0" rIns="0" bIns="0" rtlCol="0"/>
          <a:lstStyle/>
          <a:p>
            <a:endParaRPr/>
          </a:p>
        </p:txBody>
      </p:sp>
      <p:sp>
        <p:nvSpPr>
          <p:cNvPr id="17" name="object 17"/>
          <p:cNvSpPr/>
          <p:nvPr/>
        </p:nvSpPr>
        <p:spPr>
          <a:xfrm>
            <a:off x="1786889" y="3923538"/>
            <a:ext cx="7490459" cy="1445260"/>
          </a:xfrm>
          <a:custGeom>
            <a:avLst/>
            <a:gdLst/>
            <a:ahLst/>
            <a:cxnLst/>
            <a:rect l="l" t="t" r="r" b="b"/>
            <a:pathLst>
              <a:path w="7490459" h="1445260">
                <a:moveTo>
                  <a:pt x="0" y="1444752"/>
                </a:moveTo>
                <a:lnTo>
                  <a:pt x="681228" y="1427988"/>
                </a:lnTo>
                <a:lnTo>
                  <a:pt x="1362456" y="1293876"/>
                </a:lnTo>
                <a:lnTo>
                  <a:pt x="2042160" y="1223772"/>
                </a:lnTo>
                <a:lnTo>
                  <a:pt x="2723388" y="1107948"/>
                </a:lnTo>
                <a:lnTo>
                  <a:pt x="3404616" y="841248"/>
                </a:lnTo>
                <a:lnTo>
                  <a:pt x="4085844" y="562356"/>
                </a:lnTo>
                <a:lnTo>
                  <a:pt x="4767071" y="347472"/>
                </a:lnTo>
                <a:lnTo>
                  <a:pt x="5448300" y="144780"/>
                </a:lnTo>
                <a:lnTo>
                  <a:pt x="6128004" y="249936"/>
                </a:lnTo>
                <a:lnTo>
                  <a:pt x="6809232" y="0"/>
                </a:lnTo>
                <a:lnTo>
                  <a:pt x="7490459" y="41148"/>
                </a:lnTo>
              </a:path>
            </a:pathLst>
          </a:custGeom>
          <a:ln w="38099">
            <a:solidFill>
              <a:srgbClr val="5C666F"/>
            </a:solidFill>
          </a:ln>
        </p:spPr>
        <p:txBody>
          <a:bodyPr wrap="square" lIns="0" tIns="0" rIns="0" bIns="0" rtlCol="0"/>
          <a:lstStyle/>
          <a:p>
            <a:endParaRPr/>
          </a:p>
        </p:txBody>
      </p:sp>
      <p:sp>
        <p:nvSpPr>
          <p:cNvPr id="18" name="object 18"/>
          <p:cNvSpPr/>
          <p:nvPr/>
        </p:nvSpPr>
        <p:spPr>
          <a:xfrm>
            <a:off x="1786889" y="3131057"/>
            <a:ext cx="7490459" cy="1024255"/>
          </a:xfrm>
          <a:custGeom>
            <a:avLst/>
            <a:gdLst/>
            <a:ahLst/>
            <a:cxnLst/>
            <a:rect l="l" t="t" r="r" b="b"/>
            <a:pathLst>
              <a:path w="7490459" h="1024254">
                <a:moveTo>
                  <a:pt x="0" y="1024127"/>
                </a:moveTo>
                <a:lnTo>
                  <a:pt x="681228" y="914399"/>
                </a:lnTo>
                <a:lnTo>
                  <a:pt x="1362456" y="809243"/>
                </a:lnTo>
                <a:lnTo>
                  <a:pt x="2042160" y="798575"/>
                </a:lnTo>
                <a:lnTo>
                  <a:pt x="2723388" y="722375"/>
                </a:lnTo>
                <a:lnTo>
                  <a:pt x="3404616" y="585215"/>
                </a:lnTo>
                <a:lnTo>
                  <a:pt x="4085844" y="321563"/>
                </a:lnTo>
                <a:lnTo>
                  <a:pt x="4767071" y="176783"/>
                </a:lnTo>
                <a:lnTo>
                  <a:pt x="5448300" y="73151"/>
                </a:lnTo>
                <a:lnTo>
                  <a:pt x="6128004" y="214883"/>
                </a:lnTo>
                <a:lnTo>
                  <a:pt x="6809232" y="0"/>
                </a:lnTo>
                <a:lnTo>
                  <a:pt x="7490459" y="50291"/>
                </a:lnTo>
              </a:path>
            </a:pathLst>
          </a:custGeom>
          <a:ln w="38100">
            <a:solidFill>
              <a:srgbClr val="A40020"/>
            </a:solidFill>
          </a:ln>
        </p:spPr>
        <p:txBody>
          <a:bodyPr wrap="square" lIns="0" tIns="0" rIns="0" bIns="0" rtlCol="0"/>
          <a:lstStyle/>
          <a:p>
            <a:endParaRPr/>
          </a:p>
        </p:txBody>
      </p:sp>
      <p:sp>
        <p:nvSpPr>
          <p:cNvPr id="19" name="object 19"/>
          <p:cNvSpPr/>
          <p:nvPr/>
        </p:nvSpPr>
        <p:spPr>
          <a:xfrm>
            <a:off x="1786889" y="2913126"/>
            <a:ext cx="6809740" cy="795655"/>
          </a:xfrm>
          <a:custGeom>
            <a:avLst/>
            <a:gdLst/>
            <a:ahLst/>
            <a:cxnLst/>
            <a:rect l="l" t="t" r="r" b="b"/>
            <a:pathLst>
              <a:path w="6809740" h="795654">
                <a:moveTo>
                  <a:pt x="0" y="795528"/>
                </a:moveTo>
                <a:lnTo>
                  <a:pt x="681228" y="731519"/>
                </a:lnTo>
                <a:lnTo>
                  <a:pt x="1362456" y="609600"/>
                </a:lnTo>
                <a:lnTo>
                  <a:pt x="2042160" y="603503"/>
                </a:lnTo>
                <a:lnTo>
                  <a:pt x="2723388" y="574548"/>
                </a:lnTo>
                <a:lnTo>
                  <a:pt x="3404616" y="477012"/>
                </a:lnTo>
                <a:lnTo>
                  <a:pt x="4085844" y="256032"/>
                </a:lnTo>
                <a:lnTo>
                  <a:pt x="4767071" y="82296"/>
                </a:lnTo>
                <a:lnTo>
                  <a:pt x="5448300" y="35051"/>
                </a:lnTo>
                <a:lnTo>
                  <a:pt x="6128004" y="210312"/>
                </a:lnTo>
                <a:lnTo>
                  <a:pt x="6809232" y="0"/>
                </a:lnTo>
              </a:path>
            </a:pathLst>
          </a:custGeom>
          <a:ln w="38100">
            <a:solidFill>
              <a:srgbClr val="FFC527"/>
            </a:solidFill>
          </a:ln>
        </p:spPr>
        <p:txBody>
          <a:bodyPr wrap="square" lIns="0" tIns="0" rIns="0" bIns="0" rtlCol="0"/>
          <a:lstStyle/>
          <a:p>
            <a:endParaRPr/>
          </a:p>
        </p:txBody>
      </p:sp>
      <p:sp>
        <p:nvSpPr>
          <p:cNvPr id="20" name="object 20"/>
          <p:cNvSpPr txBox="1"/>
          <p:nvPr/>
        </p:nvSpPr>
        <p:spPr>
          <a:xfrm>
            <a:off x="1578863" y="5029200"/>
            <a:ext cx="401320" cy="170815"/>
          </a:xfrm>
          <a:prstGeom prst="rect">
            <a:avLst/>
          </a:prstGeom>
          <a:solidFill>
            <a:srgbClr val="5C666F"/>
          </a:solidFill>
        </p:spPr>
        <p:txBody>
          <a:bodyPr vert="horz" wrap="square" lIns="0" tIns="12700" rIns="0" bIns="0" rtlCol="0">
            <a:spAutoFit/>
          </a:bodyPr>
          <a:lstStyle/>
          <a:p>
            <a:pPr marL="39370">
              <a:lnSpc>
                <a:spcPct val="100000"/>
              </a:lnSpc>
              <a:spcBef>
                <a:spcPts val="100"/>
              </a:spcBef>
            </a:pPr>
            <a:r>
              <a:rPr sz="900" b="1" spc="-5" dirty="0">
                <a:solidFill>
                  <a:srgbClr val="FFFFFF"/>
                </a:solidFill>
                <a:latin typeface="Arial"/>
                <a:cs typeface="Arial"/>
              </a:rPr>
              <a:t>28.4%</a:t>
            </a:r>
            <a:endParaRPr sz="900">
              <a:latin typeface="Arial"/>
              <a:cs typeface="Arial"/>
            </a:endParaRPr>
          </a:p>
        </p:txBody>
      </p:sp>
      <p:sp>
        <p:nvSpPr>
          <p:cNvPr id="21" name="object 21"/>
          <p:cNvSpPr/>
          <p:nvPr/>
        </p:nvSpPr>
        <p:spPr>
          <a:xfrm>
            <a:off x="8926068" y="4053840"/>
            <a:ext cx="411480" cy="230504"/>
          </a:xfrm>
          <a:custGeom>
            <a:avLst/>
            <a:gdLst/>
            <a:ahLst/>
            <a:cxnLst/>
            <a:rect l="l" t="t" r="r" b="b"/>
            <a:pathLst>
              <a:path w="411479" h="230504">
                <a:moveTo>
                  <a:pt x="0" y="230124"/>
                </a:moveTo>
                <a:lnTo>
                  <a:pt x="411479" y="230124"/>
                </a:lnTo>
                <a:lnTo>
                  <a:pt x="411479" y="0"/>
                </a:lnTo>
                <a:lnTo>
                  <a:pt x="0" y="0"/>
                </a:lnTo>
                <a:lnTo>
                  <a:pt x="0" y="230124"/>
                </a:lnTo>
                <a:close/>
              </a:path>
            </a:pathLst>
          </a:custGeom>
          <a:solidFill>
            <a:srgbClr val="5C666F"/>
          </a:solidFill>
        </p:spPr>
        <p:txBody>
          <a:bodyPr wrap="square" lIns="0" tIns="0" rIns="0" bIns="0" rtlCol="0"/>
          <a:lstStyle/>
          <a:p>
            <a:endParaRPr/>
          </a:p>
        </p:txBody>
      </p:sp>
      <p:sp>
        <p:nvSpPr>
          <p:cNvPr id="22" name="object 22"/>
          <p:cNvSpPr txBox="1"/>
          <p:nvPr/>
        </p:nvSpPr>
        <p:spPr>
          <a:xfrm>
            <a:off x="8926068" y="4089019"/>
            <a:ext cx="411480" cy="162560"/>
          </a:xfrm>
          <a:prstGeom prst="rect">
            <a:avLst/>
          </a:prstGeom>
        </p:spPr>
        <p:txBody>
          <a:bodyPr vert="horz" wrap="square" lIns="0" tIns="12700" rIns="0" bIns="0" rtlCol="0">
            <a:spAutoFit/>
          </a:bodyPr>
          <a:lstStyle/>
          <a:p>
            <a:pPr marL="38100">
              <a:lnSpc>
                <a:spcPct val="100000"/>
              </a:lnSpc>
              <a:spcBef>
                <a:spcPts val="100"/>
              </a:spcBef>
            </a:pPr>
            <a:r>
              <a:rPr sz="900" b="1" spc="15" dirty="0">
                <a:solidFill>
                  <a:srgbClr val="FFFFFF"/>
                </a:solidFill>
                <a:latin typeface="Arial"/>
                <a:cs typeface="Arial"/>
              </a:rPr>
              <a:t>52.4%</a:t>
            </a:r>
            <a:endParaRPr sz="900">
              <a:latin typeface="Arial"/>
              <a:cs typeface="Arial"/>
            </a:endParaRPr>
          </a:p>
        </p:txBody>
      </p:sp>
      <p:sp>
        <p:nvSpPr>
          <p:cNvPr id="23" name="object 23"/>
          <p:cNvSpPr/>
          <p:nvPr/>
        </p:nvSpPr>
        <p:spPr>
          <a:xfrm>
            <a:off x="1606296" y="4271771"/>
            <a:ext cx="399415" cy="169545"/>
          </a:xfrm>
          <a:custGeom>
            <a:avLst/>
            <a:gdLst/>
            <a:ahLst/>
            <a:cxnLst/>
            <a:rect l="l" t="t" r="r" b="b"/>
            <a:pathLst>
              <a:path w="399414" h="169545">
                <a:moveTo>
                  <a:pt x="0" y="169163"/>
                </a:moveTo>
                <a:lnTo>
                  <a:pt x="399288" y="169163"/>
                </a:lnTo>
                <a:lnTo>
                  <a:pt x="399288" y="0"/>
                </a:lnTo>
                <a:lnTo>
                  <a:pt x="0" y="0"/>
                </a:lnTo>
                <a:lnTo>
                  <a:pt x="0" y="169163"/>
                </a:lnTo>
                <a:close/>
              </a:path>
            </a:pathLst>
          </a:custGeom>
          <a:solidFill>
            <a:srgbClr val="941D40"/>
          </a:solidFill>
        </p:spPr>
        <p:txBody>
          <a:bodyPr wrap="square" lIns="0" tIns="0" rIns="0" bIns="0" rtlCol="0"/>
          <a:lstStyle/>
          <a:p>
            <a:endParaRPr/>
          </a:p>
        </p:txBody>
      </p:sp>
      <p:sp>
        <p:nvSpPr>
          <p:cNvPr id="24" name="object 24"/>
          <p:cNvSpPr txBox="1"/>
          <p:nvPr/>
        </p:nvSpPr>
        <p:spPr>
          <a:xfrm>
            <a:off x="1632330" y="4271517"/>
            <a:ext cx="35115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Arial"/>
                <a:cs typeface="Arial"/>
              </a:rPr>
              <a:t>49.3%</a:t>
            </a:r>
            <a:endParaRPr sz="900">
              <a:latin typeface="Arial"/>
              <a:cs typeface="Arial"/>
            </a:endParaRPr>
          </a:p>
        </p:txBody>
      </p:sp>
      <p:sp>
        <p:nvSpPr>
          <p:cNvPr id="25" name="object 25"/>
          <p:cNvSpPr/>
          <p:nvPr/>
        </p:nvSpPr>
        <p:spPr>
          <a:xfrm>
            <a:off x="8924543" y="3297935"/>
            <a:ext cx="413384" cy="230504"/>
          </a:xfrm>
          <a:custGeom>
            <a:avLst/>
            <a:gdLst/>
            <a:ahLst/>
            <a:cxnLst/>
            <a:rect l="l" t="t" r="r" b="b"/>
            <a:pathLst>
              <a:path w="413384" h="230504">
                <a:moveTo>
                  <a:pt x="0" y="230124"/>
                </a:moveTo>
                <a:lnTo>
                  <a:pt x="413003" y="230124"/>
                </a:lnTo>
                <a:lnTo>
                  <a:pt x="413003" y="0"/>
                </a:lnTo>
                <a:lnTo>
                  <a:pt x="0" y="0"/>
                </a:lnTo>
                <a:lnTo>
                  <a:pt x="0" y="230124"/>
                </a:lnTo>
                <a:close/>
              </a:path>
            </a:pathLst>
          </a:custGeom>
          <a:solidFill>
            <a:srgbClr val="941D40"/>
          </a:solidFill>
        </p:spPr>
        <p:txBody>
          <a:bodyPr wrap="square" lIns="0" tIns="0" rIns="0" bIns="0" rtlCol="0"/>
          <a:lstStyle/>
          <a:p>
            <a:endParaRPr/>
          </a:p>
        </p:txBody>
      </p:sp>
      <p:sp>
        <p:nvSpPr>
          <p:cNvPr id="26" name="object 26"/>
          <p:cNvSpPr txBox="1"/>
          <p:nvPr/>
        </p:nvSpPr>
        <p:spPr>
          <a:xfrm>
            <a:off x="8924543" y="3332734"/>
            <a:ext cx="413384" cy="162560"/>
          </a:xfrm>
          <a:prstGeom prst="rect">
            <a:avLst/>
          </a:prstGeom>
        </p:spPr>
        <p:txBody>
          <a:bodyPr vert="horz" wrap="square" lIns="0" tIns="12700" rIns="0" bIns="0" rtlCol="0">
            <a:spAutoFit/>
          </a:bodyPr>
          <a:lstStyle/>
          <a:p>
            <a:pPr marL="38100">
              <a:lnSpc>
                <a:spcPct val="100000"/>
              </a:lnSpc>
              <a:spcBef>
                <a:spcPts val="100"/>
              </a:spcBef>
            </a:pPr>
            <a:r>
              <a:rPr sz="900" b="1" spc="15" dirty="0">
                <a:solidFill>
                  <a:srgbClr val="FFFFFF"/>
                </a:solidFill>
                <a:latin typeface="Arial"/>
                <a:cs typeface="Arial"/>
              </a:rPr>
              <a:t>66.2%</a:t>
            </a:r>
            <a:endParaRPr sz="900">
              <a:latin typeface="Arial"/>
              <a:cs typeface="Arial"/>
            </a:endParaRPr>
          </a:p>
        </p:txBody>
      </p:sp>
      <p:sp>
        <p:nvSpPr>
          <p:cNvPr id="27" name="object 27"/>
          <p:cNvSpPr/>
          <p:nvPr/>
        </p:nvSpPr>
        <p:spPr>
          <a:xfrm>
            <a:off x="1598675" y="3422903"/>
            <a:ext cx="399415" cy="169545"/>
          </a:xfrm>
          <a:custGeom>
            <a:avLst/>
            <a:gdLst/>
            <a:ahLst/>
            <a:cxnLst/>
            <a:rect l="l" t="t" r="r" b="b"/>
            <a:pathLst>
              <a:path w="399414" h="169545">
                <a:moveTo>
                  <a:pt x="0" y="169163"/>
                </a:moveTo>
                <a:lnTo>
                  <a:pt x="399288" y="169163"/>
                </a:lnTo>
                <a:lnTo>
                  <a:pt x="399288" y="0"/>
                </a:lnTo>
                <a:lnTo>
                  <a:pt x="0" y="0"/>
                </a:lnTo>
                <a:lnTo>
                  <a:pt x="0" y="169163"/>
                </a:lnTo>
                <a:close/>
              </a:path>
            </a:pathLst>
          </a:custGeom>
          <a:solidFill>
            <a:srgbClr val="FFC527"/>
          </a:solidFill>
        </p:spPr>
        <p:txBody>
          <a:bodyPr wrap="square" lIns="0" tIns="0" rIns="0" bIns="0" rtlCol="0"/>
          <a:lstStyle/>
          <a:p>
            <a:endParaRPr/>
          </a:p>
        </p:txBody>
      </p:sp>
      <p:sp>
        <p:nvSpPr>
          <p:cNvPr id="28" name="object 28"/>
          <p:cNvSpPr txBox="1"/>
          <p:nvPr/>
        </p:nvSpPr>
        <p:spPr>
          <a:xfrm>
            <a:off x="1598675" y="3422650"/>
            <a:ext cx="399415" cy="162560"/>
          </a:xfrm>
          <a:prstGeom prst="rect">
            <a:avLst/>
          </a:prstGeom>
        </p:spPr>
        <p:txBody>
          <a:bodyPr vert="horz" wrap="square" lIns="0" tIns="12700" rIns="0" bIns="0" rtlCol="0">
            <a:spAutoFit/>
          </a:bodyPr>
          <a:lstStyle/>
          <a:p>
            <a:pPr marL="38735">
              <a:lnSpc>
                <a:spcPct val="100000"/>
              </a:lnSpc>
              <a:spcBef>
                <a:spcPts val="100"/>
              </a:spcBef>
            </a:pPr>
            <a:r>
              <a:rPr sz="900" b="1" spc="-5" dirty="0">
                <a:latin typeface="Arial"/>
                <a:cs typeface="Arial"/>
              </a:rPr>
              <a:t>57.0%</a:t>
            </a:r>
            <a:endParaRPr sz="900">
              <a:latin typeface="Arial"/>
              <a:cs typeface="Arial"/>
            </a:endParaRPr>
          </a:p>
        </p:txBody>
      </p:sp>
      <p:sp>
        <p:nvSpPr>
          <p:cNvPr id="29" name="object 29"/>
          <p:cNvSpPr/>
          <p:nvPr/>
        </p:nvSpPr>
        <p:spPr>
          <a:xfrm>
            <a:off x="8930640" y="2622804"/>
            <a:ext cx="399415" cy="170815"/>
          </a:xfrm>
          <a:custGeom>
            <a:avLst/>
            <a:gdLst/>
            <a:ahLst/>
            <a:cxnLst/>
            <a:rect l="l" t="t" r="r" b="b"/>
            <a:pathLst>
              <a:path w="399415" h="170814">
                <a:moveTo>
                  <a:pt x="0" y="170687"/>
                </a:moveTo>
                <a:lnTo>
                  <a:pt x="399288" y="170687"/>
                </a:lnTo>
                <a:lnTo>
                  <a:pt x="399288" y="0"/>
                </a:lnTo>
                <a:lnTo>
                  <a:pt x="0" y="0"/>
                </a:lnTo>
                <a:lnTo>
                  <a:pt x="0" y="170687"/>
                </a:lnTo>
                <a:close/>
              </a:path>
            </a:pathLst>
          </a:custGeom>
          <a:solidFill>
            <a:srgbClr val="FFC527"/>
          </a:solidFill>
        </p:spPr>
        <p:txBody>
          <a:bodyPr wrap="square" lIns="0" tIns="0" rIns="0" bIns="0" rtlCol="0"/>
          <a:lstStyle/>
          <a:p>
            <a:endParaRPr/>
          </a:p>
        </p:txBody>
      </p:sp>
      <p:sp>
        <p:nvSpPr>
          <p:cNvPr id="30" name="object 30"/>
          <p:cNvSpPr txBox="1"/>
          <p:nvPr/>
        </p:nvSpPr>
        <p:spPr>
          <a:xfrm>
            <a:off x="8957309" y="2622550"/>
            <a:ext cx="351155"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70.7%</a:t>
            </a:r>
            <a:endParaRPr sz="900">
              <a:latin typeface="Arial"/>
              <a:cs typeface="Arial"/>
            </a:endParaRPr>
          </a:p>
        </p:txBody>
      </p:sp>
      <p:sp>
        <p:nvSpPr>
          <p:cNvPr id="57" name="object 57"/>
          <p:cNvSpPr txBox="1">
            <a:spLocks noGrp="1"/>
          </p:cNvSpPr>
          <p:nvPr>
            <p:ph type="sldNum" sz="quarter" idx="7"/>
          </p:nvPr>
        </p:nvSpPr>
        <p:spPr>
          <a:xfrm>
            <a:off x="331215" y="6312299"/>
            <a:ext cx="191134" cy="167004"/>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BEBEB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ct val="100000"/>
              </a:lnSpc>
            </a:pPr>
            <a:fld id="{81D60167-4931-47E6-BA6A-407CBD079E47}" type="slidenum">
              <a:rPr lang="en-US" spc="-5" smtClean="0"/>
              <a:pPr marL="25400">
                <a:lnSpc>
                  <a:spcPct val="100000"/>
                </a:lnSpc>
              </a:pPr>
              <a:t>11</a:t>
            </a:fld>
            <a:endParaRPr spc="-5" dirty="0"/>
          </a:p>
        </p:txBody>
      </p:sp>
      <p:sp>
        <p:nvSpPr>
          <p:cNvPr id="31" name="object 31"/>
          <p:cNvSpPr txBox="1"/>
          <p:nvPr/>
        </p:nvSpPr>
        <p:spPr>
          <a:xfrm>
            <a:off x="1051966" y="5462422"/>
            <a:ext cx="292735"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2</a:t>
            </a:r>
            <a:r>
              <a:rPr sz="1050" b="1" spc="-15" dirty="0">
                <a:solidFill>
                  <a:srgbClr val="7E7E7E"/>
                </a:solidFill>
                <a:latin typeface="Arial"/>
                <a:cs typeface="Arial"/>
              </a:rPr>
              <a:t>5</a:t>
            </a:r>
            <a:r>
              <a:rPr sz="1050" b="1" spc="5" dirty="0">
                <a:solidFill>
                  <a:srgbClr val="7E7E7E"/>
                </a:solidFill>
                <a:latin typeface="Arial"/>
                <a:cs typeface="Arial"/>
              </a:rPr>
              <a:t>%</a:t>
            </a:r>
            <a:endParaRPr sz="1050">
              <a:latin typeface="Arial"/>
              <a:cs typeface="Arial"/>
            </a:endParaRPr>
          </a:p>
        </p:txBody>
      </p:sp>
      <p:sp>
        <p:nvSpPr>
          <p:cNvPr id="32" name="object 32"/>
          <p:cNvSpPr txBox="1"/>
          <p:nvPr/>
        </p:nvSpPr>
        <p:spPr>
          <a:xfrm>
            <a:off x="1051966" y="5171947"/>
            <a:ext cx="292735"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3</a:t>
            </a:r>
            <a:r>
              <a:rPr sz="1050" b="1" spc="-15" dirty="0">
                <a:solidFill>
                  <a:srgbClr val="7E7E7E"/>
                </a:solidFill>
                <a:latin typeface="Arial"/>
                <a:cs typeface="Arial"/>
              </a:rPr>
              <a:t>0</a:t>
            </a:r>
            <a:r>
              <a:rPr sz="1050" b="1" spc="5" dirty="0">
                <a:solidFill>
                  <a:srgbClr val="7E7E7E"/>
                </a:solidFill>
                <a:latin typeface="Arial"/>
                <a:cs typeface="Arial"/>
              </a:rPr>
              <a:t>%</a:t>
            </a:r>
            <a:endParaRPr sz="1050">
              <a:latin typeface="Arial"/>
              <a:cs typeface="Arial"/>
            </a:endParaRPr>
          </a:p>
        </p:txBody>
      </p:sp>
      <p:sp>
        <p:nvSpPr>
          <p:cNvPr id="33" name="object 33"/>
          <p:cNvSpPr txBox="1"/>
          <p:nvPr/>
        </p:nvSpPr>
        <p:spPr>
          <a:xfrm>
            <a:off x="1051966" y="4881752"/>
            <a:ext cx="292735"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3</a:t>
            </a:r>
            <a:r>
              <a:rPr sz="1050" b="1" spc="-15" dirty="0">
                <a:solidFill>
                  <a:srgbClr val="7E7E7E"/>
                </a:solidFill>
                <a:latin typeface="Arial"/>
                <a:cs typeface="Arial"/>
              </a:rPr>
              <a:t>5</a:t>
            </a:r>
            <a:r>
              <a:rPr sz="1050" b="1" spc="5" dirty="0">
                <a:solidFill>
                  <a:srgbClr val="7E7E7E"/>
                </a:solidFill>
                <a:latin typeface="Arial"/>
                <a:cs typeface="Arial"/>
              </a:rPr>
              <a:t>%</a:t>
            </a:r>
            <a:endParaRPr sz="1050">
              <a:latin typeface="Arial"/>
              <a:cs typeface="Arial"/>
            </a:endParaRPr>
          </a:p>
        </p:txBody>
      </p:sp>
      <p:sp>
        <p:nvSpPr>
          <p:cNvPr id="34" name="object 34"/>
          <p:cNvSpPr txBox="1"/>
          <p:nvPr/>
        </p:nvSpPr>
        <p:spPr>
          <a:xfrm>
            <a:off x="1051966" y="4591558"/>
            <a:ext cx="292735"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4</a:t>
            </a:r>
            <a:r>
              <a:rPr sz="1050" b="1" spc="-15" dirty="0">
                <a:solidFill>
                  <a:srgbClr val="7E7E7E"/>
                </a:solidFill>
                <a:latin typeface="Arial"/>
                <a:cs typeface="Arial"/>
              </a:rPr>
              <a:t>0</a:t>
            </a:r>
            <a:r>
              <a:rPr sz="1050" b="1" spc="5" dirty="0">
                <a:solidFill>
                  <a:srgbClr val="7E7E7E"/>
                </a:solidFill>
                <a:latin typeface="Arial"/>
                <a:cs typeface="Arial"/>
              </a:rPr>
              <a:t>%</a:t>
            </a:r>
            <a:endParaRPr sz="1050">
              <a:latin typeface="Arial"/>
              <a:cs typeface="Arial"/>
            </a:endParaRPr>
          </a:p>
        </p:txBody>
      </p:sp>
      <p:sp>
        <p:nvSpPr>
          <p:cNvPr id="35" name="object 35"/>
          <p:cNvSpPr txBox="1"/>
          <p:nvPr/>
        </p:nvSpPr>
        <p:spPr>
          <a:xfrm>
            <a:off x="1051966" y="4301489"/>
            <a:ext cx="292735"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4</a:t>
            </a:r>
            <a:r>
              <a:rPr sz="1050" b="1" spc="-15" dirty="0">
                <a:solidFill>
                  <a:srgbClr val="7E7E7E"/>
                </a:solidFill>
                <a:latin typeface="Arial"/>
                <a:cs typeface="Arial"/>
              </a:rPr>
              <a:t>5</a:t>
            </a:r>
            <a:r>
              <a:rPr sz="1050" b="1" spc="5" dirty="0">
                <a:solidFill>
                  <a:srgbClr val="7E7E7E"/>
                </a:solidFill>
                <a:latin typeface="Arial"/>
                <a:cs typeface="Arial"/>
              </a:rPr>
              <a:t>%</a:t>
            </a:r>
            <a:endParaRPr sz="1050">
              <a:latin typeface="Arial"/>
              <a:cs typeface="Arial"/>
            </a:endParaRPr>
          </a:p>
        </p:txBody>
      </p:sp>
      <p:sp>
        <p:nvSpPr>
          <p:cNvPr id="36" name="object 36"/>
          <p:cNvSpPr txBox="1"/>
          <p:nvPr/>
        </p:nvSpPr>
        <p:spPr>
          <a:xfrm>
            <a:off x="1051966" y="4011295"/>
            <a:ext cx="292735"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5</a:t>
            </a:r>
            <a:r>
              <a:rPr sz="1050" b="1" spc="-15" dirty="0">
                <a:solidFill>
                  <a:srgbClr val="7E7E7E"/>
                </a:solidFill>
                <a:latin typeface="Arial"/>
                <a:cs typeface="Arial"/>
              </a:rPr>
              <a:t>0</a:t>
            </a:r>
            <a:r>
              <a:rPr sz="1050" b="1" spc="5" dirty="0">
                <a:solidFill>
                  <a:srgbClr val="7E7E7E"/>
                </a:solidFill>
                <a:latin typeface="Arial"/>
                <a:cs typeface="Arial"/>
              </a:rPr>
              <a:t>%</a:t>
            </a:r>
            <a:endParaRPr sz="1050">
              <a:latin typeface="Arial"/>
              <a:cs typeface="Arial"/>
            </a:endParaRPr>
          </a:p>
        </p:txBody>
      </p:sp>
      <p:sp>
        <p:nvSpPr>
          <p:cNvPr id="37" name="object 37"/>
          <p:cNvSpPr txBox="1"/>
          <p:nvPr/>
        </p:nvSpPr>
        <p:spPr>
          <a:xfrm>
            <a:off x="1051966" y="3720845"/>
            <a:ext cx="292735"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5</a:t>
            </a:r>
            <a:r>
              <a:rPr sz="1050" b="1" spc="-15" dirty="0">
                <a:solidFill>
                  <a:srgbClr val="7E7E7E"/>
                </a:solidFill>
                <a:latin typeface="Arial"/>
                <a:cs typeface="Arial"/>
              </a:rPr>
              <a:t>5</a:t>
            </a:r>
            <a:r>
              <a:rPr sz="1050" b="1" spc="5" dirty="0">
                <a:solidFill>
                  <a:srgbClr val="7E7E7E"/>
                </a:solidFill>
                <a:latin typeface="Arial"/>
                <a:cs typeface="Arial"/>
              </a:rPr>
              <a:t>%</a:t>
            </a:r>
            <a:endParaRPr sz="1050">
              <a:latin typeface="Arial"/>
              <a:cs typeface="Arial"/>
            </a:endParaRPr>
          </a:p>
        </p:txBody>
      </p:sp>
      <p:sp>
        <p:nvSpPr>
          <p:cNvPr id="38" name="object 38"/>
          <p:cNvSpPr txBox="1"/>
          <p:nvPr/>
        </p:nvSpPr>
        <p:spPr>
          <a:xfrm>
            <a:off x="1051966" y="3430651"/>
            <a:ext cx="292735"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6</a:t>
            </a:r>
            <a:r>
              <a:rPr sz="1050" b="1" spc="-15" dirty="0">
                <a:solidFill>
                  <a:srgbClr val="7E7E7E"/>
                </a:solidFill>
                <a:latin typeface="Arial"/>
                <a:cs typeface="Arial"/>
              </a:rPr>
              <a:t>0</a:t>
            </a:r>
            <a:r>
              <a:rPr sz="1050" b="1" spc="5" dirty="0">
                <a:solidFill>
                  <a:srgbClr val="7E7E7E"/>
                </a:solidFill>
                <a:latin typeface="Arial"/>
                <a:cs typeface="Arial"/>
              </a:rPr>
              <a:t>%</a:t>
            </a:r>
            <a:endParaRPr sz="1050">
              <a:latin typeface="Arial"/>
              <a:cs typeface="Arial"/>
            </a:endParaRPr>
          </a:p>
        </p:txBody>
      </p:sp>
      <p:sp>
        <p:nvSpPr>
          <p:cNvPr id="39" name="object 39"/>
          <p:cNvSpPr txBox="1"/>
          <p:nvPr/>
        </p:nvSpPr>
        <p:spPr>
          <a:xfrm>
            <a:off x="1051966" y="2850260"/>
            <a:ext cx="292735" cy="476884"/>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7</a:t>
            </a:r>
            <a:r>
              <a:rPr sz="1050" b="1" spc="-15" dirty="0">
                <a:solidFill>
                  <a:srgbClr val="7E7E7E"/>
                </a:solidFill>
                <a:latin typeface="Arial"/>
                <a:cs typeface="Arial"/>
              </a:rPr>
              <a:t>0</a:t>
            </a:r>
            <a:r>
              <a:rPr sz="1050" b="1" spc="5" dirty="0">
                <a:solidFill>
                  <a:srgbClr val="7E7E7E"/>
                </a:solidFill>
                <a:latin typeface="Arial"/>
                <a:cs typeface="Arial"/>
              </a:rPr>
              <a:t>%</a:t>
            </a:r>
            <a:endParaRPr sz="1050">
              <a:latin typeface="Arial"/>
              <a:cs typeface="Arial"/>
            </a:endParaRPr>
          </a:p>
          <a:p>
            <a:pPr marL="12700">
              <a:lnSpc>
                <a:spcPct val="100000"/>
              </a:lnSpc>
              <a:spcBef>
                <a:spcPts val="1025"/>
              </a:spcBef>
            </a:pPr>
            <a:r>
              <a:rPr sz="1050" b="1" dirty="0">
                <a:solidFill>
                  <a:srgbClr val="7E7E7E"/>
                </a:solidFill>
                <a:latin typeface="Arial"/>
                <a:cs typeface="Arial"/>
              </a:rPr>
              <a:t>6</a:t>
            </a:r>
            <a:r>
              <a:rPr sz="1050" b="1" spc="-15" dirty="0">
                <a:solidFill>
                  <a:srgbClr val="7E7E7E"/>
                </a:solidFill>
                <a:latin typeface="Arial"/>
                <a:cs typeface="Arial"/>
              </a:rPr>
              <a:t>5</a:t>
            </a:r>
            <a:r>
              <a:rPr sz="1050" b="1" spc="5" dirty="0">
                <a:solidFill>
                  <a:srgbClr val="7E7E7E"/>
                </a:solidFill>
                <a:latin typeface="Arial"/>
                <a:cs typeface="Arial"/>
              </a:rPr>
              <a:t>%</a:t>
            </a:r>
            <a:endParaRPr sz="1050">
              <a:latin typeface="Arial"/>
              <a:cs typeface="Arial"/>
            </a:endParaRPr>
          </a:p>
        </p:txBody>
      </p:sp>
      <p:sp>
        <p:nvSpPr>
          <p:cNvPr id="40" name="object 40"/>
          <p:cNvSpPr txBox="1"/>
          <p:nvPr/>
        </p:nvSpPr>
        <p:spPr>
          <a:xfrm>
            <a:off x="1051966" y="2560066"/>
            <a:ext cx="292735"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7</a:t>
            </a:r>
            <a:r>
              <a:rPr sz="1050" b="1" spc="-15" dirty="0">
                <a:solidFill>
                  <a:srgbClr val="7E7E7E"/>
                </a:solidFill>
                <a:latin typeface="Arial"/>
                <a:cs typeface="Arial"/>
              </a:rPr>
              <a:t>5</a:t>
            </a:r>
            <a:r>
              <a:rPr sz="1050" b="1" spc="5" dirty="0">
                <a:solidFill>
                  <a:srgbClr val="7E7E7E"/>
                </a:solidFill>
                <a:latin typeface="Arial"/>
                <a:cs typeface="Arial"/>
              </a:rPr>
              <a:t>%</a:t>
            </a:r>
            <a:endParaRPr sz="1050">
              <a:latin typeface="Arial"/>
              <a:cs typeface="Arial"/>
            </a:endParaRPr>
          </a:p>
        </p:txBody>
      </p:sp>
      <p:sp>
        <p:nvSpPr>
          <p:cNvPr id="41" name="object 41"/>
          <p:cNvSpPr txBox="1"/>
          <p:nvPr/>
        </p:nvSpPr>
        <p:spPr>
          <a:xfrm>
            <a:off x="1684147" y="5621223"/>
            <a:ext cx="205104"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a:t>
            </a:r>
            <a:r>
              <a:rPr sz="1050" b="1" spc="-15" dirty="0">
                <a:solidFill>
                  <a:srgbClr val="7E7E7E"/>
                </a:solidFill>
                <a:latin typeface="Arial"/>
                <a:cs typeface="Arial"/>
              </a:rPr>
              <a:t>0</a:t>
            </a:r>
            <a:r>
              <a:rPr sz="1050" b="1" dirty="0">
                <a:solidFill>
                  <a:srgbClr val="7E7E7E"/>
                </a:solidFill>
                <a:latin typeface="Arial"/>
                <a:cs typeface="Arial"/>
              </a:rPr>
              <a:t>2</a:t>
            </a:r>
            <a:endParaRPr sz="1050">
              <a:latin typeface="Arial"/>
              <a:cs typeface="Arial"/>
            </a:endParaRPr>
          </a:p>
        </p:txBody>
      </p:sp>
      <p:sp>
        <p:nvSpPr>
          <p:cNvPr id="42" name="object 42"/>
          <p:cNvSpPr txBox="1"/>
          <p:nvPr/>
        </p:nvSpPr>
        <p:spPr>
          <a:xfrm>
            <a:off x="2364994" y="5621223"/>
            <a:ext cx="205104"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a:t>
            </a:r>
            <a:r>
              <a:rPr sz="1050" b="1" spc="-15" dirty="0">
                <a:solidFill>
                  <a:srgbClr val="7E7E7E"/>
                </a:solidFill>
                <a:latin typeface="Arial"/>
                <a:cs typeface="Arial"/>
              </a:rPr>
              <a:t>0</a:t>
            </a:r>
            <a:r>
              <a:rPr sz="1050" b="1" dirty="0">
                <a:solidFill>
                  <a:srgbClr val="7E7E7E"/>
                </a:solidFill>
                <a:latin typeface="Arial"/>
                <a:cs typeface="Arial"/>
              </a:rPr>
              <a:t>3</a:t>
            </a:r>
            <a:endParaRPr sz="1050">
              <a:latin typeface="Arial"/>
              <a:cs typeface="Arial"/>
            </a:endParaRPr>
          </a:p>
        </p:txBody>
      </p:sp>
      <p:sp>
        <p:nvSpPr>
          <p:cNvPr id="43" name="object 43"/>
          <p:cNvSpPr txBox="1"/>
          <p:nvPr/>
        </p:nvSpPr>
        <p:spPr>
          <a:xfrm>
            <a:off x="3046222" y="5621223"/>
            <a:ext cx="205104"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a:t>
            </a:r>
            <a:r>
              <a:rPr sz="1050" b="1" spc="-15" dirty="0">
                <a:solidFill>
                  <a:srgbClr val="7E7E7E"/>
                </a:solidFill>
                <a:latin typeface="Arial"/>
                <a:cs typeface="Arial"/>
              </a:rPr>
              <a:t>0</a:t>
            </a:r>
            <a:r>
              <a:rPr sz="1050" b="1" dirty="0">
                <a:solidFill>
                  <a:srgbClr val="7E7E7E"/>
                </a:solidFill>
                <a:latin typeface="Arial"/>
                <a:cs typeface="Arial"/>
              </a:rPr>
              <a:t>4</a:t>
            </a:r>
            <a:endParaRPr sz="1050">
              <a:latin typeface="Arial"/>
              <a:cs typeface="Arial"/>
            </a:endParaRPr>
          </a:p>
        </p:txBody>
      </p:sp>
      <p:sp>
        <p:nvSpPr>
          <p:cNvPr id="44" name="object 44"/>
          <p:cNvSpPr txBox="1"/>
          <p:nvPr/>
        </p:nvSpPr>
        <p:spPr>
          <a:xfrm>
            <a:off x="3727196" y="5621223"/>
            <a:ext cx="205104"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a:t>
            </a:r>
            <a:r>
              <a:rPr sz="1050" b="1" spc="-15" dirty="0">
                <a:solidFill>
                  <a:srgbClr val="7E7E7E"/>
                </a:solidFill>
                <a:latin typeface="Arial"/>
                <a:cs typeface="Arial"/>
              </a:rPr>
              <a:t>0</a:t>
            </a:r>
            <a:r>
              <a:rPr sz="1050" b="1" dirty="0">
                <a:solidFill>
                  <a:srgbClr val="7E7E7E"/>
                </a:solidFill>
                <a:latin typeface="Arial"/>
                <a:cs typeface="Arial"/>
              </a:rPr>
              <a:t>5</a:t>
            </a:r>
            <a:endParaRPr sz="1050">
              <a:latin typeface="Arial"/>
              <a:cs typeface="Arial"/>
            </a:endParaRPr>
          </a:p>
        </p:txBody>
      </p:sp>
      <p:sp>
        <p:nvSpPr>
          <p:cNvPr id="45" name="object 45"/>
          <p:cNvSpPr txBox="1"/>
          <p:nvPr/>
        </p:nvSpPr>
        <p:spPr>
          <a:xfrm>
            <a:off x="4408423" y="5621223"/>
            <a:ext cx="205104"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a:t>
            </a:r>
            <a:r>
              <a:rPr sz="1050" b="1" spc="-15" dirty="0">
                <a:solidFill>
                  <a:srgbClr val="7E7E7E"/>
                </a:solidFill>
                <a:latin typeface="Arial"/>
                <a:cs typeface="Arial"/>
              </a:rPr>
              <a:t>0</a:t>
            </a:r>
            <a:r>
              <a:rPr sz="1050" b="1" dirty="0">
                <a:solidFill>
                  <a:srgbClr val="7E7E7E"/>
                </a:solidFill>
                <a:latin typeface="Arial"/>
                <a:cs typeface="Arial"/>
              </a:rPr>
              <a:t>6</a:t>
            </a:r>
            <a:endParaRPr sz="1050">
              <a:latin typeface="Arial"/>
              <a:cs typeface="Arial"/>
            </a:endParaRPr>
          </a:p>
        </p:txBody>
      </p:sp>
      <p:sp>
        <p:nvSpPr>
          <p:cNvPr id="46" name="object 46"/>
          <p:cNvSpPr txBox="1"/>
          <p:nvPr/>
        </p:nvSpPr>
        <p:spPr>
          <a:xfrm>
            <a:off x="6451472" y="5621223"/>
            <a:ext cx="205104"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a:t>
            </a:r>
            <a:r>
              <a:rPr sz="1050" b="1" spc="-15" dirty="0">
                <a:solidFill>
                  <a:srgbClr val="7E7E7E"/>
                </a:solidFill>
                <a:latin typeface="Arial"/>
                <a:cs typeface="Arial"/>
              </a:rPr>
              <a:t>0</a:t>
            </a:r>
            <a:r>
              <a:rPr sz="1050" b="1" dirty="0">
                <a:solidFill>
                  <a:srgbClr val="7E7E7E"/>
                </a:solidFill>
                <a:latin typeface="Arial"/>
                <a:cs typeface="Arial"/>
              </a:rPr>
              <a:t>9</a:t>
            </a:r>
            <a:endParaRPr sz="1050">
              <a:latin typeface="Arial"/>
              <a:cs typeface="Arial"/>
            </a:endParaRPr>
          </a:p>
        </p:txBody>
      </p:sp>
      <p:sp>
        <p:nvSpPr>
          <p:cNvPr id="47" name="object 47"/>
          <p:cNvSpPr txBox="1"/>
          <p:nvPr/>
        </p:nvSpPr>
        <p:spPr>
          <a:xfrm>
            <a:off x="7132701" y="5621223"/>
            <a:ext cx="205104"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a:t>
            </a:r>
            <a:r>
              <a:rPr sz="1050" b="1" spc="-15" dirty="0">
                <a:solidFill>
                  <a:srgbClr val="7E7E7E"/>
                </a:solidFill>
                <a:latin typeface="Arial"/>
                <a:cs typeface="Arial"/>
              </a:rPr>
              <a:t>1</a:t>
            </a:r>
            <a:r>
              <a:rPr sz="1050" b="1" dirty="0">
                <a:solidFill>
                  <a:srgbClr val="7E7E7E"/>
                </a:solidFill>
                <a:latin typeface="Arial"/>
                <a:cs typeface="Arial"/>
              </a:rPr>
              <a:t>0</a:t>
            </a:r>
            <a:endParaRPr sz="1050">
              <a:latin typeface="Arial"/>
              <a:cs typeface="Arial"/>
            </a:endParaRPr>
          </a:p>
        </p:txBody>
      </p:sp>
      <p:sp>
        <p:nvSpPr>
          <p:cNvPr id="48" name="object 48"/>
          <p:cNvSpPr txBox="1"/>
          <p:nvPr/>
        </p:nvSpPr>
        <p:spPr>
          <a:xfrm>
            <a:off x="7813675" y="5621223"/>
            <a:ext cx="205104"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a:t>
            </a:r>
            <a:r>
              <a:rPr sz="1050" b="1" spc="-15" dirty="0">
                <a:solidFill>
                  <a:srgbClr val="7E7E7E"/>
                </a:solidFill>
                <a:latin typeface="Arial"/>
                <a:cs typeface="Arial"/>
              </a:rPr>
              <a:t>1</a:t>
            </a:r>
            <a:r>
              <a:rPr sz="1050" b="1" dirty="0">
                <a:solidFill>
                  <a:srgbClr val="7E7E7E"/>
                </a:solidFill>
                <a:latin typeface="Arial"/>
                <a:cs typeface="Arial"/>
              </a:rPr>
              <a:t>1</a:t>
            </a:r>
            <a:endParaRPr sz="1050">
              <a:latin typeface="Arial"/>
              <a:cs typeface="Arial"/>
            </a:endParaRPr>
          </a:p>
        </p:txBody>
      </p:sp>
      <p:sp>
        <p:nvSpPr>
          <p:cNvPr id="49" name="object 49"/>
          <p:cNvSpPr txBox="1"/>
          <p:nvPr/>
        </p:nvSpPr>
        <p:spPr>
          <a:xfrm>
            <a:off x="8494903" y="5621223"/>
            <a:ext cx="205104"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a:t>
            </a:r>
            <a:r>
              <a:rPr sz="1050" b="1" spc="-15" dirty="0">
                <a:solidFill>
                  <a:srgbClr val="7E7E7E"/>
                </a:solidFill>
                <a:latin typeface="Arial"/>
                <a:cs typeface="Arial"/>
              </a:rPr>
              <a:t>1</a:t>
            </a:r>
            <a:r>
              <a:rPr sz="1050" b="1" dirty="0">
                <a:solidFill>
                  <a:srgbClr val="7E7E7E"/>
                </a:solidFill>
                <a:latin typeface="Arial"/>
                <a:cs typeface="Arial"/>
              </a:rPr>
              <a:t>2</a:t>
            </a:r>
            <a:endParaRPr sz="1050">
              <a:latin typeface="Arial"/>
              <a:cs typeface="Arial"/>
            </a:endParaRPr>
          </a:p>
        </p:txBody>
      </p:sp>
      <p:sp>
        <p:nvSpPr>
          <p:cNvPr id="50" name="object 50"/>
          <p:cNvSpPr txBox="1"/>
          <p:nvPr/>
        </p:nvSpPr>
        <p:spPr>
          <a:xfrm>
            <a:off x="9176131" y="5621223"/>
            <a:ext cx="205104"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7E7E7E"/>
                </a:solidFill>
                <a:latin typeface="Arial"/>
                <a:cs typeface="Arial"/>
              </a:rPr>
              <a:t>'</a:t>
            </a:r>
            <a:r>
              <a:rPr sz="1050" b="1" spc="-15" dirty="0">
                <a:solidFill>
                  <a:srgbClr val="7E7E7E"/>
                </a:solidFill>
                <a:latin typeface="Arial"/>
                <a:cs typeface="Arial"/>
              </a:rPr>
              <a:t>1</a:t>
            </a:r>
            <a:r>
              <a:rPr sz="1050" b="1" dirty="0">
                <a:solidFill>
                  <a:srgbClr val="7E7E7E"/>
                </a:solidFill>
                <a:latin typeface="Arial"/>
                <a:cs typeface="Arial"/>
              </a:rPr>
              <a:t>3</a:t>
            </a:r>
            <a:endParaRPr sz="1050">
              <a:latin typeface="Arial"/>
              <a:cs typeface="Arial"/>
            </a:endParaRPr>
          </a:p>
        </p:txBody>
      </p:sp>
      <p:sp>
        <p:nvSpPr>
          <p:cNvPr id="51" name="object 51"/>
          <p:cNvSpPr txBox="1">
            <a:spLocks noGrp="1"/>
          </p:cNvSpPr>
          <p:nvPr>
            <p:ph type="title"/>
          </p:nvPr>
        </p:nvSpPr>
        <p:spPr>
          <a:xfrm>
            <a:off x="939544" y="270919"/>
            <a:ext cx="11252456" cy="2006318"/>
          </a:xfrm>
          <a:prstGeom prst="rect">
            <a:avLst/>
          </a:prstGeom>
          <a:solidFill>
            <a:srgbClr val="FFC527"/>
          </a:solidFill>
        </p:spPr>
        <p:txBody>
          <a:bodyPr vert="horz" wrap="square" lIns="0" tIns="36195" rIns="0" bIns="0" rtlCol="0">
            <a:spAutoFit/>
          </a:bodyPr>
          <a:lstStyle/>
          <a:p>
            <a:pPr marL="91440">
              <a:lnSpc>
                <a:spcPct val="100000"/>
              </a:lnSpc>
              <a:spcBef>
                <a:spcPts val="285"/>
              </a:spcBef>
            </a:pPr>
            <a:r>
              <a:rPr spc="-5" dirty="0"/>
              <a:t>ASU </a:t>
            </a:r>
            <a:r>
              <a:rPr spc="-10" dirty="0">
                <a:solidFill>
                  <a:srgbClr val="FF0000"/>
                </a:solidFill>
              </a:rPr>
              <a:t>4-year</a:t>
            </a:r>
            <a:r>
              <a:rPr spc="-10" dirty="0"/>
              <a:t> </a:t>
            </a:r>
            <a:r>
              <a:rPr spc="-5" dirty="0"/>
              <a:t>graduation rate is up </a:t>
            </a:r>
            <a:r>
              <a:rPr dirty="0">
                <a:solidFill>
                  <a:schemeClr val="accent3"/>
                </a:solidFill>
              </a:rPr>
              <a:t>85% </a:t>
            </a:r>
            <a:r>
              <a:rPr spc="-5" dirty="0"/>
              <a:t>since</a:t>
            </a:r>
            <a:r>
              <a:rPr spc="155" dirty="0"/>
              <a:t> </a:t>
            </a:r>
            <a:r>
              <a:rPr dirty="0"/>
              <a:t>2002</a:t>
            </a:r>
            <a:br>
              <a:rPr lang="en-US" dirty="0"/>
            </a:br>
            <a:r>
              <a:rPr lang="en-US" dirty="0">
                <a:hlinkClick r:id="rId2"/>
              </a:rPr>
              <a:t>https://president.asu.edu/sites/default/files/abor_strategic_enterprise_plan_final_020819.pdf</a:t>
            </a:r>
            <a:br>
              <a:rPr lang="en-US" dirty="0"/>
            </a:br>
            <a:endParaRPr dirty="0"/>
          </a:p>
        </p:txBody>
      </p:sp>
      <p:sp>
        <p:nvSpPr>
          <p:cNvPr id="52" name="object 52"/>
          <p:cNvSpPr txBox="1"/>
          <p:nvPr/>
        </p:nvSpPr>
        <p:spPr>
          <a:xfrm>
            <a:off x="917638" y="1884158"/>
            <a:ext cx="5619115" cy="338455"/>
          </a:xfrm>
          <a:prstGeom prst="rect">
            <a:avLst/>
          </a:prstGeom>
          <a:solidFill>
            <a:srgbClr val="000000"/>
          </a:solidFill>
        </p:spPr>
        <p:txBody>
          <a:bodyPr vert="horz" wrap="square" lIns="0" tIns="40640" rIns="0" bIns="0" rtlCol="0">
            <a:spAutoFit/>
          </a:bodyPr>
          <a:lstStyle/>
          <a:p>
            <a:pPr marL="91440">
              <a:lnSpc>
                <a:spcPct val="100000"/>
              </a:lnSpc>
              <a:spcBef>
                <a:spcPts val="320"/>
              </a:spcBef>
            </a:pPr>
            <a:r>
              <a:rPr sz="1600" b="1" spc="-5" dirty="0">
                <a:solidFill>
                  <a:srgbClr val="FFFFFF"/>
                </a:solidFill>
                <a:latin typeface="Arial"/>
                <a:cs typeface="Arial"/>
              </a:rPr>
              <a:t>Resident Freshman Cohort Graduation Rate</a:t>
            </a:r>
            <a:r>
              <a:rPr sz="1600" b="1" spc="110" dirty="0">
                <a:solidFill>
                  <a:srgbClr val="FFFFFF"/>
                </a:solidFill>
                <a:latin typeface="Arial"/>
                <a:cs typeface="Arial"/>
              </a:rPr>
              <a:t> </a:t>
            </a:r>
            <a:r>
              <a:rPr sz="1600" b="1" spc="-5" dirty="0">
                <a:solidFill>
                  <a:srgbClr val="FFFFFF"/>
                </a:solidFill>
                <a:latin typeface="Arial"/>
                <a:cs typeface="Arial"/>
              </a:rPr>
              <a:t>(2002-2013)</a:t>
            </a:r>
            <a:endParaRPr sz="1600" dirty="0">
              <a:latin typeface="Arial"/>
              <a:cs typeface="Arial"/>
            </a:endParaRPr>
          </a:p>
        </p:txBody>
      </p:sp>
      <p:sp>
        <p:nvSpPr>
          <p:cNvPr id="53" name="object 53"/>
          <p:cNvSpPr txBox="1"/>
          <p:nvPr/>
        </p:nvSpPr>
        <p:spPr>
          <a:xfrm>
            <a:off x="10018776" y="4559808"/>
            <a:ext cx="944880" cy="247015"/>
          </a:xfrm>
          <a:prstGeom prst="rect">
            <a:avLst/>
          </a:prstGeom>
          <a:solidFill>
            <a:srgbClr val="FFC527"/>
          </a:solidFill>
        </p:spPr>
        <p:txBody>
          <a:bodyPr vert="horz" wrap="square" lIns="0" tIns="43180" rIns="0" bIns="0" rtlCol="0">
            <a:spAutoFit/>
          </a:bodyPr>
          <a:lstStyle/>
          <a:p>
            <a:pPr marL="92075">
              <a:lnSpc>
                <a:spcPct val="100000"/>
              </a:lnSpc>
              <a:spcBef>
                <a:spcPts val="340"/>
              </a:spcBef>
            </a:pPr>
            <a:r>
              <a:rPr sz="1000" b="1" spc="-5" dirty="0">
                <a:latin typeface="Arial"/>
                <a:cs typeface="Arial"/>
              </a:rPr>
              <a:t>6-Year</a:t>
            </a:r>
            <a:r>
              <a:rPr sz="1000" b="1" spc="-35" dirty="0">
                <a:latin typeface="Arial"/>
                <a:cs typeface="Arial"/>
              </a:rPr>
              <a:t> </a:t>
            </a:r>
            <a:r>
              <a:rPr sz="1000" b="1" spc="-5" dirty="0">
                <a:latin typeface="Arial"/>
                <a:cs typeface="Arial"/>
              </a:rPr>
              <a:t>Rate</a:t>
            </a:r>
            <a:endParaRPr sz="1000">
              <a:latin typeface="Arial"/>
              <a:cs typeface="Arial"/>
            </a:endParaRPr>
          </a:p>
        </p:txBody>
      </p:sp>
      <p:sp>
        <p:nvSpPr>
          <p:cNvPr id="54" name="object 54"/>
          <p:cNvSpPr txBox="1"/>
          <p:nvPr/>
        </p:nvSpPr>
        <p:spPr>
          <a:xfrm>
            <a:off x="10018776" y="4937759"/>
            <a:ext cx="944880" cy="247015"/>
          </a:xfrm>
          <a:prstGeom prst="rect">
            <a:avLst/>
          </a:prstGeom>
          <a:solidFill>
            <a:srgbClr val="941D40"/>
          </a:solidFill>
        </p:spPr>
        <p:txBody>
          <a:bodyPr vert="horz" wrap="square" lIns="0" tIns="43815" rIns="0" bIns="0" rtlCol="0">
            <a:spAutoFit/>
          </a:bodyPr>
          <a:lstStyle/>
          <a:p>
            <a:pPr marL="92710">
              <a:lnSpc>
                <a:spcPct val="100000"/>
              </a:lnSpc>
              <a:spcBef>
                <a:spcPts val="345"/>
              </a:spcBef>
            </a:pPr>
            <a:r>
              <a:rPr sz="1000" b="1" spc="-5" dirty="0">
                <a:solidFill>
                  <a:srgbClr val="FFFFFF"/>
                </a:solidFill>
                <a:latin typeface="Arial"/>
                <a:cs typeface="Arial"/>
              </a:rPr>
              <a:t>5-Year</a:t>
            </a:r>
            <a:r>
              <a:rPr sz="1000" b="1" spc="-35" dirty="0">
                <a:solidFill>
                  <a:srgbClr val="FFFFFF"/>
                </a:solidFill>
                <a:latin typeface="Arial"/>
                <a:cs typeface="Arial"/>
              </a:rPr>
              <a:t> </a:t>
            </a:r>
            <a:r>
              <a:rPr sz="1000" b="1" spc="-5" dirty="0">
                <a:solidFill>
                  <a:srgbClr val="FFFFFF"/>
                </a:solidFill>
                <a:latin typeface="Arial"/>
                <a:cs typeface="Arial"/>
              </a:rPr>
              <a:t>Rate</a:t>
            </a:r>
            <a:endParaRPr sz="1000">
              <a:latin typeface="Arial"/>
              <a:cs typeface="Arial"/>
            </a:endParaRPr>
          </a:p>
        </p:txBody>
      </p:sp>
      <p:sp>
        <p:nvSpPr>
          <p:cNvPr id="55" name="object 55"/>
          <p:cNvSpPr txBox="1"/>
          <p:nvPr/>
        </p:nvSpPr>
        <p:spPr>
          <a:xfrm>
            <a:off x="10018776" y="5315711"/>
            <a:ext cx="944880" cy="247015"/>
          </a:xfrm>
          <a:prstGeom prst="rect">
            <a:avLst/>
          </a:prstGeom>
          <a:solidFill>
            <a:srgbClr val="5C666F"/>
          </a:solidFill>
        </p:spPr>
        <p:txBody>
          <a:bodyPr vert="horz" wrap="square" lIns="0" tIns="43815" rIns="0" bIns="0" rtlCol="0">
            <a:spAutoFit/>
          </a:bodyPr>
          <a:lstStyle/>
          <a:p>
            <a:pPr marL="92075">
              <a:lnSpc>
                <a:spcPct val="100000"/>
              </a:lnSpc>
              <a:spcBef>
                <a:spcPts val="345"/>
              </a:spcBef>
            </a:pPr>
            <a:r>
              <a:rPr sz="1000" b="1" spc="-5" dirty="0">
                <a:solidFill>
                  <a:srgbClr val="FFFFFF"/>
                </a:solidFill>
                <a:latin typeface="Arial"/>
                <a:cs typeface="Arial"/>
              </a:rPr>
              <a:t>4-Year</a:t>
            </a:r>
            <a:r>
              <a:rPr sz="1000" b="1" spc="-35" dirty="0">
                <a:solidFill>
                  <a:srgbClr val="FFFFFF"/>
                </a:solidFill>
                <a:latin typeface="Arial"/>
                <a:cs typeface="Arial"/>
              </a:rPr>
              <a:t> </a:t>
            </a:r>
            <a:r>
              <a:rPr sz="1000" b="1" spc="-5" dirty="0">
                <a:solidFill>
                  <a:srgbClr val="FFFFFF"/>
                </a:solidFill>
                <a:latin typeface="Arial"/>
                <a:cs typeface="Arial"/>
              </a:rPr>
              <a:t>Rate</a:t>
            </a:r>
            <a:endParaRPr sz="1000">
              <a:latin typeface="Arial"/>
              <a:cs typeface="Arial"/>
            </a:endParaRPr>
          </a:p>
        </p:txBody>
      </p:sp>
      <p:sp>
        <p:nvSpPr>
          <p:cNvPr id="56" name="object 56"/>
          <p:cNvSpPr txBox="1"/>
          <p:nvPr/>
        </p:nvSpPr>
        <p:spPr>
          <a:xfrm>
            <a:off x="4783963" y="5621223"/>
            <a:ext cx="1331595" cy="581660"/>
          </a:xfrm>
          <a:prstGeom prst="rect">
            <a:avLst/>
          </a:prstGeom>
        </p:spPr>
        <p:txBody>
          <a:bodyPr vert="horz" wrap="square" lIns="0" tIns="13335" rIns="0" bIns="0" rtlCol="0">
            <a:spAutoFit/>
          </a:bodyPr>
          <a:lstStyle/>
          <a:p>
            <a:pPr marL="318135">
              <a:lnSpc>
                <a:spcPct val="100000"/>
              </a:lnSpc>
              <a:spcBef>
                <a:spcPts val="105"/>
              </a:spcBef>
              <a:tabLst>
                <a:tab pos="998855" algn="l"/>
              </a:tabLst>
            </a:pPr>
            <a:r>
              <a:rPr sz="1050" b="1" spc="-5" dirty="0">
                <a:solidFill>
                  <a:srgbClr val="7E7E7E"/>
                </a:solidFill>
                <a:latin typeface="Arial"/>
                <a:cs typeface="Arial"/>
              </a:rPr>
              <a:t>'07	'08</a:t>
            </a:r>
            <a:endParaRPr sz="1050">
              <a:latin typeface="Arial"/>
              <a:cs typeface="Arial"/>
            </a:endParaRPr>
          </a:p>
          <a:p>
            <a:pPr>
              <a:lnSpc>
                <a:spcPct val="100000"/>
              </a:lnSpc>
            </a:pPr>
            <a:endParaRPr sz="1450">
              <a:latin typeface="Times New Roman"/>
              <a:cs typeface="Times New Roman"/>
            </a:endParaRPr>
          </a:p>
          <a:p>
            <a:pPr marL="12700">
              <a:lnSpc>
                <a:spcPct val="100000"/>
              </a:lnSpc>
            </a:pPr>
            <a:r>
              <a:rPr sz="1200" b="1" spc="-5" dirty="0">
                <a:solidFill>
                  <a:srgbClr val="7E7E7E"/>
                </a:solidFill>
                <a:latin typeface="Arial"/>
                <a:cs typeface="Arial"/>
              </a:rPr>
              <a:t>Cohort Entry</a:t>
            </a:r>
            <a:r>
              <a:rPr sz="1200" b="1" spc="-20" dirty="0">
                <a:solidFill>
                  <a:srgbClr val="7E7E7E"/>
                </a:solidFill>
                <a:latin typeface="Arial"/>
                <a:cs typeface="Arial"/>
              </a:rPr>
              <a:t> </a:t>
            </a:r>
            <a:r>
              <a:rPr sz="1200" b="1" spc="-5" dirty="0">
                <a:solidFill>
                  <a:srgbClr val="7E7E7E"/>
                </a:solidFill>
                <a:latin typeface="Arial"/>
                <a:cs typeface="Arial"/>
              </a:rPr>
              <a:t>Year</a:t>
            </a:r>
            <a:endParaRPr sz="1200">
              <a:latin typeface="Arial"/>
              <a:cs typeface="Arial"/>
            </a:endParaRPr>
          </a:p>
        </p:txBody>
      </p:sp>
    </p:spTree>
    <p:extLst>
      <p:ext uri="{BB962C8B-B14F-4D97-AF65-F5344CB8AC3E}">
        <p14:creationId xmlns:p14="http://schemas.microsoft.com/office/powerpoint/2010/main" val="1796138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97F0BF69-44A6-6F48-8FA5-8665C5F6B69A}"/>
              </a:ext>
            </a:extLst>
          </p:cNvPr>
          <p:cNvSpPr txBox="1">
            <a:spLocks/>
          </p:cNvSpPr>
          <p:nvPr/>
        </p:nvSpPr>
        <p:spPr>
          <a:xfrm>
            <a:off x="1177585" y="474587"/>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Mathematical Model-Diagram</a:t>
            </a:r>
          </a:p>
        </p:txBody>
      </p:sp>
      <p:grpSp>
        <p:nvGrpSpPr>
          <p:cNvPr id="44" name="Group 43">
            <a:extLst>
              <a:ext uri="{FF2B5EF4-FFF2-40B4-BE49-F238E27FC236}">
                <a16:creationId xmlns:a16="http://schemas.microsoft.com/office/drawing/2014/main" id="{CF054876-0EA1-1343-97BD-E920A20E3772}"/>
              </a:ext>
            </a:extLst>
          </p:cNvPr>
          <p:cNvGrpSpPr/>
          <p:nvPr/>
        </p:nvGrpSpPr>
        <p:grpSpPr>
          <a:xfrm>
            <a:off x="449202" y="2299309"/>
            <a:ext cx="10693876" cy="2896973"/>
            <a:chOff x="274259" y="1142313"/>
            <a:chExt cx="10693876" cy="2896973"/>
          </a:xfrm>
        </p:grpSpPr>
        <p:sp>
          <p:nvSpPr>
            <p:cNvPr id="5" name="Rectangle 4">
              <a:extLst>
                <a:ext uri="{FF2B5EF4-FFF2-40B4-BE49-F238E27FC236}">
                  <a16:creationId xmlns:a16="http://schemas.microsoft.com/office/drawing/2014/main" id="{2AB910D8-EE51-FD46-8449-009FBDC58738}"/>
                </a:ext>
              </a:extLst>
            </p:cNvPr>
            <p:cNvSpPr/>
            <p:nvPr/>
          </p:nvSpPr>
          <p:spPr>
            <a:xfrm>
              <a:off x="1364562" y="2067005"/>
              <a:ext cx="1463040" cy="7567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7A85BDE-F903-5C4A-A30F-5B261315C604}"/>
                </a:ext>
              </a:extLst>
            </p:cNvPr>
            <p:cNvSpPr txBox="1"/>
            <p:nvPr/>
          </p:nvSpPr>
          <p:spPr>
            <a:xfrm>
              <a:off x="1577261" y="2128063"/>
              <a:ext cx="1166648" cy="369332"/>
            </a:xfrm>
            <a:prstGeom prst="rect">
              <a:avLst/>
            </a:prstGeom>
            <a:noFill/>
          </p:spPr>
          <p:txBody>
            <a:bodyPr wrap="square" rtlCol="0">
              <a:spAutoFit/>
            </a:bodyPr>
            <a:lstStyle/>
            <a:p>
              <a:r>
                <a:rPr lang="en-US" dirty="0"/>
                <a:t>Freshman</a:t>
              </a:r>
            </a:p>
          </p:txBody>
        </p:sp>
        <p:sp>
          <p:nvSpPr>
            <p:cNvPr id="7" name="TextBox 6">
              <a:extLst>
                <a:ext uri="{FF2B5EF4-FFF2-40B4-BE49-F238E27FC236}">
                  <a16:creationId xmlns:a16="http://schemas.microsoft.com/office/drawing/2014/main" id="{948BD70F-E37C-B242-B381-C9E61B80BE85}"/>
                </a:ext>
              </a:extLst>
            </p:cNvPr>
            <p:cNvSpPr txBox="1"/>
            <p:nvPr/>
          </p:nvSpPr>
          <p:spPr>
            <a:xfrm>
              <a:off x="1934722" y="2373787"/>
              <a:ext cx="451726" cy="369332"/>
            </a:xfrm>
            <a:prstGeom prst="rect">
              <a:avLst/>
            </a:prstGeom>
            <a:noFill/>
          </p:spPr>
          <p:txBody>
            <a:bodyPr wrap="square" rtlCol="0">
              <a:spAutoFit/>
            </a:bodyPr>
            <a:lstStyle/>
            <a:p>
              <a:r>
                <a:rPr lang="en-US" dirty="0"/>
                <a:t>C</a:t>
              </a:r>
              <a:r>
                <a:rPr lang="en-US" baseline="-25000" dirty="0"/>
                <a:t>1</a:t>
              </a:r>
              <a:endParaRPr lang="en-US" dirty="0"/>
            </a:p>
          </p:txBody>
        </p:sp>
        <p:sp>
          <p:nvSpPr>
            <p:cNvPr id="8" name="Rectangle 7">
              <a:extLst>
                <a:ext uri="{FF2B5EF4-FFF2-40B4-BE49-F238E27FC236}">
                  <a16:creationId xmlns:a16="http://schemas.microsoft.com/office/drawing/2014/main" id="{B0DE7A9F-3997-1147-B7D2-4639A56C323D}"/>
                </a:ext>
              </a:extLst>
            </p:cNvPr>
            <p:cNvSpPr/>
            <p:nvPr/>
          </p:nvSpPr>
          <p:spPr>
            <a:xfrm>
              <a:off x="3937596" y="2175426"/>
              <a:ext cx="1463040" cy="731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93108F-62B8-DA41-AF79-333CC9CB7062}"/>
                </a:ext>
              </a:extLst>
            </p:cNvPr>
            <p:cNvSpPr txBox="1"/>
            <p:nvPr/>
          </p:nvSpPr>
          <p:spPr>
            <a:xfrm>
              <a:off x="4013161" y="2094225"/>
              <a:ext cx="1333000" cy="369332"/>
            </a:xfrm>
            <a:prstGeom prst="rect">
              <a:avLst/>
            </a:prstGeom>
            <a:noFill/>
          </p:spPr>
          <p:txBody>
            <a:bodyPr wrap="square" rtlCol="0">
              <a:spAutoFit/>
            </a:bodyPr>
            <a:lstStyle/>
            <a:p>
              <a:r>
                <a:rPr lang="en-US" dirty="0"/>
                <a:t>Sophomore</a:t>
              </a:r>
            </a:p>
          </p:txBody>
        </p:sp>
        <p:sp>
          <p:nvSpPr>
            <p:cNvPr id="10" name="TextBox 9">
              <a:extLst>
                <a:ext uri="{FF2B5EF4-FFF2-40B4-BE49-F238E27FC236}">
                  <a16:creationId xmlns:a16="http://schemas.microsoft.com/office/drawing/2014/main" id="{319C2A55-ECB2-7549-A1E8-F7893201F23D}"/>
                </a:ext>
              </a:extLst>
            </p:cNvPr>
            <p:cNvSpPr txBox="1"/>
            <p:nvPr/>
          </p:nvSpPr>
          <p:spPr>
            <a:xfrm>
              <a:off x="4358694" y="2383641"/>
              <a:ext cx="522222" cy="369332"/>
            </a:xfrm>
            <a:prstGeom prst="rect">
              <a:avLst/>
            </a:prstGeom>
            <a:noFill/>
          </p:spPr>
          <p:txBody>
            <a:bodyPr wrap="square" rtlCol="0">
              <a:spAutoFit/>
            </a:bodyPr>
            <a:lstStyle/>
            <a:p>
              <a:r>
                <a:rPr lang="en-US" dirty="0"/>
                <a:t>C</a:t>
              </a:r>
              <a:r>
                <a:rPr lang="en-US" baseline="-25000" dirty="0"/>
                <a:t>2</a:t>
              </a:r>
              <a:endParaRPr lang="en-US" dirty="0"/>
            </a:p>
          </p:txBody>
        </p:sp>
        <p:sp>
          <p:nvSpPr>
            <p:cNvPr id="11" name="Rectangle 10">
              <a:extLst>
                <a:ext uri="{FF2B5EF4-FFF2-40B4-BE49-F238E27FC236}">
                  <a16:creationId xmlns:a16="http://schemas.microsoft.com/office/drawing/2014/main" id="{1AF18442-74BD-134F-89CE-0BDA11F6BE31}"/>
                </a:ext>
              </a:extLst>
            </p:cNvPr>
            <p:cNvSpPr/>
            <p:nvPr/>
          </p:nvSpPr>
          <p:spPr>
            <a:xfrm>
              <a:off x="6557879" y="2094225"/>
              <a:ext cx="1463040" cy="731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DA5ECC-A0C5-8C40-80CA-3C37360EF5F3}"/>
                </a:ext>
              </a:extLst>
            </p:cNvPr>
            <p:cNvSpPr/>
            <p:nvPr/>
          </p:nvSpPr>
          <p:spPr>
            <a:xfrm>
              <a:off x="9160867" y="2142482"/>
              <a:ext cx="1463040" cy="731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51D0BB-C824-E24D-A51B-C02FE391B0C3}"/>
                </a:ext>
              </a:extLst>
            </p:cNvPr>
            <p:cNvSpPr txBox="1"/>
            <p:nvPr/>
          </p:nvSpPr>
          <p:spPr>
            <a:xfrm>
              <a:off x="7317555" y="1142313"/>
              <a:ext cx="1075748" cy="276999"/>
            </a:xfrm>
            <a:prstGeom prst="rect">
              <a:avLst/>
            </a:prstGeom>
            <a:noFill/>
          </p:spPr>
          <p:txBody>
            <a:bodyPr wrap="square" rtlCol="0">
              <a:spAutoFit/>
            </a:bodyPr>
            <a:lstStyle/>
            <a:p>
              <a:r>
                <a:rPr lang="en-US" sz="1200" dirty="0"/>
                <a:t>recruitment</a:t>
              </a:r>
            </a:p>
          </p:txBody>
        </p:sp>
        <p:sp>
          <p:nvSpPr>
            <p:cNvPr id="14" name="TextBox 13">
              <a:extLst>
                <a:ext uri="{FF2B5EF4-FFF2-40B4-BE49-F238E27FC236}">
                  <a16:creationId xmlns:a16="http://schemas.microsoft.com/office/drawing/2014/main" id="{9B62B809-F715-9349-9D75-173F0A6C8D3B}"/>
                </a:ext>
              </a:extLst>
            </p:cNvPr>
            <p:cNvSpPr txBox="1"/>
            <p:nvPr/>
          </p:nvSpPr>
          <p:spPr>
            <a:xfrm>
              <a:off x="682260" y="2441293"/>
              <a:ext cx="353961" cy="369332"/>
            </a:xfrm>
            <a:prstGeom prst="rect">
              <a:avLst/>
            </a:prstGeom>
            <a:noFill/>
          </p:spPr>
          <p:txBody>
            <a:bodyPr wrap="square" rtlCol="0">
              <a:spAutoFit/>
            </a:bodyPr>
            <a:lstStyle/>
            <a:p>
              <a:r>
                <a:rPr lang="en-US" dirty="0">
                  <a:solidFill>
                    <a:srgbClr val="FF0000"/>
                  </a:solidFill>
                </a:rPr>
                <a:t>r</a:t>
              </a:r>
              <a:r>
                <a:rPr lang="en-US" baseline="-25000" dirty="0">
                  <a:solidFill>
                    <a:srgbClr val="FF0000"/>
                  </a:solidFill>
                </a:rPr>
                <a:t>1</a:t>
              </a:r>
              <a:endParaRPr lang="en-US" dirty="0">
                <a:solidFill>
                  <a:srgbClr val="FF0000"/>
                </a:solidFill>
              </a:endParaRPr>
            </a:p>
          </p:txBody>
        </p:sp>
        <p:cxnSp>
          <p:nvCxnSpPr>
            <p:cNvPr id="15" name="Straight Arrow Connector 14">
              <a:extLst>
                <a:ext uri="{FF2B5EF4-FFF2-40B4-BE49-F238E27FC236}">
                  <a16:creationId xmlns:a16="http://schemas.microsoft.com/office/drawing/2014/main" id="{8BAC91C6-656A-2340-9ED8-90ADBF7FC9C0}"/>
                </a:ext>
              </a:extLst>
            </p:cNvPr>
            <p:cNvCxnSpPr>
              <a:stCxn id="5" idx="3"/>
            </p:cNvCxnSpPr>
            <p:nvPr/>
          </p:nvCxnSpPr>
          <p:spPr>
            <a:xfrm flipV="1">
              <a:off x="2827601" y="2441294"/>
              <a:ext cx="1097280" cy="4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AD94EC9-A906-0C45-B547-6557313E1BDB}"/>
                </a:ext>
              </a:extLst>
            </p:cNvPr>
            <p:cNvSpPr txBox="1"/>
            <p:nvPr/>
          </p:nvSpPr>
          <p:spPr>
            <a:xfrm>
              <a:off x="2861848" y="2095997"/>
              <a:ext cx="1075748" cy="276999"/>
            </a:xfrm>
            <a:prstGeom prst="rect">
              <a:avLst/>
            </a:prstGeom>
            <a:noFill/>
          </p:spPr>
          <p:txBody>
            <a:bodyPr wrap="square" rtlCol="0">
              <a:spAutoFit/>
            </a:bodyPr>
            <a:lstStyle/>
            <a:p>
              <a:r>
                <a:rPr lang="en-US" sz="1200" dirty="0"/>
                <a:t>Retention rate</a:t>
              </a:r>
            </a:p>
          </p:txBody>
        </p:sp>
        <p:sp>
          <p:nvSpPr>
            <p:cNvPr id="17" name="TextBox 16">
              <a:extLst>
                <a:ext uri="{FF2B5EF4-FFF2-40B4-BE49-F238E27FC236}">
                  <a16:creationId xmlns:a16="http://schemas.microsoft.com/office/drawing/2014/main" id="{8A5BC916-A38A-5D47-A3D9-EFA396CBF0D1}"/>
                </a:ext>
              </a:extLst>
            </p:cNvPr>
            <p:cNvSpPr txBox="1"/>
            <p:nvPr/>
          </p:nvSpPr>
          <p:spPr>
            <a:xfrm>
              <a:off x="3193053" y="2441294"/>
              <a:ext cx="447043" cy="369332"/>
            </a:xfrm>
            <a:prstGeom prst="rect">
              <a:avLst/>
            </a:prstGeom>
            <a:noFill/>
          </p:spPr>
          <p:txBody>
            <a:bodyPr wrap="square" rtlCol="0">
              <a:spAutoFit/>
            </a:bodyPr>
            <a:lstStyle/>
            <a:p>
              <a:r>
                <a:rPr lang="en-US" dirty="0">
                  <a:highlight>
                    <a:srgbClr val="FFFF00"/>
                  </a:highlight>
                </a:rPr>
                <a:t>r</a:t>
              </a:r>
              <a:r>
                <a:rPr lang="en-US" baseline="-25000" dirty="0">
                  <a:highlight>
                    <a:srgbClr val="FFFF00"/>
                  </a:highlight>
                </a:rPr>
                <a:t>12</a:t>
              </a:r>
              <a:endParaRPr lang="en-US" dirty="0">
                <a:highlight>
                  <a:srgbClr val="FFFF00"/>
                </a:highlight>
              </a:endParaRPr>
            </a:p>
          </p:txBody>
        </p:sp>
        <p:cxnSp>
          <p:nvCxnSpPr>
            <p:cNvPr id="18" name="Straight Arrow Connector 17">
              <a:extLst>
                <a:ext uri="{FF2B5EF4-FFF2-40B4-BE49-F238E27FC236}">
                  <a16:creationId xmlns:a16="http://schemas.microsoft.com/office/drawing/2014/main" id="{B5B9C5CD-D3CE-BB45-837A-957DEEAE4D05}"/>
                </a:ext>
              </a:extLst>
            </p:cNvPr>
            <p:cNvCxnSpPr/>
            <p:nvPr/>
          </p:nvCxnSpPr>
          <p:spPr>
            <a:xfrm>
              <a:off x="5400635" y="2462358"/>
              <a:ext cx="10972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CC37E4C-874A-8443-8A8D-5A8691D301EC}"/>
                </a:ext>
              </a:extLst>
            </p:cNvPr>
            <p:cNvCxnSpPr/>
            <p:nvPr/>
          </p:nvCxnSpPr>
          <p:spPr>
            <a:xfrm>
              <a:off x="8020918" y="2477245"/>
              <a:ext cx="1097280" cy="1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D893423-4F9C-494A-AD60-23F3E812DADA}"/>
                </a:ext>
              </a:extLst>
            </p:cNvPr>
            <p:cNvCxnSpPr/>
            <p:nvPr/>
          </p:nvCxnSpPr>
          <p:spPr>
            <a:xfrm>
              <a:off x="9896649" y="2906946"/>
              <a:ext cx="0" cy="731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53C75E5-D676-D64A-BCCF-4B7DD7D42010}"/>
                </a:ext>
              </a:extLst>
            </p:cNvPr>
            <p:cNvSpPr txBox="1"/>
            <p:nvPr/>
          </p:nvSpPr>
          <p:spPr>
            <a:xfrm>
              <a:off x="5455972" y="2121609"/>
              <a:ext cx="1075748" cy="276999"/>
            </a:xfrm>
            <a:prstGeom prst="rect">
              <a:avLst/>
            </a:prstGeom>
            <a:noFill/>
          </p:spPr>
          <p:txBody>
            <a:bodyPr wrap="square" rtlCol="0">
              <a:spAutoFit/>
            </a:bodyPr>
            <a:lstStyle/>
            <a:p>
              <a:r>
                <a:rPr lang="en-US" sz="1200" dirty="0"/>
                <a:t>Retention rate</a:t>
              </a:r>
            </a:p>
          </p:txBody>
        </p:sp>
        <p:sp>
          <p:nvSpPr>
            <p:cNvPr id="22" name="TextBox 21">
              <a:extLst>
                <a:ext uri="{FF2B5EF4-FFF2-40B4-BE49-F238E27FC236}">
                  <a16:creationId xmlns:a16="http://schemas.microsoft.com/office/drawing/2014/main" id="{9D599334-9E2C-F846-A90D-133EEFC23A38}"/>
                </a:ext>
              </a:extLst>
            </p:cNvPr>
            <p:cNvSpPr txBox="1"/>
            <p:nvPr/>
          </p:nvSpPr>
          <p:spPr>
            <a:xfrm>
              <a:off x="5793253" y="2448468"/>
              <a:ext cx="442957" cy="369332"/>
            </a:xfrm>
            <a:prstGeom prst="rect">
              <a:avLst/>
            </a:prstGeom>
            <a:noFill/>
          </p:spPr>
          <p:txBody>
            <a:bodyPr wrap="square" rtlCol="0">
              <a:spAutoFit/>
            </a:bodyPr>
            <a:lstStyle/>
            <a:p>
              <a:r>
                <a:rPr lang="en-US">
                  <a:highlight>
                    <a:srgbClr val="FFFF00"/>
                  </a:highlight>
                </a:rPr>
                <a:t>r</a:t>
              </a:r>
              <a:r>
                <a:rPr lang="en-US" baseline="-25000">
                  <a:highlight>
                    <a:srgbClr val="FFFF00"/>
                  </a:highlight>
                </a:rPr>
                <a:t>23</a:t>
              </a:r>
              <a:endParaRPr lang="en-US" dirty="0">
                <a:highlight>
                  <a:srgbClr val="FFFF00"/>
                </a:highlight>
              </a:endParaRPr>
            </a:p>
          </p:txBody>
        </p:sp>
        <p:sp>
          <p:nvSpPr>
            <p:cNvPr id="23" name="TextBox 22">
              <a:extLst>
                <a:ext uri="{FF2B5EF4-FFF2-40B4-BE49-F238E27FC236}">
                  <a16:creationId xmlns:a16="http://schemas.microsoft.com/office/drawing/2014/main" id="{885D263D-355C-284A-A235-ED0BB62D4AE9}"/>
                </a:ext>
              </a:extLst>
            </p:cNvPr>
            <p:cNvSpPr txBox="1"/>
            <p:nvPr/>
          </p:nvSpPr>
          <p:spPr>
            <a:xfrm>
              <a:off x="8402413" y="2481418"/>
              <a:ext cx="454071" cy="369332"/>
            </a:xfrm>
            <a:prstGeom prst="rect">
              <a:avLst/>
            </a:prstGeom>
            <a:noFill/>
          </p:spPr>
          <p:txBody>
            <a:bodyPr wrap="square" rtlCol="0">
              <a:spAutoFit/>
            </a:bodyPr>
            <a:lstStyle/>
            <a:p>
              <a:r>
                <a:rPr lang="en-US">
                  <a:highlight>
                    <a:srgbClr val="FFFF00"/>
                  </a:highlight>
                </a:rPr>
                <a:t>r</a:t>
              </a:r>
              <a:r>
                <a:rPr lang="en-US" baseline="-25000">
                  <a:highlight>
                    <a:srgbClr val="FFFF00"/>
                  </a:highlight>
                </a:rPr>
                <a:t>34</a:t>
              </a:r>
              <a:endParaRPr lang="en-US" dirty="0">
                <a:highlight>
                  <a:srgbClr val="FFFF00"/>
                </a:highlight>
              </a:endParaRPr>
            </a:p>
          </p:txBody>
        </p:sp>
        <p:sp>
          <p:nvSpPr>
            <p:cNvPr id="24" name="TextBox 23">
              <a:extLst>
                <a:ext uri="{FF2B5EF4-FFF2-40B4-BE49-F238E27FC236}">
                  <a16:creationId xmlns:a16="http://schemas.microsoft.com/office/drawing/2014/main" id="{0C6A35CF-F28C-A948-AFF3-D863C5D3CF0E}"/>
                </a:ext>
              </a:extLst>
            </p:cNvPr>
            <p:cNvSpPr txBox="1"/>
            <p:nvPr/>
          </p:nvSpPr>
          <p:spPr>
            <a:xfrm>
              <a:off x="9421854" y="3088040"/>
              <a:ext cx="405243" cy="369332"/>
            </a:xfrm>
            <a:prstGeom prst="rect">
              <a:avLst/>
            </a:prstGeom>
            <a:noFill/>
          </p:spPr>
          <p:txBody>
            <a:bodyPr wrap="square" rtlCol="0">
              <a:spAutoFit/>
            </a:bodyPr>
            <a:lstStyle/>
            <a:p>
              <a:r>
                <a:rPr lang="en-US" dirty="0" err="1">
                  <a:highlight>
                    <a:srgbClr val="FFFF00"/>
                  </a:highlight>
                </a:rPr>
                <a:t>r</a:t>
              </a:r>
              <a:r>
                <a:rPr lang="en-US" baseline="-25000" dirty="0" err="1">
                  <a:highlight>
                    <a:srgbClr val="FFFF00"/>
                  </a:highlight>
                </a:rPr>
                <a:t>g</a:t>
              </a:r>
              <a:endParaRPr lang="en-US" dirty="0">
                <a:highlight>
                  <a:srgbClr val="FFFF00"/>
                </a:highlight>
              </a:endParaRPr>
            </a:p>
          </p:txBody>
        </p:sp>
        <p:sp>
          <p:nvSpPr>
            <p:cNvPr id="25" name="TextBox 24">
              <a:extLst>
                <a:ext uri="{FF2B5EF4-FFF2-40B4-BE49-F238E27FC236}">
                  <a16:creationId xmlns:a16="http://schemas.microsoft.com/office/drawing/2014/main" id="{30BE00BE-BE3C-DB46-B991-EAC9AD5F7609}"/>
                </a:ext>
              </a:extLst>
            </p:cNvPr>
            <p:cNvSpPr txBox="1"/>
            <p:nvPr/>
          </p:nvSpPr>
          <p:spPr>
            <a:xfrm>
              <a:off x="8071342" y="2125002"/>
              <a:ext cx="1075748" cy="276999"/>
            </a:xfrm>
            <a:prstGeom prst="rect">
              <a:avLst/>
            </a:prstGeom>
            <a:noFill/>
          </p:spPr>
          <p:txBody>
            <a:bodyPr wrap="square" rtlCol="0">
              <a:spAutoFit/>
            </a:bodyPr>
            <a:lstStyle/>
            <a:p>
              <a:r>
                <a:rPr lang="en-US" sz="1200" dirty="0"/>
                <a:t>Retention rate</a:t>
              </a:r>
            </a:p>
          </p:txBody>
        </p:sp>
        <p:sp>
          <p:nvSpPr>
            <p:cNvPr id="26" name="TextBox 25">
              <a:extLst>
                <a:ext uri="{FF2B5EF4-FFF2-40B4-BE49-F238E27FC236}">
                  <a16:creationId xmlns:a16="http://schemas.microsoft.com/office/drawing/2014/main" id="{756AA5F7-A234-914A-AD43-19AA7537C037}"/>
                </a:ext>
              </a:extLst>
            </p:cNvPr>
            <p:cNvSpPr txBox="1"/>
            <p:nvPr/>
          </p:nvSpPr>
          <p:spPr>
            <a:xfrm>
              <a:off x="6901657" y="2121609"/>
              <a:ext cx="869121" cy="369332"/>
            </a:xfrm>
            <a:prstGeom prst="rect">
              <a:avLst/>
            </a:prstGeom>
            <a:noFill/>
          </p:spPr>
          <p:txBody>
            <a:bodyPr wrap="square" rtlCol="0">
              <a:spAutoFit/>
            </a:bodyPr>
            <a:lstStyle/>
            <a:p>
              <a:r>
                <a:rPr lang="en-US" dirty="0"/>
                <a:t>Junior</a:t>
              </a:r>
            </a:p>
          </p:txBody>
        </p:sp>
        <p:sp>
          <p:nvSpPr>
            <p:cNvPr id="27" name="TextBox 26">
              <a:extLst>
                <a:ext uri="{FF2B5EF4-FFF2-40B4-BE49-F238E27FC236}">
                  <a16:creationId xmlns:a16="http://schemas.microsoft.com/office/drawing/2014/main" id="{AE509A3B-DDA0-5641-A7FA-650D0B1EF899}"/>
                </a:ext>
              </a:extLst>
            </p:cNvPr>
            <p:cNvSpPr txBox="1"/>
            <p:nvPr/>
          </p:nvSpPr>
          <p:spPr>
            <a:xfrm>
              <a:off x="6948234" y="2372996"/>
              <a:ext cx="571944" cy="368921"/>
            </a:xfrm>
            <a:prstGeom prst="rect">
              <a:avLst/>
            </a:prstGeom>
            <a:noFill/>
          </p:spPr>
          <p:txBody>
            <a:bodyPr wrap="square" rtlCol="0">
              <a:spAutoFit/>
            </a:bodyPr>
            <a:lstStyle/>
            <a:p>
              <a:r>
                <a:rPr lang="en-US" dirty="0"/>
                <a:t>C</a:t>
              </a:r>
              <a:r>
                <a:rPr lang="en-US" baseline="-25000" dirty="0"/>
                <a:t>3</a:t>
              </a:r>
              <a:endParaRPr lang="en-US" dirty="0"/>
            </a:p>
          </p:txBody>
        </p:sp>
        <p:sp>
          <p:nvSpPr>
            <p:cNvPr id="28" name="TextBox 27">
              <a:extLst>
                <a:ext uri="{FF2B5EF4-FFF2-40B4-BE49-F238E27FC236}">
                  <a16:creationId xmlns:a16="http://schemas.microsoft.com/office/drawing/2014/main" id="{DFC0D727-2FBB-974A-A063-5DA84AE147E4}"/>
                </a:ext>
              </a:extLst>
            </p:cNvPr>
            <p:cNvSpPr txBox="1"/>
            <p:nvPr/>
          </p:nvSpPr>
          <p:spPr>
            <a:xfrm>
              <a:off x="9568516" y="2432765"/>
              <a:ext cx="562464" cy="369332"/>
            </a:xfrm>
            <a:prstGeom prst="rect">
              <a:avLst/>
            </a:prstGeom>
            <a:noFill/>
          </p:spPr>
          <p:txBody>
            <a:bodyPr wrap="square" rtlCol="0">
              <a:spAutoFit/>
            </a:bodyPr>
            <a:lstStyle/>
            <a:p>
              <a:r>
                <a:rPr lang="en-US" dirty="0"/>
                <a:t>C</a:t>
              </a:r>
              <a:r>
                <a:rPr lang="en-US" baseline="-25000" dirty="0"/>
                <a:t>4</a:t>
              </a:r>
              <a:endParaRPr lang="en-US" dirty="0"/>
            </a:p>
          </p:txBody>
        </p:sp>
        <p:sp>
          <p:nvSpPr>
            <p:cNvPr id="29" name="TextBox 28">
              <a:extLst>
                <a:ext uri="{FF2B5EF4-FFF2-40B4-BE49-F238E27FC236}">
                  <a16:creationId xmlns:a16="http://schemas.microsoft.com/office/drawing/2014/main" id="{B3241E35-CEC2-E143-A2BC-24D17D95A9A0}"/>
                </a:ext>
              </a:extLst>
            </p:cNvPr>
            <p:cNvSpPr txBox="1"/>
            <p:nvPr/>
          </p:nvSpPr>
          <p:spPr>
            <a:xfrm>
              <a:off x="9493796" y="2143322"/>
              <a:ext cx="869121" cy="369332"/>
            </a:xfrm>
            <a:prstGeom prst="rect">
              <a:avLst/>
            </a:prstGeom>
            <a:noFill/>
          </p:spPr>
          <p:txBody>
            <a:bodyPr wrap="square" rtlCol="0">
              <a:spAutoFit/>
            </a:bodyPr>
            <a:lstStyle/>
            <a:p>
              <a:r>
                <a:rPr lang="en-US" dirty="0"/>
                <a:t>Senior</a:t>
              </a:r>
            </a:p>
          </p:txBody>
        </p:sp>
        <p:sp>
          <p:nvSpPr>
            <p:cNvPr id="30" name="TextBox 29">
              <a:extLst>
                <a:ext uri="{FF2B5EF4-FFF2-40B4-BE49-F238E27FC236}">
                  <a16:creationId xmlns:a16="http://schemas.microsoft.com/office/drawing/2014/main" id="{D72C79AF-1511-D845-88C7-56A7637B00D3}"/>
                </a:ext>
              </a:extLst>
            </p:cNvPr>
            <p:cNvSpPr txBox="1"/>
            <p:nvPr/>
          </p:nvSpPr>
          <p:spPr>
            <a:xfrm>
              <a:off x="9282163" y="3654210"/>
              <a:ext cx="1685972" cy="369332"/>
            </a:xfrm>
            <a:prstGeom prst="rect">
              <a:avLst/>
            </a:prstGeom>
            <a:noFill/>
          </p:spPr>
          <p:txBody>
            <a:bodyPr wrap="square" rtlCol="0">
              <a:spAutoFit/>
            </a:bodyPr>
            <a:lstStyle/>
            <a:p>
              <a:r>
                <a:rPr lang="en-US" dirty="0"/>
                <a:t>Graduation</a:t>
              </a:r>
            </a:p>
          </p:txBody>
        </p:sp>
        <p:sp>
          <p:nvSpPr>
            <p:cNvPr id="31" name="TextBox 30">
              <a:extLst>
                <a:ext uri="{FF2B5EF4-FFF2-40B4-BE49-F238E27FC236}">
                  <a16:creationId xmlns:a16="http://schemas.microsoft.com/office/drawing/2014/main" id="{AF45F090-A460-AF49-88CF-62454A8A9086}"/>
                </a:ext>
              </a:extLst>
            </p:cNvPr>
            <p:cNvSpPr txBox="1"/>
            <p:nvPr/>
          </p:nvSpPr>
          <p:spPr>
            <a:xfrm>
              <a:off x="10362917" y="3669171"/>
              <a:ext cx="405243" cy="370115"/>
            </a:xfrm>
            <a:prstGeom prst="rect">
              <a:avLst/>
            </a:prstGeom>
            <a:noFill/>
          </p:spPr>
          <p:txBody>
            <a:bodyPr wrap="square" rtlCol="0">
              <a:spAutoFit/>
            </a:bodyPr>
            <a:lstStyle/>
            <a:p>
              <a:r>
                <a:rPr lang="en-US" dirty="0"/>
                <a:t>G</a:t>
              </a:r>
            </a:p>
          </p:txBody>
        </p:sp>
        <p:cxnSp>
          <p:nvCxnSpPr>
            <p:cNvPr id="32" name="Straight Arrow Connector 31">
              <a:extLst>
                <a:ext uri="{FF2B5EF4-FFF2-40B4-BE49-F238E27FC236}">
                  <a16:creationId xmlns:a16="http://schemas.microsoft.com/office/drawing/2014/main" id="{CA4E33A8-FF80-5E45-BD4D-5F1448D63772}"/>
                </a:ext>
              </a:extLst>
            </p:cNvPr>
            <p:cNvCxnSpPr/>
            <p:nvPr/>
          </p:nvCxnSpPr>
          <p:spPr>
            <a:xfrm>
              <a:off x="4669116" y="1169536"/>
              <a:ext cx="0" cy="897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4A798B2-4652-6A43-B1AD-345E97D1A331}"/>
                </a:ext>
              </a:extLst>
            </p:cNvPr>
            <p:cNvCxnSpPr/>
            <p:nvPr/>
          </p:nvCxnSpPr>
          <p:spPr>
            <a:xfrm>
              <a:off x="7289399" y="1169537"/>
              <a:ext cx="0" cy="897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A28B96A-57A5-1340-AE03-D8B8082B8E4F}"/>
                </a:ext>
              </a:extLst>
            </p:cNvPr>
            <p:cNvCxnSpPr/>
            <p:nvPr/>
          </p:nvCxnSpPr>
          <p:spPr>
            <a:xfrm>
              <a:off x="9877025" y="1169538"/>
              <a:ext cx="0" cy="897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18FC756-CE45-4247-B6D2-C2E9C728EAAD}"/>
                </a:ext>
              </a:extLst>
            </p:cNvPr>
            <p:cNvSpPr txBox="1"/>
            <p:nvPr/>
          </p:nvSpPr>
          <p:spPr>
            <a:xfrm>
              <a:off x="4669116" y="1142314"/>
              <a:ext cx="1075748" cy="276999"/>
            </a:xfrm>
            <a:prstGeom prst="rect">
              <a:avLst/>
            </a:prstGeom>
            <a:noFill/>
          </p:spPr>
          <p:txBody>
            <a:bodyPr wrap="square" rtlCol="0">
              <a:spAutoFit/>
            </a:bodyPr>
            <a:lstStyle/>
            <a:p>
              <a:r>
                <a:rPr lang="en-US" sz="1200" dirty="0"/>
                <a:t>recruitment</a:t>
              </a:r>
            </a:p>
          </p:txBody>
        </p:sp>
        <p:sp>
          <p:nvSpPr>
            <p:cNvPr id="36" name="TextBox 35">
              <a:extLst>
                <a:ext uri="{FF2B5EF4-FFF2-40B4-BE49-F238E27FC236}">
                  <a16:creationId xmlns:a16="http://schemas.microsoft.com/office/drawing/2014/main" id="{32851EC1-51C9-3344-A142-0E9B1436DD62}"/>
                </a:ext>
              </a:extLst>
            </p:cNvPr>
            <p:cNvSpPr txBox="1"/>
            <p:nvPr/>
          </p:nvSpPr>
          <p:spPr>
            <a:xfrm>
              <a:off x="9892387" y="1161858"/>
              <a:ext cx="1075748" cy="276999"/>
            </a:xfrm>
            <a:prstGeom prst="rect">
              <a:avLst/>
            </a:prstGeom>
            <a:noFill/>
          </p:spPr>
          <p:txBody>
            <a:bodyPr wrap="square" rtlCol="0">
              <a:spAutoFit/>
            </a:bodyPr>
            <a:lstStyle/>
            <a:p>
              <a:r>
                <a:rPr lang="en-US" sz="1200" dirty="0"/>
                <a:t>recruitment</a:t>
              </a:r>
            </a:p>
          </p:txBody>
        </p:sp>
        <p:sp>
          <p:nvSpPr>
            <p:cNvPr id="37" name="TextBox 36">
              <a:extLst>
                <a:ext uri="{FF2B5EF4-FFF2-40B4-BE49-F238E27FC236}">
                  <a16:creationId xmlns:a16="http://schemas.microsoft.com/office/drawing/2014/main" id="{750A8ECB-0F12-3340-AFD3-A5CBFFA62F70}"/>
                </a:ext>
              </a:extLst>
            </p:cNvPr>
            <p:cNvSpPr txBox="1"/>
            <p:nvPr/>
          </p:nvSpPr>
          <p:spPr>
            <a:xfrm>
              <a:off x="4287000" y="1330963"/>
              <a:ext cx="353961" cy="369332"/>
            </a:xfrm>
            <a:prstGeom prst="rect">
              <a:avLst/>
            </a:prstGeom>
            <a:noFill/>
          </p:spPr>
          <p:txBody>
            <a:bodyPr wrap="square" rtlCol="0">
              <a:spAutoFit/>
            </a:bodyPr>
            <a:lstStyle/>
            <a:p>
              <a:r>
                <a:rPr lang="en-US" dirty="0">
                  <a:solidFill>
                    <a:srgbClr val="FF0000"/>
                  </a:solidFill>
                </a:rPr>
                <a:t>r</a:t>
              </a:r>
              <a:r>
                <a:rPr lang="en-US" baseline="-25000" dirty="0">
                  <a:solidFill>
                    <a:srgbClr val="FF0000"/>
                  </a:solidFill>
                </a:rPr>
                <a:t>2</a:t>
              </a:r>
              <a:endParaRPr lang="en-US" dirty="0">
                <a:solidFill>
                  <a:srgbClr val="FF0000"/>
                </a:solidFill>
              </a:endParaRPr>
            </a:p>
          </p:txBody>
        </p:sp>
        <p:sp>
          <p:nvSpPr>
            <p:cNvPr id="38" name="TextBox 37">
              <a:extLst>
                <a:ext uri="{FF2B5EF4-FFF2-40B4-BE49-F238E27FC236}">
                  <a16:creationId xmlns:a16="http://schemas.microsoft.com/office/drawing/2014/main" id="{841A3623-3225-5E49-9F53-B5B16221AB82}"/>
                </a:ext>
              </a:extLst>
            </p:cNvPr>
            <p:cNvSpPr txBox="1"/>
            <p:nvPr/>
          </p:nvSpPr>
          <p:spPr>
            <a:xfrm>
              <a:off x="6948233" y="1300357"/>
              <a:ext cx="353961" cy="369332"/>
            </a:xfrm>
            <a:prstGeom prst="rect">
              <a:avLst/>
            </a:prstGeom>
            <a:noFill/>
          </p:spPr>
          <p:txBody>
            <a:bodyPr wrap="square" rtlCol="0">
              <a:spAutoFit/>
            </a:bodyPr>
            <a:lstStyle/>
            <a:p>
              <a:r>
                <a:rPr lang="en-US" dirty="0">
                  <a:solidFill>
                    <a:srgbClr val="FF0000"/>
                  </a:solidFill>
                </a:rPr>
                <a:t>r</a:t>
              </a:r>
              <a:r>
                <a:rPr lang="en-US" baseline="-25000" dirty="0">
                  <a:solidFill>
                    <a:srgbClr val="FF0000"/>
                  </a:solidFill>
                </a:rPr>
                <a:t>3</a:t>
              </a:r>
              <a:endParaRPr lang="en-US" dirty="0">
                <a:solidFill>
                  <a:srgbClr val="FF0000"/>
                </a:solidFill>
              </a:endParaRPr>
            </a:p>
          </p:txBody>
        </p:sp>
        <p:sp>
          <p:nvSpPr>
            <p:cNvPr id="39" name="TextBox 38">
              <a:extLst>
                <a:ext uri="{FF2B5EF4-FFF2-40B4-BE49-F238E27FC236}">
                  <a16:creationId xmlns:a16="http://schemas.microsoft.com/office/drawing/2014/main" id="{7015280C-9801-B244-B83C-C507FC1E14F3}"/>
                </a:ext>
              </a:extLst>
            </p:cNvPr>
            <p:cNvSpPr txBox="1"/>
            <p:nvPr/>
          </p:nvSpPr>
          <p:spPr>
            <a:xfrm>
              <a:off x="9568515" y="1399304"/>
              <a:ext cx="353961" cy="369332"/>
            </a:xfrm>
            <a:prstGeom prst="rect">
              <a:avLst/>
            </a:prstGeom>
            <a:noFill/>
          </p:spPr>
          <p:txBody>
            <a:bodyPr wrap="square" rtlCol="0">
              <a:spAutoFit/>
            </a:bodyPr>
            <a:lstStyle/>
            <a:p>
              <a:r>
                <a:rPr lang="en-US" dirty="0">
                  <a:solidFill>
                    <a:srgbClr val="FF0000"/>
                  </a:solidFill>
                </a:rPr>
                <a:t>r</a:t>
              </a:r>
              <a:r>
                <a:rPr lang="en-US" baseline="-25000" dirty="0">
                  <a:solidFill>
                    <a:srgbClr val="FF0000"/>
                  </a:solidFill>
                </a:rPr>
                <a:t>4</a:t>
              </a:r>
              <a:endParaRPr lang="en-US" dirty="0">
                <a:solidFill>
                  <a:srgbClr val="FF0000"/>
                </a:solidFill>
              </a:endParaRPr>
            </a:p>
          </p:txBody>
        </p:sp>
        <p:sp>
          <p:nvSpPr>
            <p:cNvPr id="42" name="TextBox 41">
              <a:extLst>
                <a:ext uri="{FF2B5EF4-FFF2-40B4-BE49-F238E27FC236}">
                  <a16:creationId xmlns:a16="http://schemas.microsoft.com/office/drawing/2014/main" id="{1D87AD7B-CD38-A740-B1C3-6C9C2257BD7D}"/>
                </a:ext>
              </a:extLst>
            </p:cNvPr>
            <p:cNvSpPr txBox="1"/>
            <p:nvPr/>
          </p:nvSpPr>
          <p:spPr>
            <a:xfrm>
              <a:off x="285025" y="2155766"/>
              <a:ext cx="1075748" cy="276999"/>
            </a:xfrm>
            <a:prstGeom prst="rect">
              <a:avLst/>
            </a:prstGeom>
            <a:noFill/>
          </p:spPr>
          <p:txBody>
            <a:bodyPr wrap="square" rtlCol="0">
              <a:spAutoFit/>
            </a:bodyPr>
            <a:lstStyle/>
            <a:p>
              <a:r>
                <a:rPr lang="en-US" sz="1200" dirty="0"/>
                <a:t>recruitment</a:t>
              </a:r>
            </a:p>
          </p:txBody>
        </p:sp>
        <p:cxnSp>
          <p:nvCxnSpPr>
            <p:cNvPr id="43" name="Straight Arrow Connector 42">
              <a:extLst>
                <a:ext uri="{FF2B5EF4-FFF2-40B4-BE49-F238E27FC236}">
                  <a16:creationId xmlns:a16="http://schemas.microsoft.com/office/drawing/2014/main" id="{A9582EB4-126B-7E48-B8F6-FD6B1470EC19}"/>
                </a:ext>
              </a:extLst>
            </p:cNvPr>
            <p:cNvCxnSpPr/>
            <p:nvPr/>
          </p:nvCxnSpPr>
          <p:spPr>
            <a:xfrm>
              <a:off x="274259" y="2448468"/>
              <a:ext cx="10972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1" name="Title 1">
            <a:extLst>
              <a:ext uri="{FF2B5EF4-FFF2-40B4-BE49-F238E27FC236}">
                <a16:creationId xmlns:a16="http://schemas.microsoft.com/office/drawing/2014/main" id="{3A0E70A8-EBE2-E747-B81E-DAEB334CA6A7}"/>
              </a:ext>
            </a:extLst>
          </p:cNvPr>
          <p:cNvSpPr txBox="1">
            <a:spLocks/>
          </p:cNvSpPr>
          <p:nvPr/>
        </p:nvSpPr>
        <p:spPr>
          <a:xfrm>
            <a:off x="459968" y="5322153"/>
            <a:ext cx="11521361"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This Model Could extend to more than four years</a:t>
            </a:r>
          </a:p>
        </p:txBody>
      </p:sp>
    </p:spTree>
    <p:extLst>
      <p:ext uri="{BB962C8B-B14F-4D97-AF65-F5344CB8AC3E}">
        <p14:creationId xmlns:p14="http://schemas.microsoft.com/office/powerpoint/2010/main" val="489496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6F2F-644F-E34E-BD4F-BC70EEEB1FFC}"/>
              </a:ext>
            </a:extLst>
          </p:cNvPr>
          <p:cNvSpPr>
            <a:spLocks noGrp="1"/>
          </p:cNvSpPr>
          <p:nvPr>
            <p:ph type="title"/>
          </p:nvPr>
        </p:nvSpPr>
        <p:spPr>
          <a:xfrm>
            <a:off x="1839037" y="0"/>
            <a:ext cx="9603275" cy="1049235"/>
          </a:xfrm>
        </p:spPr>
        <p:txBody>
          <a:bodyPr/>
          <a:lstStyle/>
          <a:p>
            <a:r>
              <a:rPr lang="en-US" dirty="0"/>
              <a:t>Mathematical Model-Equations</a:t>
            </a:r>
          </a:p>
        </p:txBody>
      </p:sp>
      <p:pic>
        <p:nvPicPr>
          <p:cNvPr id="5" name="Content Placeholder 4">
            <a:extLst>
              <a:ext uri="{FF2B5EF4-FFF2-40B4-BE49-F238E27FC236}">
                <a16:creationId xmlns:a16="http://schemas.microsoft.com/office/drawing/2014/main" id="{1732ACCE-EDDF-FF41-AD70-54FF04A8E9E8}"/>
              </a:ext>
            </a:extLst>
          </p:cNvPr>
          <p:cNvPicPr>
            <a:picLocks noGrp="1" noChangeAspect="1"/>
          </p:cNvPicPr>
          <p:nvPr>
            <p:ph idx="1"/>
          </p:nvPr>
        </p:nvPicPr>
        <p:blipFill>
          <a:blip r:embed="rId2"/>
          <a:stretch>
            <a:fillRect/>
          </a:stretch>
        </p:blipFill>
        <p:spPr>
          <a:xfrm>
            <a:off x="0" y="830866"/>
            <a:ext cx="12192000" cy="2362200"/>
          </a:xfrm>
        </p:spPr>
      </p:pic>
      <p:pic>
        <p:nvPicPr>
          <p:cNvPr id="7" name="Picture 6">
            <a:extLst>
              <a:ext uri="{FF2B5EF4-FFF2-40B4-BE49-F238E27FC236}">
                <a16:creationId xmlns:a16="http://schemas.microsoft.com/office/drawing/2014/main" id="{A872D28B-D368-4E41-9D4C-73D1A7D6C35B}"/>
              </a:ext>
            </a:extLst>
          </p:cNvPr>
          <p:cNvPicPr>
            <a:picLocks noChangeAspect="1"/>
          </p:cNvPicPr>
          <p:nvPr/>
        </p:nvPicPr>
        <p:blipFill>
          <a:blip r:embed="rId3"/>
          <a:stretch>
            <a:fillRect/>
          </a:stretch>
        </p:blipFill>
        <p:spPr>
          <a:xfrm>
            <a:off x="0" y="3193066"/>
            <a:ext cx="12192000" cy="2895600"/>
          </a:xfrm>
          <a:prstGeom prst="rect">
            <a:avLst/>
          </a:prstGeom>
        </p:spPr>
      </p:pic>
    </p:spTree>
    <p:extLst>
      <p:ext uri="{BB962C8B-B14F-4D97-AF65-F5344CB8AC3E}">
        <p14:creationId xmlns:p14="http://schemas.microsoft.com/office/powerpoint/2010/main" val="188842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840DD-0189-C042-BEE2-13080017BB72}"/>
              </a:ext>
            </a:extLst>
          </p:cNvPr>
          <p:cNvSpPr>
            <a:spLocks noGrp="1"/>
          </p:cNvSpPr>
          <p:nvPr>
            <p:ph type="title"/>
          </p:nvPr>
        </p:nvSpPr>
        <p:spPr>
          <a:xfrm>
            <a:off x="1400380" y="279900"/>
            <a:ext cx="9603275" cy="1049235"/>
          </a:xfrm>
        </p:spPr>
        <p:txBody>
          <a:bodyPr/>
          <a:lstStyle/>
          <a:p>
            <a:pPr algn="ctr"/>
            <a:r>
              <a:rPr lang="en-US" dirty="0"/>
              <a:t>Our Model Indicates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F01CEB-E5C4-7C4F-8118-F0861D97C0AE}"/>
                  </a:ext>
                </a:extLst>
              </p:cNvPr>
              <p:cNvSpPr>
                <a:spLocks noGrp="1"/>
              </p:cNvSpPr>
              <p:nvPr>
                <p:ph idx="1"/>
              </p:nvPr>
            </p:nvSpPr>
            <p:spPr>
              <a:xfrm>
                <a:off x="1" y="1451114"/>
                <a:ext cx="12404034" cy="4602368"/>
              </a:xfrm>
            </p:spPr>
            <p:txBody>
              <a:bodyPr>
                <a:normAutofit fontScale="77500" lnSpcReduction="20000"/>
              </a:bodyPr>
              <a:lstStyle/>
              <a:p>
                <a:r>
                  <a:rPr lang="en-US" sz="3600" dirty="0"/>
                  <a:t>Graduation from The First-Year Freshmen</a:t>
                </a:r>
                <a:endParaRPr lang="en-US" sz="3600" b="0" i="1" dirty="0">
                  <a:latin typeface="Cambria Math" panose="02040503050406030204" pitchFamily="18" charset="0"/>
                </a:endParaRPr>
              </a:p>
              <a:p>
                <a14:m>
                  <m:oMath xmlns:m="http://schemas.openxmlformats.org/officeDocument/2006/math">
                    <m:r>
                      <a:rPr lang="en-US" sz="3600" b="0" i="1" smtClean="0">
                        <a:latin typeface="Cambria Math" panose="02040503050406030204" pitchFamily="18" charset="0"/>
                      </a:rPr>
                      <m:t>𝐺</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𝑡</m:t>
                        </m:r>
                        <m:r>
                          <a:rPr lang="en-US" sz="3600" b="0" i="1" smtClean="0">
                            <a:latin typeface="Cambria Math" panose="02040503050406030204" pitchFamily="18" charset="0"/>
                          </a:rPr>
                          <m:t>+1</m:t>
                        </m:r>
                      </m:e>
                    </m:d>
                    <m:r>
                      <a:rPr lang="en-US" sz="3600" b="0" i="1" smtClean="0">
                        <a:latin typeface="Cambria Math" panose="02040503050406030204" pitchFamily="18" charset="0"/>
                      </a:rPr>
                      <m:t>=</m:t>
                    </m:r>
                    <m:r>
                      <a:rPr lang="en-US" sz="3600" b="0" i="1" smtClean="0">
                        <a:highlight>
                          <a:srgbClr val="FFFF00"/>
                        </a:highlight>
                        <a:latin typeface="Cambria Math" panose="02040503050406030204" pitchFamily="18" charset="0"/>
                      </a:rPr>
                      <m:t>𝑟</m:t>
                    </m:r>
                  </m:oMath>
                </a14:m>
                <a:r>
                  <a:rPr lang="en-US" sz="3600" baseline="-25000" dirty="0">
                    <a:highlight>
                      <a:srgbClr val="FFFF00"/>
                    </a:highlight>
                  </a:rPr>
                  <a:t>g</a:t>
                </a:r>
                <a:r>
                  <a:rPr lang="en-US" sz="3600" dirty="0">
                    <a:highlight>
                      <a:srgbClr val="FFFF00"/>
                    </a:highlight>
                  </a:rPr>
                  <a:t> </a:t>
                </a:r>
                <a14:m>
                  <m:oMath xmlns:m="http://schemas.openxmlformats.org/officeDocument/2006/math">
                    <m:d>
                      <m:dPr>
                        <m:ctrlPr>
                          <a:rPr lang="en-US" sz="3600" i="1">
                            <a:highlight>
                              <a:srgbClr val="FFFF00"/>
                            </a:highlight>
                            <a:latin typeface="Cambria Math" panose="02040503050406030204" pitchFamily="18" charset="0"/>
                          </a:rPr>
                        </m:ctrlPr>
                      </m:dPr>
                      <m:e>
                        <m:r>
                          <a:rPr lang="en-US" sz="3600" i="1">
                            <a:highlight>
                              <a:srgbClr val="FFFF00"/>
                            </a:highlight>
                            <a:latin typeface="Cambria Math" panose="02040503050406030204" pitchFamily="18" charset="0"/>
                          </a:rPr>
                          <m:t>𝑡</m:t>
                        </m:r>
                        <m:r>
                          <a:rPr lang="en-US" sz="3600" i="1">
                            <a:highlight>
                              <a:srgbClr val="FFFF00"/>
                            </a:highlight>
                            <a:latin typeface="Cambria Math" panose="02040503050406030204" pitchFamily="18" charset="0"/>
                          </a:rPr>
                          <m:t>+1</m:t>
                        </m:r>
                      </m:e>
                    </m:d>
                  </m:oMath>
                </a14:m>
                <a:r>
                  <a:rPr lang="en-US" sz="3600" dirty="0">
                    <a:highlight>
                      <a:srgbClr val="FFFF00"/>
                    </a:highlight>
                  </a:rPr>
                  <a:t> r</a:t>
                </a:r>
                <a14:m>
                  <m:oMath xmlns:m="http://schemas.openxmlformats.org/officeDocument/2006/math">
                    <m:r>
                      <a:rPr lang="en-US" sz="3600" b="0" i="1" baseline="-25000" dirty="0" smtClean="0">
                        <a:highlight>
                          <a:srgbClr val="FFFF00"/>
                        </a:highlight>
                        <a:latin typeface="Cambria Math" panose="02040503050406030204" pitchFamily="18" charset="0"/>
                      </a:rPr>
                      <m:t>34</m:t>
                    </m:r>
                  </m:oMath>
                </a14:m>
                <a:r>
                  <a:rPr lang="en-US" sz="3600" dirty="0">
                    <a:highlight>
                      <a:srgbClr val="FFFF00"/>
                    </a:highlight>
                  </a:rPr>
                  <a:t> </a:t>
                </a:r>
                <a14:m>
                  <m:oMath xmlns:m="http://schemas.openxmlformats.org/officeDocument/2006/math">
                    <m:d>
                      <m:dPr>
                        <m:ctrlPr>
                          <a:rPr lang="en-US" sz="3600" i="1">
                            <a:highlight>
                              <a:srgbClr val="FFFF00"/>
                            </a:highlight>
                            <a:latin typeface="Cambria Math" panose="02040503050406030204" pitchFamily="18" charset="0"/>
                          </a:rPr>
                        </m:ctrlPr>
                      </m:dPr>
                      <m:e>
                        <m:r>
                          <a:rPr lang="en-US" sz="3600" i="1">
                            <a:highlight>
                              <a:srgbClr val="FFFF00"/>
                            </a:highlight>
                            <a:latin typeface="Cambria Math" panose="02040503050406030204" pitchFamily="18" charset="0"/>
                          </a:rPr>
                          <m:t>𝑡</m:t>
                        </m:r>
                      </m:e>
                    </m:d>
                  </m:oMath>
                </a14:m>
                <a:r>
                  <a:rPr lang="en-US" sz="3600" dirty="0">
                    <a:highlight>
                      <a:srgbClr val="FFFF00"/>
                    </a:highlight>
                  </a:rPr>
                  <a:t> r</a:t>
                </a:r>
                <a14:m>
                  <m:oMath xmlns:m="http://schemas.openxmlformats.org/officeDocument/2006/math">
                    <m:r>
                      <a:rPr lang="en-US" sz="3600" i="1" baseline="-25000" dirty="0" smtClean="0">
                        <a:highlight>
                          <a:srgbClr val="FFFF00"/>
                        </a:highlight>
                        <a:latin typeface="Cambria Math" panose="02040503050406030204" pitchFamily="18" charset="0"/>
                      </a:rPr>
                      <m:t>2</m:t>
                    </m:r>
                    <m:r>
                      <a:rPr lang="en-US" sz="3600" b="0" i="1" baseline="-25000" dirty="0" smtClean="0">
                        <a:highlight>
                          <a:srgbClr val="FFFF00"/>
                        </a:highlight>
                        <a:latin typeface="Cambria Math" panose="02040503050406030204" pitchFamily="18" charset="0"/>
                      </a:rPr>
                      <m:t>3</m:t>
                    </m:r>
                  </m:oMath>
                </a14:m>
                <a:r>
                  <a:rPr lang="en-US" sz="3600" dirty="0">
                    <a:highlight>
                      <a:srgbClr val="FFFF00"/>
                    </a:highlight>
                  </a:rPr>
                  <a:t> </a:t>
                </a:r>
                <a14:m>
                  <m:oMath xmlns:m="http://schemas.openxmlformats.org/officeDocument/2006/math">
                    <m:d>
                      <m:dPr>
                        <m:ctrlPr>
                          <a:rPr lang="en-US" sz="3600" i="1">
                            <a:highlight>
                              <a:srgbClr val="FFFF00"/>
                            </a:highlight>
                            <a:latin typeface="Cambria Math" panose="02040503050406030204" pitchFamily="18" charset="0"/>
                          </a:rPr>
                        </m:ctrlPr>
                      </m:dPr>
                      <m:e>
                        <m:r>
                          <a:rPr lang="en-US" sz="3600" i="1">
                            <a:highlight>
                              <a:srgbClr val="FFFF00"/>
                            </a:highlight>
                            <a:latin typeface="Cambria Math" panose="02040503050406030204" pitchFamily="18" charset="0"/>
                          </a:rPr>
                          <m:t>𝑡</m:t>
                        </m:r>
                        <m:r>
                          <a:rPr lang="en-US" sz="3600" b="0" i="1" smtClean="0">
                            <a:highlight>
                              <a:srgbClr val="FFFF00"/>
                            </a:highlight>
                            <a:latin typeface="Cambria Math" panose="02040503050406030204" pitchFamily="18" charset="0"/>
                          </a:rPr>
                          <m:t>−1</m:t>
                        </m:r>
                      </m:e>
                    </m:d>
                  </m:oMath>
                </a14:m>
                <a:r>
                  <a:rPr lang="en-US" sz="3600" dirty="0">
                    <a:highlight>
                      <a:srgbClr val="FFFF00"/>
                    </a:highlight>
                  </a:rPr>
                  <a:t> r</a:t>
                </a:r>
                <a:r>
                  <a:rPr lang="en-US" sz="3600" baseline="-25000" dirty="0">
                    <a:highlight>
                      <a:srgbClr val="FFFF00"/>
                    </a:highlight>
                  </a:rPr>
                  <a:t>12</a:t>
                </a:r>
                <a:r>
                  <a:rPr lang="en-US" sz="3600" dirty="0">
                    <a:highlight>
                      <a:srgbClr val="FFFF00"/>
                    </a:highlight>
                  </a:rPr>
                  <a:t> </a:t>
                </a:r>
                <a14:m>
                  <m:oMath xmlns:m="http://schemas.openxmlformats.org/officeDocument/2006/math">
                    <m:d>
                      <m:dPr>
                        <m:ctrlPr>
                          <a:rPr lang="en-US" sz="3600" i="1">
                            <a:highlight>
                              <a:srgbClr val="FFFF00"/>
                            </a:highlight>
                            <a:latin typeface="Cambria Math" panose="02040503050406030204" pitchFamily="18" charset="0"/>
                          </a:rPr>
                        </m:ctrlPr>
                      </m:dPr>
                      <m:e>
                        <m:r>
                          <a:rPr lang="en-US" sz="3600" i="1">
                            <a:highlight>
                              <a:srgbClr val="FFFF00"/>
                            </a:highlight>
                            <a:latin typeface="Cambria Math" panose="02040503050406030204" pitchFamily="18" charset="0"/>
                          </a:rPr>
                          <m:t>𝑡</m:t>
                        </m:r>
                        <m:r>
                          <a:rPr lang="en-US" sz="3600" i="1">
                            <a:highlight>
                              <a:srgbClr val="FFFF00"/>
                            </a:highlight>
                            <a:latin typeface="Cambria Math" panose="02040503050406030204" pitchFamily="18" charset="0"/>
                          </a:rPr>
                          <m:t>−2</m:t>
                        </m:r>
                      </m:e>
                    </m:d>
                  </m:oMath>
                </a14:m>
                <a:r>
                  <a:rPr lang="en-US" sz="3600" dirty="0">
                    <a:solidFill>
                      <a:srgbClr val="C00000"/>
                    </a:solidFill>
                  </a:rPr>
                  <a:t>r</a:t>
                </a:r>
                <a:r>
                  <a:rPr lang="en-US" sz="3600" baseline="-25000" dirty="0">
                    <a:solidFill>
                      <a:srgbClr val="C00000"/>
                    </a:solidFill>
                  </a:rPr>
                  <a:t>1</a:t>
                </a:r>
                <a:r>
                  <a:rPr lang="en-US" sz="3600" dirty="0">
                    <a:solidFill>
                      <a:srgbClr val="C00000"/>
                    </a:solidFill>
                  </a:rPr>
                  <a:t>(t-3)</a:t>
                </a:r>
              </a:p>
              <a:p>
                <a:r>
                  <a:rPr lang="en-US" sz="3600" dirty="0"/>
                  <a:t>Graduation from The Second-Year Transfer</a:t>
                </a:r>
                <a:endParaRPr lang="en-US" sz="3600" i="1" dirty="0">
                  <a:latin typeface="Cambria Math" panose="02040503050406030204" pitchFamily="18" charset="0"/>
                </a:endParaRPr>
              </a:p>
              <a:p>
                <a14:m>
                  <m:oMath xmlns:m="http://schemas.openxmlformats.org/officeDocument/2006/math">
                    <m:r>
                      <a:rPr lang="en-US" sz="3600" i="1">
                        <a:latin typeface="Cambria Math" panose="02040503050406030204" pitchFamily="18" charset="0"/>
                      </a:rPr>
                      <m:t>𝐺</m:t>
                    </m:r>
                    <m:d>
                      <m:dPr>
                        <m:ctrlPr>
                          <a:rPr lang="en-US" sz="3600" i="1">
                            <a:latin typeface="Cambria Math" panose="02040503050406030204" pitchFamily="18" charset="0"/>
                          </a:rPr>
                        </m:ctrlPr>
                      </m:dPr>
                      <m:e>
                        <m:r>
                          <a:rPr lang="en-US" sz="3600" i="1">
                            <a:latin typeface="Cambria Math" panose="02040503050406030204" pitchFamily="18" charset="0"/>
                          </a:rPr>
                          <m:t>𝑡</m:t>
                        </m:r>
                        <m:r>
                          <a:rPr lang="en-US" sz="3600" i="1">
                            <a:latin typeface="Cambria Math" panose="02040503050406030204" pitchFamily="18" charset="0"/>
                          </a:rPr>
                          <m:t>+1</m:t>
                        </m:r>
                      </m:e>
                    </m:d>
                    <m:r>
                      <a:rPr lang="en-US" sz="3600" i="1">
                        <a:latin typeface="Cambria Math" panose="02040503050406030204" pitchFamily="18" charset="0"/>
                      </a:rPr>
                      <m:t>=</m:t>
                    </m:r>
                    <m:r>
                      <a:rPr lang="en-US" sz="3600" i="1">
                        <a:highlight>
                          <a:srgbClr val="FFFF00"/>
                        </a:highlight>
                        <a:latin typeface="Cambria Math" panose="02040503050406030204" pitchFamily="18" charset="0"/>
                      </a:rPr>
                      <m:t>𝑟</m:t>
                    </m:r>
                  </m:oMath>
                </a14:m>
                <a:r>
                  <a:rPr lang="en-US" sz="3600" baseline="-25000" dirty="0">
                    <a:highlight>
                      <a:srgbClr val="FFFF00"/>
                    </a:highlight>
                  </a:rPr>
                  <a:t>g</a:t>
                </a:r>
                <a:r>
                  <a:rPr lang="en-US" sz="3600" dirty="0">
                    <a:highlight>
                      <a:srgbClr val="FFFF00"/>
                    </a:highlight>
                  </a:rPr>
                  <a:t> </a:t>
                </a:r>
                <a14:m>
                  <m:oMath xmlns:m="http://schemas.openxmlformats.org/officeDocument/2006/math">
                    <m:d>
                      <m:dPr>
                        <m:ctrlPr>
                          <a:rPr lang="en-US" sz="3600" i="1">
                            <a:highlight>
                              <a:srgbClr val="FFFF00"/>
                            </a:highlight>
                            <a:latin typeface="Cambria Math" panose="02040503050406030204" pitchFamily="18" charset="0"/>
                          </a:rPr>
                        </m:ctrlPr>
                      </m:dPr>
                      <m:e>
                        <m:r>
                          <a:rPr lang="en-US" sz="3600" i="1">
                            <a:highlight>
                              <a:srgbClr val="FFFF00"/>
                            </a:highlight>
                            <a:latin typeface="Cambria Math" panose="02040503050406030204" pitchFamily="18" charset="0"/>
                          </a:rPr>
                          <m:t>𝑡</m:t>
                        </m:r>
                        <m:r>
                          <a:rPr lang="en-US" sz="3600" i="1">
                            <a:highlight>
                              <a:srgbClr val="FFFF00"/>
                            </a:highlight>
                            <a:latin typeface="Cambria Math" panose="02040503050406030204" pitchFamily="18" charset="0"/>
                          </a:rPr>
                          <m:t>+1</m:t>
                        </m:r>
                      </m:e>
                    </m:d>
                  </m:oMath>
                </a14:m>
                <a:r>
                  <a:rPr lang="en-US" sz="3600" dirty="0">
                    <a:highlight>
                      <a:srgbClr val="FFFF00"/>
                    </a:highlight>
                  </a:rPr>
                  <a:t> r</a:t>
                </a:r>
                <a14:m>
                  <m:oMath xmlns:m="http://schemas.openxmlformats.org/officeDocument/2006/math">
                    <m:r>
                      <a:rPr lang="en-US" sz="3600" i="1" baseline="-25000" dirty="0">
                        <a:highlight>
                          <a:srgbClr val="FFFF00"/>
                        </a:highlight>
                        <a:latin typeface="Cambria Math" panose="02040503050406030204" pitchFamily="18" charset="0"/>
                      </a:rPr>
                      <m:t>34</m:t>
                    </m:r>
                  </m:oMath>
                </a14:m>
                <a:r>
                  <a:rPr lang="en-US" sz="3600" dirty="0">
                    <a:highlight>
                      <a:srgbClr val="FFFF00"/>
                    </a:highlight>
                  </a:rPr>
                  <a:t> </a:t>
                </a:r>
                <a14:m>
                  <m:oMath xmlns:m="http://schemas.openxmlformats.org/officeDocument/2006/math">
                    <m:d>
                      <m:dPr>
                        <m:ctrlPr>
                          <a:rPr lang="en-US" sz="3600" i="1">
                            <a:highlight>
                              <a:srgbClr val="FFFF00"/>
                            </a:highlight>
                            <a:latin typeface="Cambria Math" panose="02040503050406030204" pitchFamily="18" charset="0"/>
                          </a:rPr>
                        </m:ctrlPr>
                      </m:dPr>
                      <m:e>
                        <m:r>
                          <a:rPr lang="en-US" sz="3600" i="1">
                            <a:highlight>
                              <a:srgbClr val="FFFF00"/>
                            </a:highlight>
                            <a:latin typeface="Cambria Math" panose="02040503050406030204" pitchFamily="18" charset="0"/>
                          </a:rPr>
                          <m:t>𝑡</m:t>
                        </m:r>
                      </m:e>
                    </m:d>
                  </m:oMath>
                </a14:m>
                <a:r>
                  <a:rPr lang="en-US" sz="3600" dirty="0">
                    <a:highlight>
                      <a:srgbClr val="FFFF00"/>
                    </a:highlight>
                  </a:rPr>
                  <a:t> r</a:t>
                </a:r>
                <a14:m>
                  <m:oMath xmlns:m="http://schemas.openxmlformats.org/officeDocument/2006/math">
                    <m:r>
                      <a:rPr lang="en-US" sz="3600" i="1" baseline="-25000" dirty="0">
                        <a:highlight>
                          <a:srgbClr val="FFFF00"/>
                        </a:highlight>
                        <a:latin typeface="Cambria Math" panose="02040503050406030204" pitchFamily="18" charset="0"/>
                      </a:rPr>
                      <m:t>23</m:t>
                    </m:r>
                  </m:oMath>
                </a14:m>
                <a:r>
                  <a:rPr lang="en-US" sz="3600" dirty="0">
                    <a:highlight>
                      <a:srgbClr val="FFFF00"/>
                    </a:highlight>
                  </a:rPr>
                  <a:t> </a:t>
                </a:r>
                <a14:m>
                  <m:oMath xmlns:m="http://schemas.openxmlformats.org/officeDocument/2006/math">
                    <m:d>
                      <m:dPr>
                        <m:ctrlPr>
                          <a:rPr lang="en-US" sz="3600" i="1">
                            <a:highlight>
                              <a:srgbClr val="FFFF00"/>
                            </a:highlight>
                            <a:latin typeface="Cambria Math" panose="02040503050406030204" pitchFamily="18" charset="0"/>
                          </a:rPr>
                        </m:ctrlPr>
                      </m:dPr>
                      <m:e>
                        <m:r>
                          <a:rPr lang="en-US" sz="3600" i="1">
                            <a:highlight>
                              <a:srgbClr val="FFFF00"/>
                            </a:highlight>
                            <a:latin typeface="Cambria Math" panose="02040503050406030204" pitchFamily="18" charset="0"/>
                          </a:rPr>
                          <m:t>𝑡</m:t>
                        </m:r>
                        <m:r>
                          <a:rPr lang="en-US" sz="3600" i="1">
                            <a:highlight>
                              <a:srgbClr val="FFFF00"/>
                            </a:highlight>
                            <a:latin typeface="Cambria Math" panose="02040503050406030204" pitchFamily="18" charset="0"/>
                          </a:rPr>
                          <m:t>−1</m:t>
                        </m:r>
                      </m:e>
                    </m:d>
                  </m:oMath>
                </a14:m>
                <a:r>
                  <a:rPr lang="en-US" sz="3600" dirty="0">
                    <a:highlight>
                      <a:srgbClr val="FFFF00"/>
                    </a:highlight>
                  </a:rPr>
                  <a:t> </a:t>
                </a:r>
                <a:r>
                  <a:rPr lang="en-US" sz="3600" dirty="0">
                    <a:solidFill>
                      <a:srgbClr val="C00000"/>
                    </a:solidFill>
                  </a:rPr>
                  <a:t>r</a:t>
                </a:r>
                <a:r>
                  <a:rPr lang="en-US" sz="3600" baseline="-25000" dirty="0">
                    <a:solidFill>
                      <a:srgbClr val="C00000"/>
                    </a:solidFill>
                  </a:rPr>
                  <a:t>2</a:t>
                </a:r>
                <a:r>
                  <a:rPr lang="en-US" sz="3600" dirty="0">
                    <a:solidFill>
                      <a:srgbClr val="C00000"/>
                    </a:solidFill>
                  </a:rPr>
                  <a:t>(t-2)</a:t>
                </a:r>
              </a:p>
              <a:p>
                <a:r>
                  <a:rPr lang="en-US" sz="3600" dirty="0"/>
                  <a:t>Graduation from The Third-Year Transfer</a:t>
                </a:r>
                <a:endParaRPr lang="en-US" sz="3600" i="1" dirty="0">
                  <a:latin typeface="Cambria Math" panose="02040503050406030204" pitchFamily="18" charset="0"/>
                </a:endParaRPr>
              </a:p>
              <a:p>
                <a14:m>
                  <m:oMath xmlns:m="http://schemas.openxmlformats.org/officeDocument/2006/math">
                    <m:r>
                      <a:rPr lang="en-US" sz="3600" i="1">
                        <a:latin typeface="Cambria Math" panose="02040503050406030204" pitchFamily="18" charset="0"/>
                      </a:rPr>
                      <m:t>𝐺</m:t>
                    </m:r>
                    <m:d>
                      <m:dPr>
                        <m:ctrlPr>
                          <a:rPr lang="en-US" sz="3600" i="1">
                            <a:latin typeface="Cambria Math" panose="02040503050406030204" pitchFamily="18" charset="0"/>
                          </a:rPr>
                        </m:ctrlPr>
                      </m:dPr>
                      <m:e>
                        <m:r>
                          <a:rPr lang="en-US" sz="3600" i="1">
                            <a:latin typeface="Cambria Math" panose="02040503050406030204" pitchFamily="18" charset="0"/>
                          </a:rPr>
                          <m:t>𝑡</m:t>
                        </m:r>
                        <m:r>
                          <a:rPr lang="en-US" sz="3600" i="1">
                            <a:latin typeface="Cambria Math" panose="02040503050406030204" pitchFamily="18" charset="0"/>
                          </a:rPr>
                          <m:t>+1</m:t>
                        </m:r>
                      </m:e>
                    </m:d>
                    <m:r>
                      <a:rPr lang="en-US" sz="3600" i="1">
                        <a:latin typeface="Cambria Math" panose="02040503050406030204" pitchFamily="18" charset="0"/>
                      </a:rPr>
                      <m:t>=</m:t>
                    </m:r>
                    <m:r>
                      <a:rPr lang="en-US" sz="3600" i="1">
                        <a:highlight>
                          <a:srgbClr val="FFFF00"/>
                        </a:highlight>
                        <a:latin typeface="Cambria Math" panose="02040503050406030204" pitchFamily="18" charset="0"/>
                      </a:rPr>
                      <m:t>𝑟</m:t>
                    </m:r>
                  </m:oMath>
                </a14:m>
                <a:r>
                  <a:rPr lang="en-US" sz="3600" baseline="-25000" dirty="0">
                    <a:highlight>
                      <a:srgbClr val="FFFF00"/>
                    </a:highlight>
                  </a:rPr>
                  <a:t>g</a:t>
                </a:r>
                <a:r>
                  <a:rPr lang="en-US" sz="3600" dirty="0">
                    <a:highlight>
                      <a:srgbClr val="FFFF00"/>
                    </a:highlight>
                  </a:rPr>
                  <a:t> </a:t>
                </a:r>
                <a14:m>
                  <m:oMath xmlns:m="http://schemas.openxmlformats.org/officeDocument/2006/math">
                    <m:d>
                      <m:dPr>
                        <m:ctrlPr>
                          <a:rPr lang="en-US" sz="3600" i="1">
                            <a:highlight>
                              <a:srgbClr val="FFFF00"/>
                            </a:highlight>
                            <a:latin typeface="Cambria Math" panose="02040503050406030204" pitchFamily="18" charset="0"/>
                          </a:rPr>
                        </m:ctrlPr>
                      </m:dPr>
                      <m:e>
                        <m:r>
                          <a:rPr lang="en-US" sz="3600" i="1">
                            <a:highlight>
                              <a:srgbClr val="FFFF00"/>
                            </a:highlight>
                            <a:latin typeface="Cambria Math" panose="02040503050406030204" pitchFamily="18" charset="0"/>
                          </a:rPr>
                          <m:t>𝑡</m:t>
                        </m:r>
                        <m:r>
                          <a:rPr lang="en-US" sz="3600" i="1">
                            <a:highlight>
                              <a:srgbClr val="FFFF00"/>
                            </a:highlight>
                            <a:latin typeface="Cambria Math" panose="02040503050406030204" pitchFamily="18" charset="0"/>
                          </a:rPr>
                          <m:t>+1</m:t>
                        </m:r>
                      </m:e>
                    </m:d>
                  </m:oMath>
                </a14:m>
                <a:r>
                  <a:rPr lang="en-US" sz="3600" dirty="0">
                    <a:highlight>
                      <a:srgbClr val="FFFF00"/>
                    </a:highlight>
                  </a:rPr>
                  <a:t> r</a:t>
                </a:r>
                <a14:m>
                  <m:oMath xmlns:m="http://schemas.openxmlformats.org/officeDocument/2006/math">
                    <m:r>
                      <a:rPr lang="en-US" sz="3600" i="1" baseline="-25000" dirty="0">
                        <a:highlight>
                          <a:srgbClr val="FFFF00"/>
                        </a:highlight>
                        <a:latin typeface="Cambria Math" panose="02040503050406030204" pitchFamily="18" charset="0"/>
                      </a:rPr>
                      <m:t>34</m:t>
                    </m:r>
                  </m:oMath>
                </a14:m>
                <a:r>
                  <a:rPr lang="en-US" sz="3600" dirty="0">
                    <a:highlight>
                      <a:srgbClr val="FFFF00"/>
                    </a:highlight>
                  </a:rPr>
                  <a:t> </a:t>
                </a:r>
                <a14:m>
                  <m:oMath xmlns:m="http://schemas.openxmlformats.org/officeDocument/2006/math">
                    <m:d>
                      <m:dPr>
                        <m:ctrlPr>
                          <a:rPr lang="en-US" sz="3600" i="1">
                            <a:highlight>
                              <a:srgbClr val="FFFF00"/>
                            </a:highlight>
                            <a:latin typeface="Cambria Math" panose="02040503050406030204" pitchFamily="18" charset="0"/>
                          </a:rPr>
                        </m:ctrlPr>
                      </m:dPr>
                      <m:e>
                        <m:r>
                          <a:rPr lang="en-US" sz="3600" i="1">
                            <a:highlight>
                              <a:srgbClr val="FFFF00"/>
                            </a:highlight>
                            <a:latin typeface="Cambria Math" panose="02040503050406030204" pitchFamily="18" charset="0"/>
                          </a:rPr>
                          <m:t>𝑡</m:t>
                        </m:r>
                      </m:e>
                    </m:d>
                  </m:oMath>
                </a14:m>
                <a:r>
                  <a:rPr lang="en-US" sz="3600" dirty="0">
                    <a:highlight>
                      <a:srgbClr val="FFFF00"/>
                    </a:highlight>
                  </a:rPr>
                  <a:t> </a:t>
                </a:r>
                <a:r>
                  <a:rPr lang="en-US" sz="3600" dirty="0">
                    <a:solidFill>
                      <a:srgbClr val="C00000"/>
                    </a:solidFill>
                  </a:rPr>
                  <a:t>r</a:t>
                </a:r>
                <a:r>
                  <a:rPr lang="en-US" sz="3600" baseline="-25000" dirty="0">
                    <a:solidFill>
                      <a:srgbClr val="C00000"/>
                    </a:solidFill>
                  </a:rPr>
                  <a:t>3</a:t>
                </a:r>
                <a:r>
                  <a:rPr lang="en-US" sz="3600" dirty="0">
                    <a:solidFill>
                      <a:srgbClr val="C00000"/>
                    </a:solidFill>
                  </a:rPr>
                  <a:t>(t-1)</a:t>
                </a:r>
              </a:p>
              <a:p>
                <a:r>
                  <a:rPr lang="en-US" sz="3600" dirty="0"/>
                  <a:t>Graduation from The Fourth-Year Transfer</a:t>
                </a:r>
                <a:endParaRPr lang="en-US" sz="3600" i="1" dirty="0">
                  <a:latin typeface="Cambria Math" panose="02040503050406030204" pitchFamily="18" charset="0"/>
                </a:endParaRPr>
              </a:p>
              <a:p>
                <a14:m>
                  <m:oMath xmlns:m="http://schemas.openxmlformats.org/officeDocument/2006/math">
                    <m:r>
                      <a:rPr lang="en-US" sz="3600" i="1">
                        <a:latin typeface="Cambria Math" panose="02040503050406030204" pitchFamily="18" charset="0"/>
                      </a:rPr>
                      <m:t>𝐺</m:t>
                    </m:r>
                    <m:d>
                      <m:dPr>
                        <m:ctrlPr>
                          <a:rPr lang="en-US" sz="3600" i="1">
                            <a:latin typeface="Cambria Math" panose="02040503050406030204" pitchFamily="18" charset="0"/>
                          </a:rPr>
                        </m:ctrlPr>
                      </m:dPr>
                      <m:e>
                        <m:r>
                          <a:rPr lang="en-US" sz="3600" i="1">
                            <a:latin typeface="Cambria Math" panose="02040503050406030204" pitchFamily="18" charset="0"/>
                          </a:rPr>
                          <m:t>𝑡</m:t>
                        </m:r>
                        <m:r>
                          <a:rPr lang="en-US" sz="3600" i="1">
                            <a:latin typeface="Cambria Math" panose="02040503050406030204" pitchFamily="18" charset="0"/>
                          </a:rPr>
                          <m:t>+1</m:t>
                        </m:r>
                      </m:e>
                    </m:d>
                    <m:r>
                      <a:rPr lang="en-US" sz="3600" i="1">
                        <a:latin typeface="Cambria Math" panose="02040503050406030204" pitchFamily="18" charset="0"/>
                      </a:rPr>
                      <m:t>=</m:t>
                    </m:r>
                    <m:r>
                      <a:rPr lang="en-US" sz="3600" i="1">
                        <a:highlight>
                          <a:srgbClr val="FFFF00"/>
                        </a:highlight>
                        <a:latin typeface="Cambria Math" panose="02040503050406030204" pitchFamily="18" charset="0"/>
                      </a:rPr>
                      <m:t>𝑟</m:t>
                    </m:r>
                  </m:oMath>
                </a14:m>
                <a:r>
                  <a:rPr lang="en-US" sz="3600" baseline="-25000" dirty="0">
                    <a:highlight>
                      <a:srgbClr val="FFFF00"/>
                    </a:highlight>
                  </a:rPr>
                  <a:t>g</a:t>
                </a:r>
                <a:r>
                  <a:rPr lang="en-US" sz="3600" dirty="0">
                    <a:highlight>
                      <a:srgbClr val="FFFF00"/>
                    </a:highlight>
                  </a:rPr>
                  <a:t> </a:t>
                </a:r>
                <a14:m>
                  <m:oMath xmlns:m="http://schemas.openxmlformats.org/officeDocument/2006/math">
                    <m:d>
                      <m:dPr>
                        <m:ctrlPr>
                          <a:rPr lang="en-US" sz="3600" i="1">
                            <a:highlight>
                              <a:srgbClr val="FFFF00"/>
                            </a:highlight>
                            <a:latin typeface="Cambria Math" panose="02040503050406030204" pitchFamily="18" charset="0"/>
                          </a:rPr>
                        </m:ctrlPr>
                      </m:dPr>
                      <m:e>
                        <m:r>
                          <a:rPr lang="en-US" sz="3600" i="1">
                            <a:highlight>
                              <a:srgbClr val="FFFF00"/>
                            </a:highlight>
                            <a:latin typeface="Cambria Math" panose="02040503050406030204" pitchFamily="18" charset="0"/>
                          </a:rPr>
                          <m:t>𝑡</m:t>
                        </m:r>
                        <m:r>
                          <a:rPr lang="en-US" sz="3600" i="1">
                            <a:highlight>
                              <a:srgbClr val="FFFF00"/>
                            </a:highlight>
                            <a:latin typeface="Cambria Math" panose="02040503050406030204" pitchFamily="18" charset="0"/>
                          </a:rPr>
                          <m:t>+1</m:t>
                        </m:r>
                      </m:e>
                    </m:d>
                  </m:oMath>
                </a14:m>
                <a:r>
                  <a:rPr lang="en-US" sz="3600" dirty="0">
                    <a:highlight>
                      <a:srgbClr val="FFFF00"/>
                    </a:highlight>
                  </a:rPr>
                  <a:t> </a:t>
                </a:r>
                <a:r>
                  <a:rPr lang="en-US" sz="3600" dirty="0">
                    <a:solidFill>
                      <a:srgbClr val="C00000"/>
                    </a:solidFill>
                  </a:rPr>
                  <a:t>r</a:t>
                </a:r>
                <a:r>
                  <a:rPr lang="en-US" sz="3600" baseline="-25000" dirty="0">
                    <a:solidFill>
                      <a:srgbClr val="C00000"/>
                    </a:solidFill>
                  </a:rPr>
                  <a:t>4</a:t>
                </a:r>
                <a:r>
                  <a:rPr lang="en-US" sz="3600" dirty="0">
                    <a:solidFill>
                      <a:srgbClr val="C00000"/>
                    </a:solidFill>
                  </a:rPr>
                  <a:t>(t)</a:t>
                </a:r>
              </a:p>
              <a:p>
                <a:endParaRPr lang="en-US" sz="3600" dirty="0">
                  <a:solidFill>
                    <a:srgbClr val="C00000"/>
                  </a:solidFill>
                </a:endParaRPr>
              </a:p>
              <a:p>
                <a:endParaRPr lang="en-US" sz="3600" dirty="0">
                  <a:solidFill>
                    <a:srgbClr val="C00000"/>
                  </a:solidFill>
                </a:endParaRPr>
              </a:p>
            </p:txBody>
          </p:sp>
        </mc:Choice>
        <mc:Fallback xmlns="">
          <p:sp>
            <p:nvSpPr>
              <p:cNvPr id="3" name="Content Placeholder 2">
                <a:extLst>
                  <a:ext uri="{FF2B5EF4-FFF2-40B4-BE49-F238E27FC236}">
                    <a16:creationId xmlns:a16="http://schemas.microsoft.com/office/drawing/2014/main" id="{FAF01CEB-E5C4-7C4F-8118-F0861D97C0AE}"/>
                  </a:ext>
                </a:extLst>
              </p:cNvPr>
              <p:cNvSpPr>
                <a:spLocks noGrp="1" noRot="1" noChangeAspect="1" noMove="1" noResize="1" noEditPoints="1" noAdjustHandles="1" noChangeArrowheads="1" noChangeShapeType="1" noTextEdit="1"/>
              </p:cNvSpPr>
              <p:nvPr>
                <p:ph idx="1"/>
              </p:nvPr>
            </p:nvSpPr>
            <p:spPr>
              <a:xfrm>
                <a:off x="1" y="1451114"/>
                <a:ext cx="12404034" cy="4602368"/>
              </a:xfrm>
              <a:blipFill>
                <a:blip r:embed="rId2"/>
                <a:stretch>
                  <a:fillRect l="-819" t="-1374"/>
                </a:stretch>
              </a:blipFill>
            </p:spPr>
            <p:txBody>
              <a:bodyPr/>
              <a:lstStyle/>
              <a:p>
                <a:r>
                  <a:rPr lang="en-US">
                    <a:noFill/>
                  </a:rPr>
                  <a:t> </a:t>
                </a:r>
              </a:p>
            </p:txBody>
          </p:sp>
        </mc:Fallback>
      </mc:AlternateContent>
    </p:spTree>
    <p:extLst>
      <p:ext uri="{BB962C8B-B14F-4D97-AF65-F5344CB8AC3E}">
        <p14:creationId xmlns:p14="http://schemas.microsoft.com/office/powerpoint/2010/main" val="1257843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5E9C-44C2-FB4F-B11F-DA840FB3B7A0}"/>
              </a:ext>
            </a:extLst>
          </p:cNvPr>
          <p:cNvSpPr>
            <a:spLocks noGrp="1"/>
          </p:cNvSpPr>
          <p:nvPr>
            <p:ph type="title"/>
          </p:nvPr>
        </p:nvSpPr>
        <p:spPr/>
        <p:txBody>
          <a:bodyPr/>
          <a:lstStyle/>
          <a:p>
            <a:r>
              <a:rPr lang="en-US" dirty="0"/>
              <a:t>Some Implications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D6E08B-0894-6C4E-B2E2-B19741E790EB}"/>
                  </a:ext>
                </a:extLst>
              </p:cNvPr>
              <p:cNvSpPr>
                <a:spLocks noGrp="1"/>
              </p:cNvSpPr>
              <p:nvPr>
                <p:ph idx="1"/>
              </p:nvPr>
            </p:nvSpPr>
            <p:spPr/>
            <p:txBody>
              <a:bodyPr>
                <a:normAutofit fontScale="92500" lnSpcReduction="20000"/>
              </a:bodyPr>
              <a:lstStyle/>
              <a:p>
                <a:r>
                  <a:rPr lang="en-US" dirty="0"/>
                  <a:t>It is important that we spend enough attention on recruitment and retentions of the first year freshmen </a:t>
                </a:r>
              </a:p>
              <a:p>
                <a:pPr marL="0" indent="0">
                  <a:buNone/>
                </a:pPr>
                <a14:m>
                  <m:oMathPara xmlns:m="http://schemas.openxmlformats.org/officeDocument/2006/math">
                    <m:oMathParaPr>
                      <m:jc m:val="centerGroup"/>
                    </m:oMathParaPr>
                    <m:oMath xmlns:m="http://schemas.openxmlformats.org/officeDocument/2006/math">
                      <m:r>
                        <a:rPr lang="en-US" i="1">
                          <a:highlight>
                            <a:srgbClr val="FFFF00"/>
                          </a:highlight>
                          <a:latin typeface="Cambria Math" panose="02040503050406030204" pitchFamily="18" charset="0"/>
                        </a:rPr>
                        <m:t>𝑟</m:t>
                      </m:r>
                      <m:r>
                        <m:rPr>
                          <m:nor/>
                        </m:rPr>
                        <a:rPr lang="en-US" baseline="-25000" dirty="0">
                          <a:highlight>
                            <a:srgbClr val="FFFF00"/>
                          </a:highlight>
                        </a:rPr>
                        <m:t>g</m:t>
                      </m:r>
                      <m:r>
                        <m:rPr>
                          <m:nor/>
                        </m:rPr>
                        <a:rPr lang="en-US" dirty="0">
                          <a:highlight>
                            <a:srgbClr val="FFFF00"/>
                          </a:highlight>
                        </a:rPr>
                        <m:t> </m:t>
                      </m:r>
                      <m:d>
                        <m:dPr>
                          <m:ctrlPr>
                            <a:rPr lang="en-US" i="1">
                              <a:highlight>
                                <a:srgbClr val="FFFF00"/>
                              </a:highlight>
                              <a:latin typeface="Cambria Math" panose="02040503050406030204" pitchFamily="18" charset="0"/>
                            </a:rPr>
                          </m:ctrlPr>
                        </m:dPr>
                        <m:e>
                          <m:r>
                            <a:rPr lang="en-US" i="1">
                              <a:highlight>
                                <a:srgbClr val="FFFF00"/>
                              </a:highlight>
                              <a:latin typeface="Cambria Math" panose="02040503050406030204" pitchFamily="18" charset="0"/>
                            </a:rPr>
                            <m:t>𝑡</m:t>
                          </m:r>
                          <m:r>
                            <a:rPr lang="en-US" i="1">
                              <a:highlight>
                                <a:srgbClr val="FFFF00"/>
                              </a:highlight>
                              <a:latin typeface="Cambria Math" panose="02040503050406030204" pitchFamily="18" charset="0"/>
                            </a:rPr>
                            <m:t>+1</m:t>
                          </m:r>
                        </m:e>
                      </m:d>
                      <m:r>
                        <m:rPr>
                          <m:nor/>
                        </m:rPr>
                        <a:rPr lang="en-US" dirty="0">
                          <a:highlight>
                            <a:srgbClr val="FFFF00"/>
                          </a:highlight>
                        </a:rPr>
                        <m:t> </m:t>
                      </m:r>
                      <m:r>
                        <m:rPr>
                          <m:nor/>
                        </m:rPr>
                        <a:rPr lang="en-US" dirty="0">
                          <a:highlight>
                            <a:srgbClr val="FFFF00"/>
                          </a:highlight>
                        </a:rPr>
                        <m:t>r</m:t>
                      </m:r>
                      <m:r>
                        <a:rPr lang="en-US" i="1" baseline="-25000" dirty="0">
                          <a:highlight>
                            <a:srgbClr val="FFFF00"/>
                          </a:highlight>
                          <a:latin typeface="Cambria Math" panose="02040503050406030204" pitchFamily="18" charset="0"/>
                        </a:rPr>
                        <m:t>34</m:t>
                      </m:r>
                      <m:r>
                        <m:rPr>
                          <m:nor/>
                        </m:rPr>
                        <a:rPr lang="en-US" dirty="0">
                          <a:highlight>
                            <a:srgbClr val="FFFF00"/>
                          </a:highlight>
                        </a:rPr>
                        <m:t> </m:t>
                      </m:r>
                      <m:d>
                        <m:dPr>
                          <m:ctrlPr>
                            <a:rPr lang="en-US" i="1">
                              <a:highlight>
                                <a:srgbClr val="FFFF00"/>
                              </a:highlight>
                              <a:latin typeface="Cambria Math" panose="02040503050406030204" pitchFamily="18" charset="0"/>
                            </a:rPr>
                          </m:ctrlPr>
                        </m:dPr>
                        <m:e>
                          <m:r>
                            <a:rPr lang="en-US" i="1">
                              <a:highlight>
                                <a:srgbClr val="FFFF00"/>
                              </a:highlight>
                              <a:latin typeface="Cambria Math" panose="02040503050406030204" pitchFamily="18" charset="0"/>
                            </a:rPr>
                            <m:t>𝑡</m:t>
                          </m:r>
                        </m:e>
                      </m:d>
                      <m:r>
                        <m:rPr>
                          <m:nor/>
                        </m:rPr>
                        <a:rPr lang="en-US" dirty="0">
                          <a:highlight>
                            <a:srgbClr val="FFFF00"/>
                          </a:highlight>
                        </a:rPr>
                        <m:t> </m:t>
                      </m:r>
                      <m:r>
                        <m:rPr>
                          <m:nor/>
                        </m:rPr>
                        <a:rPr lang="en-US" dirty="0">
                          <a:highlight>
                            <a:srgbClr val="FFFF00"/>
                          </a:highlight>
                        </a:rPr>
                        <m:t>r</m:t>
                      </m:r>
                      <m:r>
                        <a:rPr lang="en-US" i="1" baseline="-25000" dirty="0">
                          <a:highlight>
                            <a:srgbClr val="FFFF00"/>
                          </a:highlight>
                          <a:latin typeface="Cambria Math" panose="02040503050406030204" pitchFamily="18" charset="0"/>
                        </a:rPr>
                        <m:t>23</m:t>
                      </m:r>
                      <m:r>
                        <m:rPr>
                          <m:nor/>
                        </m:rPr>
                        <a:rPr lang="en-US" dirty="0">
                          <a:highlight>
                            <a:srgbClr val="FFFF00"/>
                          </a:highlight>
                        </a:rPr>
                        <m:t> </m:t>
                      </m:r>
                      <m:d>
                        <m:dPr>
                          <m:ctrlPr>
                            <a:rPr lang="en-US" i="1">
                              <a:highlight>
                                <a:srgbClr val="FFFF00"/>
                              </a:highlight>
                              <a:latin typeface="Cambria Math" panose="02040503050406030204" pitchFamily="18" charset="0"/>
                            </a:rPr>
                          </m:ctrlPr>
                        </m:dPr>
                        <m:e>
                          <m:r>
                            <a:rPr lang="en-US" i="1">
                              <a:highlight>
                                <a:srgbClr val="FFFF00"/>
                              </a:highlight>
                              <a:latin typeface="Cambria Math" panose="02040503050406030204" pitchFamily="18" charset="0"/>
                            </a:rPr>
                            <m:t>𝑡</m:t>
                          </m:r>
                          <m:r>
                            <a:rPr lang="en-US" i="1">
                              <a:highlight>
                                <a:srgbClr val="FFFF00"/>
                              </a:highlight>
                              <a:latin typeface="Cambria Math" panose="02040503050406030204" pitchFamily="18" charset="0"/>
                            </a:rPr>
                            <m:t>−1</m:t>
                          </m:r>
                        </m:e>
                      </m:d>
                      <m:r>
                        <m:rPr>
                          <m:nor/>
                        </m:rPr>
                        <a:rPr lang="en-US" dirty="0">
                          <a:highlight>
                            <a:srgbClr val="FFFF00"/>
                          </a:highlight>
                        </a:rPr>
                        <m:t> </m:t>
                      </m:r>
                      <m:r>
                        <m:rPr>
                          <m:nor/>
                        </m:rPr>
                        <a:rPr lang="en-US" dirty="0">
                          <a:highlight>
                            <a:srgbClr val="FFFF00"/>
                          </a:highlight>
                        </a:rPr>
                        <m:t>r</m:t>
                      </m:r>
                      <m:r>
                        <m:rPr>
                          <m:nor/>
                        </m:rPr>
                        <a:rPr lang="en-US" baseline="-25000" dirty="0">
                          <a:highlight>
                            <a:srgbClr val="FFFF00"/>
                          </a:highlight>
                        </a:rPr>
                        <m:t>12</m:t>
                      </m:r>
                      <m:r>
                        <m:rPr>
                          <m:nor/>
                        </m:rPr>
                        <a:rPr lang="en-US" dirty="0">
                          <a:highlight>
                            <a:srgbClr val="FFFF00"/>
                          </a:highlight>
                        </a:rPr>
                        <m:t> </m:t>
                      </m:r>
                      <m:d>
                        <m:dPr>
                          <m:ctrlPr>
                            <a:rPr lang="en-US" i="1">
                              <a:highlight>
                                <a:srgbClr val="FFFF00"/>
                              </a:highlight>
                              <a:latin typeface="Cambria Math" panose="02040503050406030204" pitchFamily="18" charset="0"/>
                            </a:rPr>
                          </m:ctrlPr>
                        </m:dPr>
                        <m:e>
                          <m:r>
                            <a:rPr lang="en-US" i="1">
                              <a:highlight>
                                <a:srgbClr val="FFFF00"/>
                              </a:highlight>
                              <a:latin typeface="Cambria Math" panose="02040503050406030204" pitchFamily="18" charset="0"/>
                            </a:rPr>
                            <m:t>𝑡</m:t>
                          </m:r>
                          <m:r>
                            <a:rPr lang="en-US" i="1">
                              <a:highlight>
                                <a:srgbClr val="FFFF00"/>
                              </a:highlight>
                              <a:latin typeface="Cambria Math" panose="02040503050406030204" pitchFamily="18" charset="0"/>
                            </a:rPr>
                            <m:t>−2</m:t>
                          </m:r>
                        </m:e>
                      </m:d>
                      <m:r>
                        <m:rPr>
                          <m:nor/>
                        </m:rPr>
                        <a:rPr lang="en-US" dirty="0">
                          <a:solidFill>
                            <a:srgbClr val="C00000"/>
                          </a:solidFill>
                          <a:highlight>
                            <a:srgbClr val="FFFF00"/>
                          </a:highlight>
                        </a:rPr>
                        <m:t>r</m:t>
                      </m:r>
                      <m:r>
                        <m:rPr>
                          <m:nor/>
                        </m:rPr>
                        <a:rPr lang="en-US" baseline="-25000" dirty="0">
                          <a:solidFill>
                            <a:srgbClr val="C00000"/>
                          </a:solidFill>
                          <a:highlight>
                            <a:srgbClr val="FFFF00"/>
                          </a:highlight>
                        </a:rPr>
                        <m:t>1</m:t>
                      </m:r>
                      <m:r>
                        <m:rPr>
                          <m:nor/>
                        </m:rPr>
                        <a:rPr lang="en-US" dirty="0">
                          <a:solidFill>
                            <a:srgbClr val="C00000"/>
                          </a:solidFill>
                          <a:highlight>
                            <a:srgbClr val="FFFF00"/>
                          </a:highlight>
                        </a:rPr>
                        <m:t>(</m:t>
                      </m:r>
                      <m:r>
                        <m:rPr>
                          <m:nor/>
                        </m:rPr>
                        <a:rPr lang="en-US" dirty="0">
                          <a:solidFill>
                            <a:srgbClr val="C00000"/>
                          </a:solidFill>
                          <a:highlight>
                            <a:srgbClr val="FFFF00"/>
                          </a:highlight>
                        </a:rPr>
                        <m:t>t</m:t>
                      </m:r>
                      <m:r>
                        <m:rPr>
                          <m:nor/>
                        </m:rPr>
                        <a:rPr lang="en-US" dirty="0">
                          <a:solidFill>
                            <a:srgbClr val="C00000"/>
                          </a:solidFill>
                          <a:highlight>
                            <a:srgbClr val="FFFF00"/>
                          </a:highlight>
                        </a:rPr>
                        <m:t>−3)</m:t>
                      </m:r>
                    </m:oMath>
                  </m:oMathPara>
                </a14:m>
                <a:endParaRPr lang="en-US" dirty="0">
                  <a:solidFill>
                    <a:srgbClr val="C00000"/>
                  </a:solidFill>
                </a:endParaRPr>
              </a:p>
              <a:p>
                <a:r>
                  <a:rPr lang="en-US" dirty="0"/>
                  <a:t>The last two years retention rates are important</a:t>
                </a:r>
              </a:p>
              <a:p>
                <a:pPr marL="0" indent="0" algn="ctr">
                  <a:buNone/>
                </a:pPr>
                <a14:m>
                  <m:oMath xmlns:m="http://schemas.openxmlformats.org/officeDocument/2006/math">
                    <m:r>
                      <a:rPr lang="en-US" i="1">
                        <a:highlight>
                          <a:srgbClr val="FFFF00"/>
                        </a:highlight>
                        <a:latin typeface="Cambria Math" panose="02040503050406030204" pitchFamily="18" charset="0"/>
                      </a:rPr>
                      <m:t>𝑟</m:t>
                    </m:r>
                  </m:oMath>
                </a14:m>
                <a:r>
                  <a:rPr lang="en-US" baseline="-25000" dirty="0">
                    <a:highlight>
                      <a:srgbClr val="FFFF00"/>
                    </a:highlight>
                  </a:rPr>
                  <a:t>g</a:t>
                </a:r>
                <a:r>
                  <a:rPr lang="en-US" dirty="0">
                    <a:highlight>
                      <a:srgbClr val="FFFF00"/>
                    </a:highlight>
                  </a:rPr>
                  <a:t> </a:t>
                </a:r>
                <a14:m>
                  <m:oMath xmlns:m="http://schemas.openxmlformats.org/officeDocument/2006/math">
                    <m:d>
                      <m:dPr>
                        <m:ctrlPr>
                          <a:rPr lang="en-US" i="1">
                            <a:highlight>
                              <a:srgbClr val="FFFF00"/>
                            </a:highlight>
                            <a:latin typeface="Cambria Math" panose="02040503050406030204" pitchFamily="18" charset="0"/>
                          </a:rPr>
                        </m:ctrlPr>
                      </m:dPr>
                      <m:e>
                        <m:r>
                          <a:rPr lang="en-US" i="1">
                            <a:highlight>
                              <a:srgbClr val="FFFF00"/>
                            </a:highlight>
                            <a:latin typeface="Cambria Math" panose="02040503050406030204" pitchFamily="18" charset="0"/>
                          </a:rPr>
                          <m:t>𝑡</m:t>
                        </m:r>
                        <m:r>
                          <a:rPr lang="en-US" i="1">
                            <a:highlight>
                              <a:srgbClr val="FFFF00"/>
                            </a:highlight>
                            <a:latin typeface="Cambria Math" panose="02040503050406030204" pitchFamily="18" charset="0"/>
                          </a:rPr>
                          <m:t>+1</m:t>
                        </m:r>
                      </m:e>
                    </m:d>
                  </m:oMath>
                </a14:m>
                <a:r>
                  <a:rPr lang="en-US" dirty="0">
                    <a:highlight>
                      <a:srgbClr val="FFFF00"/>
                    </a:highlight>
                  </a:rPr>
                  <a:t> r</a:t>
                </a:r>
                <a14:m>
                  <m:oMath xmlns:m="http://schemas.openxmlformats.org/officeDocument/2006/math">
                    <m:r>
                      <a:rPr lang="en-US" i="1" baseline="-25000" dirty="0">
                        <a:highlight>
                          <a:srgbClr val="FFFF00"/>
                        </a:highlight>
                        <a:latin typeface="Cambria Math" panose="02040503050406030204" pitchFamily="18" charset="0"/>
                      </a:rPr>
                      <m:t>34</m:t>
                    </m:r>
                  </m:oMath>
                </a14:m>
                <a:r>
                  <a:rPr lang="en-US" dirty="0">
                    <a:highlight>
                      <a:srgbClr val="FFFF00"/>
                    </a:highlight>
                  </a:rPr>
                  <a:t> </a:t>
                </a:r>
                <a14:m>
                  <m:oMath xmlns:m="http://schemas.openxmlformats.org/officeDocument/2006/math">
                    <m:d>
                      <m:dPr>
                        <m:ctrlPr>
                          <a:rPr lang="en-US" i="1">
                            <a:highlight>
                              <a:srgbClr val="FFFF00"/>
                            </a:highlight>
                            <a:latin typeface="Cambria Math" panose="02040503050406030204" pitchFamily="18" charset="0"/>
                          </a:rPr>
                        </m:ctrlPr>
                      </m:dPr>
                      <m:e>
                        <m:r>
                          <a:rPr lang="en-US" i="1">
                            <a:highlight>
                              <a:srgbClr val="FFFF00"/>
                            </a:highlight>
                            <a:latin typeface="Cambria Math" panose="02040503050406030204" pitchFamily="18" charset="0"/>
                          </a:rPr>
                          <m:t>𝑡</m:t>
                        </m:r>
                      </m:e>
                    </m:d>
                  </m:oMath>
                </a14:m>
                <a:endParaRPr lang="en-US" dirty="0">
                  <a:highlight>
                    <a:srgbClr val="FFFF00"/>
                  </a:highlight>
                </a:endParaRPr>
              </a:p>
              <a:p>
                <a:r>
                  <a:rPr lang="en-US" dirty="0">
                    <a:highlight>
                      <a:srgbClr val="FFFF00"/>
                    </a:highlight>
                  </a:rPr>
                  <a:t>And we should also focus on transfer students in the second, third, fourth year</a:t>
                </a:r>
              </a:p>
              <a:p>
                <a:r>
                  <a:rPr lang="en-US" dirty="0" err="1"/>
                  <a:t>AZTransfer</a:t>
                </a:r>
                <a:r>
                  <a:rPr lang="en-US" dirty="0"/>
                  <a:t> develops and maintains web services and other resources directly related to operating the Arizona Transfer System and promoting transfer opportunities and programs. </a:t>
                </a:r>
                <a:r>
                  <a:rPr lang="en-US" dirty="0">
                    <a:hlinkClick r:id="rId2"/>
                  </a:rPr>
                  <a:t>https://public.azregents.edu/News%20Clips%20Docs/AzTransfer_Report.pdf</a:t>
                </a:r>
                <a:endParaRPr lang="en-US" dirty="0"/>
              </a:p>
              <a:p>
                <a:endParaRPr lang="en-US" dirty="0"/>
              </a:p>
              <a:p>
                <a:endParaRPr lang="en-US" dirty="0">
                  <a:highlight>
                    <a:srgbClr val="FFFF00"/>
                  </a:highlight>
                </a:endParaRPr>
              </a:p>
            </p:txBody>
          </p:sp>
        </mc:Choice>
        <mc:Fallback xmlns="">
          <p:sp>
            <p:nvSpPr>
              <p:cNvPr id="3" name="Content Placeholder 2">
                <a:extLst>
                  <a:ext uri="{FF2B5EF4-FFF2-40B4-BE49-F238E27FC236}">
                    <a16:creationId xmlns:a16="http://schemas.microsoft.com/office/drawing/2014/main" id="{BCD6E08B-0894-6C4E-B2E2-B19741E790EB}"/>
                  </a:ext>
                </a:extLst>
              </p:cNvPr>
              <p:cNvSpPr>
                <a:spLocks noGrp="1" noRot="1" noChangeAspect="1" noMove="1" noResize="1" noEditPoints="1" noAdjustHandles="1" noChangeArrowheads="1" noChangeShapeType="1" noTextEdit="1"/>
              </p:cNvSpPr>
              <p:nvPr>
                <p:ph idx="1"/>
              </p:nvPr>
            </p:nvSpPr>
            <p:spPr>
              <a:blipFill>
                <a:blip r:embed="rId3"/>
                <a:stretch>
                  <a:fillRect l="-396" t="-735" r="-1189"/>
                </a:stretch>
              </a:blipFill>
            </p:spPr>
            <p:txBody>
              <a:bodyPr/>
              <a:lstStyle/>
              <a:p>
                <a:r>
                  <a:rPr lang="en-US">
                    <a:noFill/>
                  </a:rPr>
                  <a:t> </a:t>
                </a:r>
              </a:p>
            </p:txBody>
          </p:sp>
        </mc:Fallback>
      </mc:AlternateContent>
    </p:spTree>
    <p:extLst>
      <p:ext uri="{BB962C8B-B14F-4D97-AF65-F5344CB8AC3E}">
        <p14:creationId xmlns:p14="http://schemas.microsoft.com/office/powerpoint/2010/main" val="2475516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16C86-A29D-1845-B69D-626B5A9147ED}"/>
              </a:ext>
            </a:extLst>
          </p:cNvPr>
          <p:cNvSpPr>
            <a:spLocks noGrp="1"/>
          </p:cNvSpPr>
          <p:nvPr>
            <p:ph type="title"/>
          </p:nvPr>
        </p:nvSpPr>
        <p:spPr>
          <a:xfrm>
            <a:off x="874059" y="401107"/>
            <a:ext cx="10180795" cy="1049235"/>
          </a:xfrm>
        </p:spPr>
        <p:txBody>
          <a:bodyPr>
            <a:normAutofit fontScale="90000"/>
          </a:bodyPr>
          <a:lstStyle/>
          <a:p>
            <a:r>
              <a:rPr lang="en-US" dirty="0"/>
              <a:t>Transfer from Arizona Community Colleges</a:t>
            </a:r>
            <a:br>
              <a:rPr lang="en-US" dirty="0"/>
            </a:br>
            <a:r>
              <a:rPr lang="en-US" dirty="0">
                <a:hlinkClick r:id="rId2"/>
              </a:rPr>
              <a:t>https://public.azregents.edu/News%20Clips%20Docs/AzTransfer_Report.pdf</a:t>
            </a:r>
            <a:br>
              <a:rPr lang="en-US" dirty="0"/>
            </a:br>
            <a:endParaRPr lang="en-US" dirty="0"/>
          </a:p>
        </p:txBody>
      </p:sp>
      <p:pic>
        <p:nvPicPr>
          <p:cNvPr id="4" name="Picture 3">
            <a:extLst>
              <a:ext uri="{FF2B5EF4-FFF2-40B4-BE49-F238E27FC236}">
                <a16:creationId xmlns:a16="http://schemas.microsoft.com/office/drawing/2014/main" id="{3DB90A3B-1D47-294B-A45D-7F47955CAD2D}"/>
              </a:ext>
            </a:extLst>
          </p:cNvPr>
          <p:cNvPicPr>
            <a:picLocks noChangeAspect="1"/>
          </p:cNvPicPr>
          <p:nvPr/>
        </p:nvPicPr>
        <p:blipFill>
          <a:blip r:embed="rId3"/>
          <a:stretch>
            <a:fillRect/>
          </a:stretch>
        </p:blipFill>
        <p:spPr>
          <a:xfrm>
            <a:off x="766483" y="1646581"/>
            <a:ext cx="10288371" cy="4406900"/>
          </a:xfrm>
          <a:prstGeom prst="rect">
            <a:avLst/>
          </a:prstGeom>
        </p:spPr>
      </p:pic>
    </p:spTree>
    <p:extLst>
      <p:ext uri="{BB962C8B-B14F-4D97-AF65-F5344CB8AC3E}">
        <p14:creationId xmlns:p14="http://schemas.microsoft.com/office/powerpoint/2010/main" val="3508105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AE7AECD-E8C8-614E-B3B0-98CC092AC6A6}"/>
              </a:ext>
            </a:extLst>
          </p:cNvPr>
          <p:cNvGraphicFramePr>
            <a:graphicFrameLocks noGrp="1"/>
          </p:cNvGraphicFramePr>
          <p:nvPr>
            <p:ph idx="1"/>
            <p:extLst>
              <p:ext uri="{D42A27DB-BD31-4B8C-83A1-F6EECF244321}">
                <p14:modId xmlns:p14="http://schemas.microsoft.com/office/powerpoint/2010/main" val="2838155348"/>
              </p:ext>
            </p:extLst>
          </p:nvPr>
        </p:nvGraphicFramePr>
        <p:xfrm>
          <a:off x="536714" y="2007710"/>
          <a:ext cx="11655286" cy="4074336"/>
        </p:xfrm>
        <a:graphic>
          <a:graphicData uri="http://schemas.openxmlformats.org/drawingml/2006/table">
            <a:tbl>
              <a:tblPr/>
              <a:tblGrid>
                <a:gridCol w="3428110">
                  <a:extLst>
                    <a:ext uri="{9D8B030D-6E8A-4147-A177-3AD203B41FA5}">
                      <a16:colId xmlns:a16="http://schemas.microsoft.com/office/drawing/2014/main" val="2077985494"/>
                    </a:ext>
                  </a:extLst>
                </a:gridCol>
                <a:gridCol w="2056794">
                  <a:extLst>
                    <a:ext uri="{9D8B030D-6E8A-4147-A177-3AD203B41FA5}">
                      <a16:colId xmlns:a16="http://schemas.microsoft.com/office/drawing/2014/main" val="3180103514"/>
                    </a:ext>
                  </a:extLst>
                </a:gridCol>
                <a:gridCol w="2056794">
                  <a:extLst>
                    <a:ext uri="{9D8B030D-6E8A-4147-A177-3AD203B41FA5}">
                      <a16:colId xmlns:a16="http://schemas.microsoft.com/office/drawing/2014/main" val="3243772155"/>
                    </a:ext>
                  </a:extLst>
                </a:gridCol>
                <a:gridCol w="2056794">
                  <a:extLst>
                    <a:ext uri="{9D8B030D-6E8A-4147-A177-3AD203B41FA5}">
                      <a16:colId xmlns:a16="http://schemas.microsoft.com/office/drawing/2014/main" val="162027148"/>
                    </a:ext>
                  </a:extLst>
                </a:gridCol>
                <a:gridCol w="2056794">
                  <a:extLst>
                    <a:ext uri="{9D8B030D-6E8A-4147-A177-3AD203B41FA5}">
                      <a16:colId xmlns:a16="http://schemas.microsoft.com/office/drawing/2014/main" val="1583462995"/>
                    </a:ext>
                  </a:extLst>
                </a:gridCol>
              </a:tblGrid>
              <a:tr h="582048">
                <a:tc>
                  <a:txBody>
                    <a:bodyPr/>
                    <a:lstStyle/>
                    <a:p>
                      <a:pPr algn="l"/>
                      <a:r>
                        <a:rPr lang="en-US" sz="1800" b="1">
                          <a:solidFill>
                            <a:srgbClr val="FFFFFF"/>
                          </a:solidFill>
                          <a:effectLst/>
                        </a:rPr>
                        <a:t>Information</a:t>
                      </a:r>
                    </a:p>
                  </a:txBody>
                  <a:tcPr marL="66458" marR="91142" marT="45571" marB="45571" anchor="ctr">
                    <a:lnL>
                      <a:noFill/>
                    </a:lnL>
                    <a:lnR>
                      <a:noFill/>
                    </a:lnR>
                    <a:lnT>
                      <a:noFill/>
                    </a:lnT>
                    <a:lnB>
                      <a:noFill/>
                    </a:lnB>
                    <a:solidFill>
                      <a:srgbClr val="000000"/>
                    </a:solidFill>
                  </a:tcPr>
                </a:tc>
                <a:tc>
                  <a:txBody>
                    <a:bodyPr/>
                    <a:lstStyle/>
                    <a:p>
                      <a:pPr algn="l"/>
                      <a:r>
                        <a:rPr lang="en-US" sz="1800" b="1">
                          <a:solidFill>
                            <a:srgbClr val="FFFFFF"/>
                          </a:solidFill>
                          <a:effectLst/>
                        </a:rPr>
                        <a:t>ASU</a:t>
                      </a:r>
                    </a:p>
                  </a:txBody>
                  <a:tcPr marL="66458" marR="91142" marT="45571" marB="45571" anchor="ctr">
                    <a:lnL>
                      <a:noFill/>
                    </a:lnL>
                    <a:lnR>
                      <a:noFill/>
                    </a:lnR>
                    <a:lnT>
                      <a:noFill/>
                    </a:lnT>
                    <a:lnB>
                      <a:noFill/>
                    </a:lnB>
                    <a:solidFill>
                      <a:srgbClr val="000000"/>
                    </a:solidFill>
                  </a:tcPr>
                </a:tc>
                <a:tc>
                  <a:txBody>
                    <a:bodyPr/>
                    <a:lstStyle/>
                    <a:p>
                      <a:pPr algn="l"/>
                      <a:r>
                        <a:rPr lang="en-US" sz="1800" b="1">
                          <a:solidFill>
                            <a:srgbClr val="FFFFFF"/>
                          </a:solidFill>
                          <a:effectLst/>
                        </a:rPr>
                        <a:t>NAU</a:t>
                      </a:r>
                    </a:p>
                  </a:txBody>
                  <a:tcPr marL="66458" marR="91142" marT="45571" marB="45571" anchor="ctr">
                    <a:lnL>
                      <a:noFill/>
                    </a:lnL>
                    <a:lnR>
                      <a:noFill/>
                    </a:lnR>
                    <a:lnT>
                      <a:noFill/>
                    </a:lnT>
                    <a:lnB>
                      <a:noFill/>
                    </a:lnB>
                    <a:solidFill>
                      <a:srgbClr val="000000"/>
                    </a:solidFill>
                  </a:tcPr>
                </a:tc>
                <a:tc>
                  <a:txBody>
                    <a:bodyPr/>
                    <a:lstStyle/>
                    <a:p>
                      <a:pPr algn="l"/>
                      <a:r>
                        <a:rPr lang="en-US" sz="1800" b="1">
                          <a:solidFill>
                            <a:srgbClr val="FFFFFF"/>
                          </a:solidFill>
                          <a:effectLst/>
                        </a:rPr>
                        <a:t>UA</a:t>
                      </a:r>
                    </a:p>
                  </a:txBody>
                  <a:tcPr marL="66458" marR="91142" marT="45571" marB="45571" anchor="ctr">
                    <a:lnL>
                      <a:noFill/>
                    </a:lnL>
                    <a:lnR>
                      <a:noFill/>
                    </a:lnR>
                    <a:lnT>
                      <a:noFill/>
                    </a:lnT>
                    <a:lnB>
                      <a:noFill/>
                    </a:lnB>
                    <a:solidFill>
                      <a:srgbClr val="000000"/>
                    </a:solidFill>
                  </a:tcPr>
                </a:tc>
                <a:tc>
                  <a:txBody>
                    <a:bodyPr/>
                    <a:lstStyle/>
                    <a:p>
                      <a:pPr algn="l"/>
                      <a:r>
                        <a:rPr lang="en-US" sz="1800" b="1">
                          <a:solidFill>
                            <a:srgbClr val="FFFFFF"/>
                          </a:solidFill>
                          <a:effectLst/>
                        </a:rPr>
                        <a:t>System</a:t>
                      </a:r>
                    </a:p>
                  </a:txBody>
                  <a:tcPr marL="66458" marR="91142" marT="45571" marB="45571" anchor="ctr">
                    <a:lnL>
                      <a:noFill/>
                    </a:lnL>
                    <a:lnR>
                      <a:noFill/>
                    </a:lnR>
                    <a:lnT>
                      <a:noFill/>
                    </a:lnT>
                    <a:lnB>
                      <a:noFill/>
                    </a:lnB>
                    <a:solidFill>
                      <a:srgbClr val="000000"/>
                    </a:solidFill>
                  </a:tcPr>
                </a:tc>
                <a:extLst>
                  <a:ext uri="{0D108BD9-81ED-4DB2-BD59-A6C34878D82A}">
                    <a16:rowId xmlns:a16="http://schemas.microsoft.com/office/drawing/2014/main" val="2612626117"/>
                  </a:ext>
                </a:extLst>
              </a:tr>
              <a:tr h="582048">
                <a:tc>
                  <a:txBody>
                    <a:bodyPr/>
                    <a:lstStyle/>
                    <a:p>
                      <a:r>
                        <a:rPr lang="en-US" sz="1800">
                          <a:effectLst/>
                        </a:rPr>
                        <a:t>2017-18</a:t>
                      </a:r>
                    </a:p>
                  </a:txBody>
                  <a:tcPr marL="91142" marR="91142" marT="45571" marB="45571" anchor="ctr">
                    <a:lnL>
                      <a:noFill/>
                    </a:lnL>
                    <a:lnR>
                      <a:noFill/>
                    </a:lnR>
                    <a:lnT>
                      <a:noFill/>
                    </a:lnT>
                    <a:lnB>
                      <a:noFill/>
                    </a:lnB>
                  </a:tcPr>
                </a:tc>
                <a:tc>
                  <a:txBody>
                    <a:bodyPr/>
                    <a:lstStyle/>
                    <a:p>
                      <a:r>
                        <a:rPr lang="en-US" sz="1800">
                          <a:effectLst/>
                        </a:rPr>
                        <a:t>4,602</a:t>
                      </a:r>
                    </a:p>
                  </a:txBody>
                  <a:tcPr marL="91142" marR="91142" marT="45571" marB="45571" anchor="ctr">
                    <a:lnL>
                      <a:noFill/>
                    </a:lnL>
                    <a:lnR>
                      <a:noFill/>
                    </a:lnR>
                    <a:lnT>
                      <a:noFill/>
                    </a:lnT>
                    <a:lnB>
                      <a:noFill/>
                    </a:lnB>
                  </a:tcPr>
                </a:tc>
                <a:tc>
                  <a:txBody>
                    <a:bodyPr/>
                    <a:lstStyle/>
                    <a:p>
                      <a:r>
                        <a:rPr lang="en-US" sz="1800">
                          <a:effectLst/>
                        </a:rPr>
                        <a:t>1,941</a:t>
                      </a:r>
                    </a:p>
                  </a:txBody>
                  <a:tcPr marL="91142" marR="91142" marT="45571" marB="45571" anchor="ctr">
                    <a:lnL>
                      <a:noFill/>
                    </a:lnL>
                    <a:lnR>
                      <a:noFill/>
                    </a:lnR>
                    <a:lnT>
                      <a:noFill/>
                    </a:lnT>
                    <a:lnB>
                      <a:noFill/>
                    </a:lnB>
                  </a:tcPr>
                </a:tc>
                <a:tc>
                  <a:txBody>
                    <a:bodyPr/>
                    <a:lstStyle/>
                    <a:p>
                      <a:r>
                        <a:rPr lang="en-US" sz="1800">
                          <a:effectLst/>
                        </a:rPr>
                        <a:t>1,119</a:t>
                      </a:r>
                    </a:p>
                  </a:txBody>
                  <a:tcPr marL="91142" marR="91142" marT="45571" marB="45571" anchor="ctr">
                    <a:lnL>
                      <a:noFill/>
                    </a:lnL>
                    <a:lnR>
                      <a:noFill/>
                    </a:lnR>
                    <a:lnT>
                      <a:noFill/>
                    </a:lnT>
                    <a:lnB>
                      <a:noFill/>
                    </a:lnB>
                  </a:tcPr>
                </a:tc>
                <a:tc>
                  <a:txBody>
                    <a:bodyPr/>
                    <a:lstStyle/>
                    <a:p>
                      <a:r>
                        <a:rPr lang="en-US" sz="1800">
                          <a:effectLst/>
                        </a:rPr>
                        <a:t>7,662</a:t>
                      </a:r>
                    </a:p>
                  </a:txBody>
                  <a:tcPr marL="91142" marR="91142" marT="45571" marB="45571" anchor="ctr">
                    <a:lnL>
                      <a:noFill/>
                    </a:lnL>
                    <a:lnR>
                      <a:noFill/>
                    </a:lnR>
                    <a:lnT>
                      <a:noFill/>
                    </a:lnT>
                    <a:lnB>
                      <a:noFill/>
                    </a:lnB>
                  </a:tcPr>
                </a:tc>
                <a:extLst>
                  <a:ext uri="{0D108BD9-81ED-4DB2-BD59-A6C34878D82A}">
                    <a16:rowId xmlns:a16="http://schemas.microsoft.com/office/drawing/2014/main" val="1205223139"/>
                  </a:ext>
                </a:extLst>
              </a:tr>
              <a:tr h="582048">
                <a:tc>
                  <a:txBody>
                    <a:bodyPr/>
                    <a:lstStyle/>
                    <a:p>
                      <a:r>
                        <a:rPr lang="en-US" sz="1800">
                          <a:effectLst/>
                        </a:rPr>
                        <a:t>2016-17</a:t>
                      </a:r>
                    </a:p>
                  </a:txBody>
                  <a:tcPr marL="91142" marR="91142" marT="45571" marB="45571" anchor="ctr">
                    <a:lnL>
                      <a:noFill/>
                    </a:lnL>
                    <a:lnR>
                      <a:noFill/>
                    </a:lnR>
                    <a:lnT>
                      <a:noFill/>
                    </a:lnT>
                    <a:lnB>
                      <a:noFill/>
                    </a:lnB>
                  </a:tcPr>
                </a:tc>
                <a:tc>
                  <a:txBody>
                    <a:bodyPr/>
                    <a:lstStyle/>
                    <a:p>
                      <a:r>
                        <a:rPr lang="en-US" sz="1800">
                          <a:effectLst/>
                        </a:rPr>
                        <a:t>4,515</a:t>
                      </a:r>
                    </a:p>
                  </a:txBody>
                  <a:tcPr marL="91142" marR="91142" marT="45571" marB="45571" anchor="ctr">
                    <a:lnL>
                      <a:noFill/>
                    </a:lnL>
                    <a:lnR>
                      <a:noFill/>
                    </a:lnR>
                    <a:lnT>
                      <a:noFill/>
                    </a:lnT>
                    <a:lnB>
                      <a:noFill/>
                    </a:lnB>
                  </a:tcPr>
                </a:tc>
                <a:tc>
                  <a:txBody>
                    <a:bodyPr/>
                    <a:lstStyle/>
                    <a:p>
                      <a:r>
                        <a:rPr lang="en-US" sz="1800">
                          <a:effectLst/>
                        </a:rPr>
                        <a:t>2,083</a:t>
                      </a:r>
                    </a:p>
                  </a:txBody>
                  <a:tcPr marL="91142" marR="91142" marT="45571" marB="45571" anchor="ctr">
                    <a:lnL>
                      <a:noFill/>
                    </a:lnL>
                    <a:lnR>
                      <a:noFill/>
                    </a:lnR>
                    <a:lnT>
                      <a:noFill/>
                    </a:lnT>
                    <a:lnB>
                      <a:noFill/>
                    </a:lnB>
                  </a:tcPr>
                </a:tc>
                <a:tc>
                  <a:txBody>
                    <a:bodyPr/>
                    <a:lstStyle/>
                    <a:p>
                      <a:r>
                        <a:rPr lang="en-US" sz="1800">
                          <a:effectLst/>
                        </a:rPr>
                        <a:t>1,235</a:t>
                      </a:r>
                    </a:p>
                  </a:txBody>
                  <a:tcPr marL="91142" marR="91142" marT="45571" marB="45571" anchor="ctr">
                    <a:lnL>
                      <a:noFill/>
                    </a:lnL>
                    <a:lnR>
                      <a:noFill/>
                    </a:lnR>
                    <a:lnT>
                      <a:noFill/>
                    </a:lnT>
                    <a:lnB>
                      <a:noFill/>
                    </a:lnB>
                  </a:tcPr>
                </a:tc>
                <a:tc>
                  <a:txBody>
                    <a:bodyPr/>
                    <a:lstStyle/>
                    <a:p>
                      <a:r>
                        <a:rPr lang="en-US" sz="1800">
                          <a:effectLst/>
                        </a:rPr>
                        <a:t>7,833</a:t>
                      </a:r>
                    </a:p>
                  </a:txBody>
                  <a:tcPr marL="91142" marR="91142" marT="45571" marB="45571" anchor="ctr">
                    <a:lnL>
                      <a:noFill/>
                    </a:lnL>
                    <a:lnR>
                      <a:noFill/>
                    </a:lnR>
                    <a:lnT>
                      <a:noFill/>
                    </a:lnT>
                    <a:lnB>
                      <a:noFill/>
                    </a:lnB>
                  </a:tcPr>
                </a:tc>
                <a:extLst>
                  <a:ext uri="{0D108BD9-81ED-4DB2-BD59-A6C34878D82A}">
                    <a16:rowId xmlns:a16="http://schemas.microsoft.com/office/drawing/2014/main" val="709868579"/>
                  </a:ext>
                </a:extLst>
              </a:tr>
              <a:tr h="582048">
                <a:tc>
                  <a:txBody>
                    <a:bodyPr/>
                    <a:lstStyle/>
                    <a:p>
                      <a:r>
                        <a:rPr lang="en-US" sz="1800">
                          <a:effectLst/>
                        </a:rPr>
                        <a:t>2015-16</a:t>
                      </a:r>
                    </a:p>
                  </a:txBody>
                  <a:tcPr marL="91142" marR="91142" marT="45571" marB="45571" anchor="ctr">
                    <a:lnL>
                      <a:noFill/>
                    </a:lnL>
                    <a:lnR>
                      <a:noFill/>
                    </a:lnR>
                    <a:lnT>
                      <a:noFill/>
                    </a:lnT>
                    <a:lnB>
                      <a:noFill/>
                    </a:lnB>
                  </a:tcPr>
                </a:tc>
                <a:tc>
                  <a:txBody>
                    <a:bodyPr/>
                    <a:lstStyle/>
                    <a:p>
                      <a:r>
                        <a:rPr lang="en-US" sz="1800">
                          <a:effectLst/>
                        </a:rPr>
                        <a:t>4,629</a:t>
                      </a:r>
                    </a:p>
                  </a:txBody>
                  <a:tcPr marL="91142" marR="91142" marT="45571" marB="45571" anchor="ctr">
                    <a:lnL>
                      <a:noFill/>
                    </a:lnL>
                    <a:lnR>
                      <a:noFill/>
                    </a:lnR>
                    <a:lnT>
                      <a:noFill/>
                    </a:lnT>
                    <a:lnB>
                      <a:noFill/>
                    </a:lnB>
                  </a:tcPr>
                </a:tc>
                <a:tc>
                  <a:txBody>
                    <a:bodyPr/>
                    <a:lstStyle/>
                    <a:p>
                      <a:r>
                        <a:rPr lang="en-US" sz="1800">
                          <a:effectLst/>
                        </a:rPr>
                        <a:t>1,752</a:t>
                      </a:r>
                    </a:p>
                  </a:txBody>
                  <a:tcPr marL="91142" marR="91142" marT="45571" marB="45571" anchor="ctr">
                    <a:lnL>
                      <a:noFill/>
                    </a:lnL>
                    <a:lnR>
                      <a:noFill/>
                    </a:lnR>
                    <a:lnT>
                      <a:noFill/>
                    </a:lnT>
                    <a:lnB>
                      <a:noFill/>
                    </a:lnB>
                  </a:tcPr>
                </a:tc>
                <a:tc>
                  <a:txBody>
                    <a:bodyPr/>
                    <a:lstStyle/>
                    <a:p>
                      <a:r>
                        <a:rPr lang="en-US" sz="1800">
                          <a:effectLst/>
                        </a:rPr>
                        <a:t>1,165</a:t>
                      </a:r>
                    </a:p>
                  </a:txBody>
                  <a:tcPr marL="91142" marR="91142" marT="45571" marB="45571" anchor="ctr">
                    <a:lnL>
                      <a:noFill/>
                    </a:lnL>
                    <a:lnR>
                      <a:noFill/>
                    </a:lnR>
                    <a:lnT>
                      <a:noFill/>
                    </a:lnT>
                    <a:lnB>
                      <a:noFill/>
                    </a:lnB>
                  </a:tcPr>
                </a:tc>
                <a:tc>
                  <a:txBody>
                    <a:bodyPr/>
                    <a:lstStyle/>
                    <a:p>
                      <a:r>
                        <a:rPr lang="en-US" sz="1800">
                          <a:effectLst/>
                        </a:rPr>
                        <a:t>7,546</a:t>
                      </a:r>
                    </a:p>
                  </a:txBody>
                  <a:tcPr marL="91142" marR="91142" marT="45571" marB="45571" anchor="ctr">
                    <a:lnL>
                      <a:noFill/>
                    </a:lnL>
                    <a:lnR>
                      <a:noFill/>
                    </a:lnR>
                    <a:lnT>
                      <a:noFill/>
                    </a:lnT>
                    <a:lnB>
                      <a:noFill/>
                    </a:lnB>
                  </a:tcPr>
                </a:tc>
                <a:extLst>
                  <a:ext uri="{0D108BD9-81ED-4DB2-BD59-A6C34878D82A}">
                    <a16:rowId xmlns:a16="http://schemas.microsoft.com/office/drawing/2014/main" val="2926884289"/>
                  </a:ext>
                </a:extLst>
              </a:tr>
              <a:tr h="582048">
                <a:tc>
                  <a:txBody>
                    <a:bodyPr/>
                    <a:lstStyle/>
                    <a:p>
                      <a:r>
                        <a:rPr lang="en-US" sz="1800">
                          <a:effectLst/>
                        </a:rPr>
                        <a:t>2014-15</a:t>
                      </a:r>
                    </a:p>
                  </a:txBody>
                  <a:tcPr marL="91142" marR="91142" marT="45571" marB="45571" anchor="ctr">
                    <a:lnL>
                      <a:noFill/>
                    </a:lnL>
                    <a:lnR>
                      <a:noFill/>
                    </a:lnR>
                    <a:lnT>
                      <a:noFill/>
                    </a:lnT>
                    <a:lnB>
                      <a:noFill/>
                    </a:lnB>
                  </a:tcPr>
                </a:tc>
                <a:tc>
                  <a:txBody>
                    <a:bodyPr/>
                    <a:lstStyle/>
                    <a:p>
                      <a:r>
                        <a:rPr lang="en-US" sz="1800">
                          <a:effectLst/>
                        </a:rPr>
                        <a:t>4,611</a:t>
                      </a:r>
                    </a:p>
                  </a:txBody>
                  <a:tcPr marL="91142" marR="91142" marT="45571" marB="45571" anchor="ctr">
                    <a:lnL>
                      <a:noFill/>
                    </a:lnL>
                    <a:lnR>
                      <a:noFill/>
                    </a:lnR>
                    <a:lnT>
                      <a:noFill/>
                    </a:lnT>
                    <a:lnB>
                      <a:noFill/>
                    </a:lnB>
                  </a:tcPr>
                </a:tc>
                <a:tc>
                  <a:txBody>
                    <a:bodyPr/>
                    <a:lstStyle/>
                    <a:p>
                      <a:r>
                        <a:rPr lang="en-US" sz="1800">
                          <a:effectLst/>
                        </a:rPr>
                        <a:t>1,818</a:t>
                      </a:r>
                    </a:p>
                  </a:txBody>
                  <a:tcPr marL="91142" marR="91142" marT="45571" marB="45571" anchor="ctr">
                    <a:lnL>
                      <a:noFill/>
                    </a:lnL>
                    <a:lnR>
                      <a:noFill/>
                    </a:lnR>
                    <a:lnT>
                      <a:noFill/>
                    </a:lnT>
                    <a:lnB>
                      <a:noFill/>
                    </a:lnB>
                  </a:tcPr>
                </a:tc>
                <a:tc>
                  <a:txBody>
                    <a:bodyPr/>
                    <a:lstStyle/>
                    <a:p>
                      <a:r>
                        <a:rPr lang="en-US" sz="1800">
                          <a:effectLst/>
                        </a:rPr>
                        <a:t>1,141</a:t>
                      </a:r>
                    </a:p>
                  </a:txBody>
                  <a:tcPr marL="91142" marR="91142" marT="45571" marB="45571" anchor="ctr">
                    <a:lnL>
                      <a:noFill/>
                    </a:lnL>
                    <a:lnR>
                      <a:noFill/>
                    </a:lnR>
                    <a:lnT>
                      <a:noFill/>
                    </a:lnT>
                    <a:lnB>
                      <a:noFill/>
                    </a:lnB>
                  </a:tcPr>
                </a:tc>
                <a:tc>
                  <a:txBody>
                    <a:bodyPr/>
                    <a:lstStyle/>
                    <a:p>
                      <a:r>
                        <a:rPr lang="en-US" sz="1800">
                          <a:effectLst/>
                        </a:rPr>
                        <a:t>7,570</a:t>
                      </a:r>
                    </a:p>
                  </a:txBody>
                  <a:tcPr marL="91142" marR="91142" marT="45571" marB="45571" anchor="ctr">
                    <a:lnL>
                      <a:noFill/>
                    </a:lnL>
                    <a:lnR>
                      <a:noFill/>
                    </a:lnR>
                    <a:lnT>
                      <a:noFill/>
                    </a:lnT>
                    <a:lnB>
                      <a:noFill/>
                    </a:lnB>
                  </a:tcPr>
                </a:tc>
                <a:extLst>
                  <a:ext uri="{0D108BD9-81ED-4DB2-BD59-A6C34878D82A}">
                    <a16:rowId xmlns:a16="http://schemas.microsoft.com/office/drawing/2014/main" val="2178953765"/>
                  </a:ext>
                </a:extLst>
              </a:tr>
              <a:tr h="582048">
                <a:tc>
                  <a:txBody>
                    <a:bodyPr/>
                    <a:lstStyle/>
                    <a:p>
                      <a:r>
                        <a:rPr lang="en-US" sz="1800">
                          <a:effectLst/>
                        </a:rPr>
                        <a:t>2013-14</a:t>
                      </a:r>
                    </a:p>
                  </a:txBody>
                  <a:tcPr marL="91142" marR="91142" marT="45571" marB="45571" anchor="ctr">
                    <a:lnL>
                      <a:noFill/>
                    </a:lnL>
                    <a:lnR>
                      <a:noFill/>
                    </a:lnR>
                    <a:lnT>
                      <a:noFill/>
                    </a:lnT>
                    <a:lnB>
                      <a:noFill/>
                    </a:lnB>
                  </a:tcPr>
                </a:tc>
                <a:tc>
                  <a:txBody>
                    <a:bodyPr/>
                    <a:lstStyle/>
                    <a:p>
                      <a:r>
                        <a:rPr lang="en-US" sz="1800">
                          <a:effectLst/>
                        </a:rPr>
                        <a:t>4,419</a:t>
                      </a:r>
                    </a:p>
                  </a:txBody>
                  <a:tcPr marL="91142" marR="91142" marT="45571" marB="45571" anchor="ctr">
                    <a:lnL>
                      <a:noFill/>
                    </a:lnL>
                    <a:lnR>
                      <a:noFill/>
                    </a:lnR>
                    <a:lnT>
                      <a:noFill/>
                    </a:lnT>
                    <a:lnB>
                      <a:noFill/>
                    </a:lnB>
                  </a:tcPr>
                </a:tc>
                <a:tc>
                  <a:txBody>
                    <a:bodyPr/>
                    <a:lstStyle/>
                    <a:p>
                      <a:r>
                        <a:rPr lang="en-US" sz="1800">
                          <a:effectLst/>
                        </a:rPr>
                        <a:t>1,796</a:t>
                      </a:r>
                    </a:p>
                  </a:txBody>
                  <a:tcPr marL="91142" marR="91142" marT="45571" marB="45571" anchor="ctr">
                    <a:lnL>
                      <a:noFill/>
                    </a:lnL>
                    <a:lnR>
                      <a:noFill/>
                    </a:lnR>
                    <a:lnT>
                      <a:noFill/>
                    </a:lnT>
                    <a:lnB>
                      <a:noFill/>
                    </a:lnB>
                  </a:tcPr>
                </a:tc>
                <a:tc>
                  <a:txBody>
                    <a:bodyPr/>
                    <a:lstStyle/>
                    <a:p>
                      <a:r>
                        <a:rPr lang="en-US" sz="1800">
                          <a:effectLst/>
                        </a:rPr>
                        <a:t>1,181</a:t>
                      </a:r>
                    </a:p>
                  </a:txBody>
                  <a:tcPr marL="91142" marR="91142" marT="45571" marB="45571" anchor="ctr">
                    <a:lnL>
                      <a:noFill/>
                    </a:lnL>
                    <a:lnR>
                      <a:noFill/>
                    </a:lnR>
                    <a:lnT>
                      <a:noFill/>
                    </a:lnT>
                    <a:lnB>
                      <a:noFill/>
                    </a:lnB>
                  </a:tcPr>
                </a:tc>
                <a:tc>
                  <a:txBody>
                    <a:bodyPr/>
                    <a:lstStyle/>
                    <a:p>
                      <a:r>
                        <a:rPr lang="en-US" sz="1800">
                          <a:effectLst/>
                        </a:rPr>
                        <a:t>7,396</a:t>
                      </a:r>
                    </a:p>
                  </a:txBody>
                  <a:tcPr marL="91142" marR="91142" marT="45571" marB="45571" anchor="ctr">
                    <a:lnL>
                      <a:noFill/>
                    </a:lnL>
                    <a:lnR>
                      <a:noFill/>
                    </a:lnR>
                    <a:lnT>
                      <a:noFill/>
                    </a:lnT>
                    <a:lnB>
                      <a:noFill/>
                    </a:lnB>
                  </a:tcPr>
                </a:tc>
                <a:extLst>
                  <a:ext uri="{0D108BD9-81ED-4DB2-BD59-A6C34878D82A}">
                    <a16:rowId xmlns:a16="http://schemas.microsoft.com/office/drawing/2014/main" val="2132388103"/>
                  </a:ext>
                </a:extLst>
              </a:tr>
              <a:tr h="582048">
                <a:tc>
                  <a:txBody>
                    <a:bodyPr/>
                    <a:lstStyle/>
                    <a:p>
                      <a:r>
                        <a:rPr lang="en-US" sz="1800">
                          <a:effectLst/>
                        </a:rPr>
                        <a:t>Change from 2013-14</a:t>
                      </a:r>
                    </a:p>
                  </a:txBody>
                  <a:tcPr marL="91142" marR="91142" marT="45571" marB="45571" anchor="ctr">
                    <a:lnL>
                      <a:noFill/>
                    </a:lnL>
                    <a:lnR>
                      <a:noFill/>
                    </a:lnR>
                    <a:lnT>
                      <a:noFill/>
                    </a:lnT>
                    <a:lnB>
                      <a:noFill/>
                    </a:lnB>
                  </a:tcPr>
                </a:tc>
                <a:tc>
                  <a:txBody>
                    <a:bodyPr/>
                    <a:lstStyle/>
                    <a:p>
                      <a:r>
                        <a:rPr lang="en-US" sz="1800" dirty="0">
                          <a:effectLst/>
                          <a:highlight>
                            <a:srgbClr val="FFFF00"/>
                          </a:highlight>
                        </a:rPr>
                        <a:t>4.1%</a:t>
                      </a:r>
                    </a:p>
                  </a:txBody>
                  <a:tcPr marL="91142" marR="91142" marT="45571" marB="45571" anchor="ctr">
                    <a:lnL>
                      <a:noFill/>
                    </a:lnL>
                    <a:lnR>
                      <a:noFill/>
                    </a:lnR>
                    <a:lnT>
                      <a:noFill/>
                    </a:lnT>
                    <a:lnB>
                      <a:noFill/>
                    </a:lnB>
                  </a:tcPr>
                </a:tc>
                <a:tc>
                  <a:txBody>
                    <a:bodyPr/>
                    <a:lstStyle/>
                    <a:p>
                      <a:r>
                        <a:rPr lang="en-US" sz="1800">
                          <a:effectLst/>
                        </a:rPr>
                        <a:t>8%</a:t>
                      </a:r>
                    </a:p>
                  </a:txBody>
                  <a:tcPr marL="91142" marR="91142" marT="45571" marB="45571" anchor="ctr">
                    <a:lnL>
                      <a:noFill/>
                    </a:lnL>
                    <a:lnR>
                      <a:noFill/>
                    </a:lnR>
                    <a:lnT>
                      <a:noFill/>
                    </a:lnT>
                    <a:lnB>
                      <a:noFill/>
                    </a:lnB>
                  </a:tcPr>
                </a:tc>
                <a:tc>
                  <a:txBody>
                    <a:bodyPr/>
                    <a:lstStyle/>
                    <a:p>
                      <a:r>
                        <a:rPr lang="en-US" sz="1800">
                          <a:effectLst/>
                        </a:rPr>
                        <a:t>-5.3%</a:t>
                      </a:r>
                    </a:p>
                  </a:txBody>
                  <a:tcPr marL="91142" marR="91142" marT="45571" marB="45571" anchor="ctr">
                    <a:lnL>
                      <a:noFill/>
                    </a:lnL>
                    <a:lnR>
                      <a:noFill/>
                    </a:lnR>
                    <a:lnT>
                      <a:noFill/>
                    </a:lnT>
                    <a:lnB>
                      <a:noFill/>
                    </a:lnB>
                  </a:tcPr>
                </a:tc>
                <a:tc>
                  <a:txBody>
                    <a:bodyPr/>
                    <a:lstStyle/>
                    <a:p>
                      <a:r>
                        <a:rPr lang="en-US" sz="1800" dirty="0">
                          <a:effectLst/>
                        </a:rPr>
                        <a:t>3.6%</a:t>
                      </a:r>
                    </a:p>
                  </a:txBody>
                  <a:tcPr marL="91142" marR="91142" marT="45571" marB="45571" anchor="ctr">
                    <a:lnL>
                      <a:noFill/>
                    </a:lnL>
                    <a:lnR>
                      <a:noFill/>
                    </a:lnR>
                    <a:lnT>
                      <a:noFill/>
                    </a:lnT>
                    <a:lnB>
                      <a:noFill/>
                    </a:lnB>
                  </a:tcPr>
                </a:tc>
                <a:extLst>
                  <a:ext uri="{0D108BD9-81ED-4DB2-BD59-A6C34878D82A}">
                    <a16:rowId xmlns:a16="http://schemas.microsoft.com/office/drawing/2014/main" val="3958829820"/>
                  </a:ext>
                </a:extLst>
              </a:tr>
            </a:tbl>
          </a:graphicData>
        </a:graphic>
      </p:graphicFrame>
      <p:sp>
        <p:nvSpPr>
          <p:cNvPr id="5" name="Rectangle 1">
            <a:extLst>
              <a:ext uri="{FF2B5EF4-FFF2-40B4-BE49-F238E27FC236}">
                <a16:creationId xmlns:a16="http://schemas.microsoft.com/office/drawing/2014/main" id="{F0A2FCCF-397F-D046-9C40-56E0B3DFAC62}"/>
              </a:ext>
            </a:extLst>
          </p:cNvPr>
          <p:cNvSpPr>
            <a:spLocks noChangeArrowheads="1"/>
          </p:cNvSpPr>
          <p:nvPr/>
        </p:nvSpPr>
        <p:spPr bwMode="auto">
          <a:xfrm>
            <a:off x="1363888" y="712444"/>
            <a:ext cx="10501540" cy="94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Muli"/>
              </a:rPr>
              <a:t>Community College Transfers Awarded a Bachelor's Degree</a:t>
            </a:r>
          </a:p>
          <a:p>
            <a:pPr defTabSz="914400"/>
            <a:r>
              <a:rPr lang="en-US" sz="2800" dirty="0"/>
              <a:t>http://</a:t>
            </a:r>
            <a:r>
              <a:rPr lang="en-US" sz="2800" dirty="0" err="1"/>
              <a:t>www.azregents.edu</a:t>
            </a:r>
            <a:r>
              <a:rPr lang="en-US" sz="2800" dirty="0"/>
              <a:t>/</a:t>
            </a:r>
            <a:r>
              <a:rPr lang="en-US" sz="2800" dirty="0" err="1"/>
              <a:t>universtiy</a:t>
            </a:r>
            <a:r>
              <a:rPr lang="en-US" sz="2800" dirty="0"/>
              <a:t>-system-quick-facts</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B29C76F5-BADA-D143-89ED-A031F3067ABA}"/>
              </a:ext>
            </a:extLst>
          </p:cNvPr>
          <p:cNvSpPr>
            <a:spLocks noChangeArrowheads="1"/>
          </p:cNvSpPr>
          <p:nvPr/>
        </p:nvSpPr>
        <p:spPr bwMode="auto">
          <a:xfrm>
            <a:off x="1363889" y="2309813"/>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3">
            <a:extLst>
              <a:ext uri="{FF2B5EF4-FFF2-40B4-BE49-F238E27FC236}">
                <a16:creationId xmlns:a16="http://schemas.microsoft.com/office/drawing/2014/main" id="{24A459E9-D615-074E-A721-D1E6FA1BAFF5}"/>
              </a:ext>
            </a:extLst>
          </p:cNvPr>
          <p:cNvSpPr>
            <a:spLocks noChangeArrowheads="1"/>
          </p:cNvSpPr>
          <p:nvPr/>
        </p:nvSpPr>
        <p:spPr bwMode="auto">
          <a:xfrm>
            <a:off x="1363889" y="2309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Muli"/>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8436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F318D-1F38-DD44-AF80-1356D36E32F2}"/>
              </a:ext>
            </a:extLst>
          </p:cNvPr>
          <p:cNvSpPr>
            <a:spLocks noGrp="1"/>
          </p:cNvSpPr>
          <p:nvPr>
            <p:ph idx="1"/>
          </p:nvPr>
        </p:nvSpPr>
        <p:spPr>
          <a:xfrm>
            <a:off x="464949" y="2015732"/>
            <a:ext cx="11313763" cy="3875771"/>
          </a:xfrm>
        </p:spPr>
        <p:txBody>
          <a:bodyPr/>
          <a:lstStyle/>
          <a:p>
            <a:r>
              <a:rPr lang="en-US" sz="2800" dirty="0"/>
              <a:t>President Crow’s Annual Growth Rate 20%</a:t>
            </a:r>
          </a:p>
          <a:p>
            <a:r>
              <a:rPr lang="en-US" sz="2800" dirty="0"/>
              <a:t>Math Expression is</a:t>
            </a:r>
          </a:p>
          <a:p>
            <a:r>
              <a:rPr lang="en-US" sz="2800" dirty="0"/>
              <a:t>The retention rate is near 90%, say,</a:t>
            </a:r>
          </a:p>
          <a:p>
            <a:endParaRPr lang="en-US" sz="2800" dirty="0"/>
          </a:p>
          <a:p>
            <a:r>
              <a:rPr lang="en-US" sz="2800" dirty="0"/>
              <a:t>Then we should expect the graduate rate in 4-year being 72.9% at year t, then the next year being 87.48% with 14.58% increasing each year, IDEALY.</a:t>
            </a:r>
          </a:p>
          <a:p>
            <a:pPr marL="0" indent="0">
              <a:buNone/>
            </a:pPr>
            <a:endParaRPr lang="en-US" dirty="0"/>
          </a:p>
          <a:p>
            <a:endParaRPr lang="en-US" dirty="0"/>
          </a:p>
        </p:txBody>
      </p:sp>
      <p:sp>
        <p:nvSpPr>
          <p:cNvPr id="4" name="Title 1">
            <a:extLst>
              <a:ext uri="{FF2B5EF4-FFF2-40B4-BE49-F238E27FC236}">
                <a16:creationId xmlns:a16="http://schemas.microsoft.com/office/drawing/2014/main" id="{9E625020-CA96-6440-9E3B-12309CBDBB8E}"/>
              </a:ext>
            </a:extLst>
          </p:cNvPr>
          <p:cNvSpPr txBox="1">
            <a:spLocks/>
          </p:cNvSpPr>
          <p:nvPr/>
        </p:nvSpPr>
        <p:spPr>
          <a:xfrm>
            <a:off x="1137146" y="966497"/>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One Application of our Model</a:t>
            </a:r>
          </a:p>
        </p:txBody>
      </p:sp>
      <p:sp>
        <p:nvSpPr>
          <p:cNvPr id="5" name="TextBox 4">
            <a:extLst>
              <a:ext uri="{FF2B5EF4-FFF2-40B4-BE49-F238E27FC236}">
                <a16:creationId xmlns:a16="http://schemas.microsoft.com/office/drawing/2014/main" id="{5455A0BE-1F74-5342-B08B-26807FE15B4D}"/>
              </a:ext>
            </a:extLst>
          </p:cNvPr>
          <p:cNvSpPr txBox="1"/>
          <p:nvPr/>
        </p:nvSpPr>
        <p:spPr>
          <a:xfrm>
            <a:off x="4335597" y="2880300"/>
            <a:ext cx="4132542" cy="523220"/>
          </a:xfrm>
          <a:prstGeom prst="rect">
            <a:avLst/>
          </a:prstGeom>
          <a:noFill/>
        </p:spPr>
        <p:txBody>
          <a:bodyPr wrap="square" rtlCol="0">
            <a:spAutoFit/>
          </a:bodyPr>
          <a:lstStyle/>
          <a:p>
            <a:r>
              <a:rPr lang="en-US" sz="2800" dirty="0" err="1"/>
              <a:t>r</a:t>
            </a:r>
            <a:r>
              <a:rPr lang="en-US" sz="2800" baseline="-25000" dirty="0" err="1"/>
              <a:t>i</a:t>
            </a:r>
            <a:r>
              <a:rPr lang="en-US" sz="2800" dirty="0"/>
              <a:t>(t+1)=(1+20%) </a:t>
            </a:r>
            <a:r>
              <a:rPr lang="en-US" sz="2800" dirty="0" err="1"/>
              <a:t>r</a:t>
            </a:r>
            <a:r>
              <a:rPr lang="en-US" sz="2800" baseline="-25000" dirty="0" err="1"/>
              <a:t>i</a:t>
            </a:r>
            <a:r>
              <a:rPr lang="en-US" sz="2800" dirty="0"/>
              <a:t>(t)</a:t>
            </a:r>
          </a:p>
        </p:txBody>
      </p:sp>
      <p:sp>
        <p:nvSpPr>
          <p:cNvPr id="6" name="TextBox 5">
            <a:extLst>
              <a:ext uri="{FF2B5EF4-FFF2-40B4-BE49-F238E27FC236}">
                <a16:creationId xmlns:a16="http://schemas.microsoft.com/office/drawing/2014/main" id="{287EE4B7-E412-2B40-8602-1941DF0E5B55}"/>
              </a:ext>
            </a:extLst>
          </p:cNvPr>
          <p:cNvSpPr txBox="1"/>
          <p:nvPr/>
        </p:nvSpPr>
        <p:spPr>
          <a:xfrm>
            <a:off x="6401868" y="3687671"/>
            <a:ext cx="2774195" cy="523220"/>
          </a:xfrm>
          <a:prstGeom prst="rect">
            <a:avLst/>
          </a:prstGeom>
          <a:noFill/>
        </p:spPr>
        <p:txBody>
          <a:bodyPr wrap="square" rtlCol="0">
            <a:spAutoFit/>
          </a:bodyPr>
          <a:lstStyle/>
          <a:p>
            <a:r>
              <a:rPr lang="en-US" sz="2800" dirty="0"/>
              <a:t>r</a:t>
            </a:r>
            <a:r>
              <a:rPr lang="en-US" sz="2800" baseline="-25000" dirty="0"/>
              <a:t>ii+1</a:t>
            </a:r>
            <a:r>
              <a:rPr lang="en-US" sz="2800" dirty="0"/>
              <a:t>(t)=90%</a:t>
            </a:r>
          </a:p>
        </p:txBody>
      </p:sp>
    </p:spTree>
    <p:extLst>
      <p:ext uri="{BB962C8B-B14F-4D97-AF65-F5344CB8AC3E}">
        <p14:creationId xmlns:p14="http://schemas.microsoft.com/office/powerpoint/2010/main" val="1312077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D590-10E0-6346-86EF-35C0784F70ED}"/>
              </a:ext>
            </a:extLst>
          </p:cNvPr>
          <p:cNvSpPr>
            <a:spLocks noGrp="1"/>
          </p:cNvSpPr>
          <p:nvPr>
            <p:ph type="title"/>
          </p:nvPr>
        </p:nvSpPr>
        <p:spPr/>
        <p:txBody>
          <a:bodyPr/>
          <a:lstStyle/>
          <a:p>
            <a:r>
              <a:rPr lang="en-US" dirty="0"/>
              <a:t>Taken-Home Messages:</a:t>
            </a:r>
          </a:p>
        </p:txBody>
      </p:sp>
      <p:sp>
        <p:nvSpPr>
          <p:cNvPr id="3" name="Content Placeholder 2">
            <a:extLst>
              <a:ext uri="{FF2B5EF4-FFF2-40B4-BE49-F238E27FC236}">
                <a16:creationId xmlns:a16="http://schemas.microsoft.com/office/drawing/2014/main" id="{DDF22514-1C0D-174A-8049-CB770E538A13}"/>
              </a:ext>
            </a:extLst>
          </p:cNvPr>
          <p:cNvSpPr>
            <a:spLocks noGrp="1"/>
          </p:cNvSpPr>
          <p:nvPr>
            <p:ph idx="1"/>
          </p:nvPr>
        </p:nvSpPr>
        <p:spPr>
          <a:xfrm>
            <a:off x="0" y="2015732"/>
            <a:ext cx="11966713" cy="4037749"/>
          </a:xfrm>
        </p:spPr>
        <p:txBody>
          <a:bodyPr/>
          <a:lstStyle/>
          <a:p>
            <a:r>
              <a:rPr lang="en-US" dirty="0"/>
              <a:t>ASU has been doing great in both undergraduate enrollment and </a:t>
            </a:r>
            <a:r>
              <a:rPr lang="en-US"/>
              <a:t>retention rates!</a:t>
            </a:r>
            <a:endParaRPr lang="en-US" dirty="0"/>
          </a:p>
          <a:p>
            <a:r>
              <a:rPr lang="en-US" dirty="0"/>
              <a:t>We  have been successful in implementing many </a:t>
            </a:r>
            <a:r>
              <a:rPr lang="en-US" b="1" dirty="0"/>
              <a:t>Freshman Retention Programs such as </a:t>
            </a:r>
            <a:r>
              <a:rPr lang="en-US" dirty="0"/>
              <a:t>First-Year Success (FYS) center,  ME3, Adaptive Learning  (</a:t>
            </a:r>
            <a:r>
              <a:rPr lang="en-US" dirty="0">
                <a:hlinkClick r:id="rId2"/>
              </a:rPr>
              <a:t>http://www.azregents.edu/sites/default/files/reports/Special-Limited-Report-on-Freshman-Retention.pdf</a:t>
            </a:r>
            <a:r>
              <a:rPr lang="en-US" dirty="0"/>
              <a:t>)</a:t>
            </a:r>
          </a:p>
          <a:p>
            <a:r>
              <a:rPr lang="en-US" dirty="0"/>
              <a:t>The last two years retention rates are important</a:t>
            </a:r>
          </a:p>
          <a:p>
            <a:r>
              <a:rPr lang="en-US" dirty="0"/>
              <a:t>In addition to the first year freshmen, we </a:t>
            </a:r>
            <a:r>
              <a:rPr lang="en-US" dirty="0">
                <a:highlight>
                  <a:srgbClr val="FFFF00"/>
                </a:highlight>
              </a:rPr>
              <a:t>should also focus on transfer students in the second, third, fourth year</a:t>
            </a:r>
          </a:p>
          <a:p>
            <a:r>
              <a:rPr lang="en-US" dirty="0"/>
              <a:t>There is huge research/education funding opportunities for STEM programs</a:t>
            </a:r>
          </a:p>
        </p:txBody>
      </p:sp>
    </p:spTree>
    <p:extLst>
      <p:ext uri="{BB962C8B-B14F-4D97-AF65-F5344CB8AC3E}">
        <p14:creationId xmlns:p14="http://schemas.microsoft.com/office/powerpoint/2010/main" val="396527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429F-F772-F74C-8487-215FD0910951}"/>
              </a:ext>
            </a:extLst>
          </p:cNvPr>
          <p:cNvSpPr>
            <a:spLocks noGrp="1"/>
          </p:cNvSpPr>
          <p:nvPr>
            <p:ph type="title"/>
          </p:nvPr>
        </p:nvSpPr>
        <p:spPr/>
        <p:txBody>
          <a:bodyPr/>
          <a:lstStyle/>
          <a:p>
            <a:r>
              <a:rPr lang="en-US" dirty="0"/>
              <a:t>Summary of ITEMS Discussed</a:t>
            </a:r>
          </a:p>
        </p:txBody>
      </p:sp>
      <p:sp>
        <p:nvSpPr>
          <p:cNvPr id="3" name="Content Placeholder 2">
            <a:extLst>
              <a:ext uri="{FF2B5EF4-FFF2-40B4-BE49-F238E27FC236}">
                <a16:creationId xmlns:a16="http://schemas.microsoft.com/office/drawing/2014/main" id="{CB08C19D-A907-2045-BD44-8FD53E354FD2}"/>
              </a:ext>
            </a:extLst>
          </p:cNvPr>
          <p:cNvSpPr>
            <a:spLocks noGrp="1"/>
          </p:cNvSpPr>
          <p:nvPr>
            <p:ph idx="1"/>
          </p:nvPr>
        </p:nvSpPr>
        <p:spPr>
          <a:xfrm>
            <a:off x="-163287" y="1853754"/>
            <a:ext cx="11386458" cy="4254439"/>
          </a:xfrm>
        </p:spPr>
        <p:txBody>
          <a:bodyPr>
            <a:normAutofit/>
          </a:bodyPr>
          <a:lstStyle/>
          <a:p>
            <a:pPr lvl="1"/>
            <a:r>
              <a:rPr lang="en-US" sz="2400" dirty="0"/>
              <a:t>Mark Denke </a:t>
            </a:r>
            <a:r>
              <a:rPr lang="en-US" sz="2400" dirty="0">
                <a:solidFill>
                  <a:srgbClr val="FF0000"/>
                </a:solidFill>
              </a:rPr>
              <a:t>(</a:t>
            </a:r>
            <a:r>
              <a:rPr lang="en-US" sz="2400" i="1" dirty="0"/>
              <a:t>Associate Vice President with the Arizona Board of Regents and serves as a senior academic and student affairs officer for the Arizona University System</a:t>
            </a:r>
            <a:r>
              <a:rPr lang="en-US" sz="2400" dirty="0">
                <a:solidFill>
                  <a:srgbClr val="FF0000"/>
                </a:solidFill>
              </a:rPr>
              <a:t>) </a:t>
            </a:r>
            <a:r>
              <a:rPr lang="en-US" sz="2400" dirty="0"/>
              <a:t>met with us to provide history and context for the matters that have the Regents’ attention.</a:t>
            </a:r>
          </a:p>
          <a:p>
            <a:pPr lvl="1"/>
            <a:r>
              <a:rPr lang="en-US" sz="2400" dirty="0"/>
              <a:t>The AFC </a:t>
            </a:r>
            <a:r>
              <a:rPr lang="en-US" sz="2400"/>
              <a:t>discussed the </a:t>
            </a:r>
            <a:r>
              <a:rPr lang="en-US" sz="2400" dirty="0"/>
              <a:t>Regents' interest in additional discussion of ways of measuring success of online programs.</a:t>
            </a:r>
          </a:p>
          <a:p>
            <a:pPr lvl="1"/>
            <a:r>
              <a:rPr lang="en-US" sz="2400" dirty="0"/>
              <a:t>We discussed the theme for Regents’ Breakfasts with Faculty 2019-20.</a:t>
            </a:r>
          </a:p>
          <a:p>
            <a:pPr lvl="1"/>
            <a:r>
              <a:rPr lang="en-US" sz="2400" dirty="0"/>
              <a:t>In addition to these issues on the Board’s agenda,  AFC members discussed issues of mutual interest including support for our universities’ carbon neutrality efforts and open access policies for course learning materials.</a:t>
            </a:r>
          </a:p>
        </p:txBody>
      </p:sp>
    </p:spTree>
    <p:extLst>
      <p:ext uri="{BB962C8B-B14F-4D97-AF65-F5344CB8AC3E}">
        <p14:creationId xmlns:p14="http://schemas.microsoft.com/office/powerpoint/2010/main" val="4009456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08A8B-2684-7D4F-99A3-E3014E17ECA7}"/>
              </a:ext>
            </a:extLst>
          </p:cNvPr>
          <p:cNvSpPr>
            <a:spLocks noGrp="1"/>
          </p:cNvSpPr>
          <p:nvPr>
            <p:ph type="title"/>
          </p:nvPr>
        </p:nvSpPr>
        <p:spPr/>
        <p:txBody>
          <a:bodyPr/>
          <a:lstStyle/>
          <a:p>
            <a:r>
              <a:rPr lang="en-US" dirty="0"/>
              <a:t>Ongoing Efforts and Plan</a:t>
            </a:r>
          </a:p>
        </p:txBody>
      </p:sp>
      <p:sp>
        <p:nvSpPr>
          <p:cNvPr id="3" name="Content Placeholder 2">
            <a:extLst>
              <a:ext uri="{FF2B5EF4-FFF2-40B4-BE49-F238E27FC236}">
                <a16:creationId xmlns:a16="http://schemas.microsoft.com/office/drawing/2014/main" id="{F1093B2E-1482-F949-8EB7-931EAA653FBB}"/>
              </a:ext>
            </a:extLst>
          </p:cNvPr>
          <p:cNvSpPr>
            <a:spLocks noGrp="1"/>
          </p:cNvSpPr>
          <p:nvPr>
            <p:ph idx="1"/>
          </p:nvPr>
        </p:nvSpPr>
        <p:spPr>
          <a:xfrm>
            <a:off x="261257" y="2015732"/>
            <a:ext cx="11737910" cy="4037749"/>
          </a:xfrm>
        </p:spPr>
        <p:txBody>
          <a:bodyPr>
            <a:normAutofit/>
          </a:bodyPr>
          <a:lstStyle/>
          <a:p>
            <a:r>
              <a:rPr lang="en-US" dirty="0"/>
              <a:t>Note that there are many NSF/NIH grants on retention and recruitment of STEM programs between PHX area and its local community colleges. </a:t>
            </a:r>
          </a:p>
          <a:p>
            <a:r>
              <a:rPr lang="en-US" dirty="0"/>
              <a:t>Poly ASU shares around 600 acres (2.4 km</a:t>
            </a:r>
            <a:r>
              <a:rPr lang="en-US" baseline="30000" dirty="0"/>
              <a:t>2</a:t>
            </a:r>
            <a:r>
              <a:rPr lang="en-US" dirty="0"/>
              <a:t>) at Power and Williams Field roads with </a:t>
            </a:r>
            <a:r>
              <a:rPr lang="en-US" dirty="0">
                <a:hlinkClick r:id="rId2" tooltip="Chandler–Gilbert Community College"/>
              </a:rPr>
              <a:t>Chandler–Gilbert Community College</a:t>
            </a:r>
            <a:r>
              <a:rPr lang="en-US" dirty="0"/>
              <a:t>, </a:t>
            </a:r>
            <a:r>
              <a:rPr lang="en-US" dirty="0">
                <a:hlinkClick r:id="rId3" tooltip="Mesa Community College"/>
              </a:rPr>
              <a:t>Mesa Community College</a:t>
            </a:r>
            <a:r>
              <a:rPr lang="en-US" dirty="0"/>
              <a:t>, </a:t>
            </a:r>
            <a:r>
              <a:rPr lang="en-US" dirty="0">
                <a:hlinkClick r:id="rId4" tooltip="Embry-Riddle Aeronautical University, Worldwide"/>
              </a:rPr>
              <a:t>Embry-Riddle Aeronautical University</a:t>
            </a:r>
            <a:r>
              <a:rPr lang="en-US" dirty="0"/>
              <a:t>, a </a:t>
            </a:r>
            <a:r>
              <a:rPr lang="en-US" dirty="0">
                <a:hlinkClick r:id="rId5" tooltip="Air Force Research Laboratory"/>
              </a:rPr>
              <a:t>United States Air Force research laboratory</a:t>
            </a:r>
            <a:r>
              <a:rPr lang="en-US" dirty="0"/>
              <a:t>,  </a:t>
            </a:r>
            <a:r>
              <a:rPr lang="en-US" dirty="0">
                <a:hlinkClick r:id="rId6" tooltip="Arizona State University Preparatory Academy (page does not exist)"/>
              </a:rPr>
              <a:t>Arizona State University Preparatory Academy</a:t>
            </a:r>
            <a:r>
              <a:rPr lang="en-US" dirty="0"/>
              <a:t> for PK-8, </a:t>
            </a:r>
            <a:r>
              <a:rPr lang="en-US" dirty="0">
                <a:hlinkClick r:id="rId7" tooltip="Polytechnic High School (Arizona)"/>
              </a:rPr>
              <a:t>Polytechnic High School</a:t>
            </a:r>
            <a:r>
              <a:rPr lang="en-US" dirty="0"/>
              <a:t>, and the Silvestre Herrera Army Reserve Center. These entities make up what is known as the Williams Campus. </a:t>
            </a:r>
          </a:p>
          <a:p>
            <a:r>
              <a:rPr lang="en-US" dirty="0"/>
              <a:t>This provide excellent opportunity for us to apply for STEM grants in the east valley to connect middle/high school to community colleges to ASU poly STEM degrees. </a:t>
            </a:r>
          </a:p>
        </p:txBody>
      </p:sp>
    </p:spTree>
    <p:extLst>
      <p:ext uri="{BB962C8B-B14F-4D97-AF65-F5344CB8AC3E}">
        <p14:creationId xmlns:p14="http://schemas.microsoft.com/office/powerpoint/2010/main" val="4263001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6CCB-6952-3E49-BF26-F66D852FB2FD}"/>
              </a:ext>
            </a:extLst>
          </p:cNvPr>
          <p:cNvSpPr>
            <a:spLocks noGrp="1"/>
          </p:cNvSpPr>
          <p:nvPr>
            <p:ph type="title"/>
          </p:nvPr>
        </p:nvSpPr>
        <p:spPr/>
        <p:txBody>
          <a:bodyPr/>
          <a:lstStyle/>
          <a:p>
            <a:r>
              <a:rPr lang="en-US" dirty="0"/>
              <a:t>Thank you and Acknowledgments</a:t>
            </a:r>
          </a:p>
        </p:txBody>
      </p:sp>
      <p:sp>
        <p:nvSpPr>
          <p:cNvPr id="3" name="Content Placeholder 2">
            <a:extLst>
              <a:ext uri="{FF2B5EF4-FFF2-40B4-BE49-F238E27FC236}">
                <a16:creationId xmlns:a16="http://schemas.microsoft.com/office/drawing/2014/main" id="{9218421E-FDBF-374A-BA0D-C93ED5A795F9}"/>
              </a:ext>
            </a:extLst>
          </p:cNvPr>
          <p:cNvSpPr>
            <a:spLocks noGrp="1"/>
          </p:cNvSpPr>
          <p:nvPr>
            <p:ph idx="1"/>
          </p:nvPr>
        </p:nvSpPr>
        <p:spPr>
          <a:xfrm>
            <a:off x="1451579" y="2015732"/>
            <a:ext cx="9603275" cy="4037749"/>
          </a:xfrm>
        </p:spPr>
        <p:txBody>
          <a:bodyPr>
            <a:normAutofit fontScale="62500" lnSpcReduction="20000"/>
          </a:bodyPr>
          <a:lstStyle/>
          <a:p>
            <a:r>
              <a:rPr lang="en-US" dirty="0"/>
              <a:t>The Provost Office for supporting this summer project</a:t>
            </a:r>
          </a:p>
          <a:p>
            <a:r>
              <a:rPr lang="en-US" dirty="0"/>
              <a:t>Senate President: Shirley Rose (Comments and Editing on the proposal and presentation)</a:t>
            </a:r>
          </a:p>
          <a:p>
            <a:r>
              <a:rPr lang="en-US" dirty="0"/>
              <a:t>Past-Poly President: Nancy Cooke (Comments and Discussions on the proposal)</a:t>
            </a:r>
          </a:p>
          <a:p>
            <a:r>
              <a:rPr lang="en-US" dirty="0"/>
              <a:t>CISA Dean: Duane </a:t>
            </a:r>
            <a:r>
              <a:rPr lang="en-US" dirty="0" err="1"/>
              <a:t>Roen</a:t>
            </a:r>
            <a:r>
              <a:rPr lang="en-US" dirty="0"/>
              <a:t> (connecting with varied resources for this project)</a:t>
            </a:r>
          </a:p>
          <a:p>
            <a:r>
              <a:rPr lang="en-US" dirty="0"/>
              <a:t>Undergraduate Research Assistant:  Tanner Dolby</a:t>
            </a:r>
          </a:p>
          <a:p>
            <a:r>
              <a:rPr lang="en-US" dirty="0"/>
              <a:t>Dr. Pam Marshall; Dr. Robin </a:t>
            </a:r>
          </a:p>
          <a:p>
            <a:r>
              <a:rPr lang="en-US" dirty="0"/>
              <a:t>CISA and ASU Staff:  </a:t>
            </a:r>
          </a:p>
          <a:p>
            <a:pPr lvl="1"/>
            <a:r>
              <a:rPr lang="en-US" dirty="0"/>
              <a:t>Jamie </a:t>
            </a:r>
            <a:r>
              <a:rPr lang="en-US" dirty="0" err="1"/>
              <a:t>Eggerling</a:t>
            </a:r>
            <a:r>
              <a:rPr lang="en-US" dirty="0"/>
              <a:t> (Assistant Director Academic Services)</a:t>
            </a:r>
          </a:p>
          <a:p>
            <a:pPr lvl="1"/>
            <a:r>
              <a:rPr lang="en-US" dirty="0"/>
              <a:t>Therese Aguayo (Executive Director of Academic Advising)</a:t>
            </a:r>
          </a:p>
          <a:p>
            <a:pPr lvl="1"/>
            <a:r>
              <a:rPr lang="en-US" dirty="0"/>
              <a:t>Jared </a:t>
            </a:r>
            <a:r>
              <a:rPr lang="en-US" dirty="0" err="1"/>
              <a:t>Vibbert</a:t>
            </a:r>
            <a:r>
              <a:rPr lang="en-US" dirty="0"/>
              <a:t> (Assistant to the Dean)</a:t>
            </a:r>
          </a:p>
          <a:p>
            <a:pPr lvl="1"/>
            <a:r>
              <a:rPr lang="en-US" dirty="0"/>
              <a:t>Julie Lim (Student Engagement Coordinator Sr.)</a:t>
            </a:r>
          </a:p>
          <a:p>
            <a:pPr lvl="1"/>
            <a:r>
              <a:rPr lang="en-US" dirty="0"/>
              <a:t>Dr. Kevin Correa (Director of First-Year Success Center)</a:t>
            </a:r>
          </a:p>
          <a:p>
            <a:pPr lvl="1"/>
            <a:r>
              <a:rPr lang="en-US" dirty="0"/>
              <a:t>Gerald West (Asst Director, Recruiting, Outreach &amp; Engagement</a:t>
            </a:r>
            <a:r>
              <a:rPr lang="en-US" b="1" dirty="0"/>
              <a:t>)</a:t>
            </a:r>
          </a:p>
          <a:p>
            <a:pPr lvl="1"/>
            <a:r>
              <a:rPr lang="en-US" dirty="0"/>
              <a:t>Sarang Deshpande (Data Analysis)</a:t>
            </a:r>
          </a:p>
          <a:p>
            <a:endParaRPr lang="en-US" dirty="0"/>
          </a:p>
          <a:p>
            <a:endParaRPr lang="en-US" dirty="0"/>
          </a:p>
        </p:txBody>
      </p:sp>
    </p:spTree>
    <p:extLst>
      <p:ext uri="{BB962C8B-B14F-4D97-AF65-F5344CB8AC3E}">
        <p14:creationId xmlns:p14="http://schemas.microsoft.com/office/powerpoint/2010/main" val="2202487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961A-916D-914A-B508-1E69298B82A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05641B1-04FC-E147-B1F7-41E501DBE109}"/>
              </a:ext>
            </a:extLst>
          </p:cNvPr>
          <p:cNvSpPr>
            <a:spLocks noGrp="1"/>
          </p:cNvSpPr>
          <p:nvPr>
            <p:ph idx="1"/>
          </p:nvPr>
        </p:nvSpPr>
        <p:spPr>
          <a:xfrm>
            <a:off x="1193801" y="2015732"/>
            <a:ext cx="9861054" cy="4037749"/>
          </a:xfrm>
        </p:spPr>
        <p:txBody>
          <a:bodyPr>
            <a:normAutofit fontScale="62500" lnSpcReduction="20000"/>
          </a:bodyPr>
          <a:lstStyle/>
          <a:p>
            <a:pPr lvl="0"/>
            <a:r>
              <a:rPr lang="en-US" dirty="0">
                <a:hlinkClick r:id="rId2"/>
              </a:rPr>
              <a:t>https://public.azregents.edu/Academic%20Affairs%20and%20Educational%20Attainment/2019-3-28-AAEA-Committee-Book-FINAL.pdf</a:t>
            </a:r>
            <a:endParaRPr lang="en-US" dirty="0"/>
          </a:p>
          <a:p>
            <a:pPr lvl="0"/>
            <a:r>
              <a:rPr lang="en-US" dirty="0">
                <a:hlinkClick r:id="rId3"/>
              </a:rPr>
              <a:t>https://president.asu.edu/sites/default/files/abor_strategic_enterprise_plan_final_020819.pdf</a:t>
            </a:r>
            <a:endParaRPr lang="en-US" dirty="0"/>
          </a:p>
          <a:p>
            <a:r>
              <a:rPr lang="en-US" dirty="0">
                <a:hlinkClick r:id="rId4"/>
              </a:rPr>
              <a:t>https://public.azregents.edu/News%20Clips%20Docs/AzTransfer_Report.pdf</a:t>
            </a:r>
            <a:endParaRPr lang="en-US" dirty="0"/>
          </a:p>
          <a:p>
            <a:r>
              <a:rPr lang="en-US" dirty="0">
                <a:hlinkClick r:id="rId5"/>
              </a:rPr>
              <a:t>http://www.azregents.edu/sites/default/files/reports/Special-Limited-Report-on-Freshman-Retention.pdf</a:t>
            </a:r>
            <a:endParaRPr lang="en-US" dirty="0"/>
          </a:p>
          <a:p>
            <a:r>
              <a:rPr lang="en-US" dirty="0">
                <a:hlinkClick r:id="rId6"/>
              </a:rPr>
              <a:t>https://www.asu.edu/facts/#/</a:t>
            </a:r>
            <a:endParaRPr lang="en-US" dirty="0"/>
          </a:p>
          <a:p>
            <a:pPr lvl="0"/>
            <a:r>
              <a:rPr lang="en-US" dirty="0"/>
              <a:t>National Center for Science and Engineering Statistics. (2017). </a:t>
            </a:r>
            <a:r>
              <a:rPr lang="en-US" i="1" dirty="0"/>
              <a:t>Women, Minorities, and Persons with Disabilities in Science and Engineering</a:t>
            </a:r>
            <a:r>
              <a:rPr lang="en-US" dirty="0"/>
              <a:t>. Retrieved from </a:t>
            </a:r>
            <a:r>
              <a:rPr lang="en-US" dirty="0">
                <a:hlinkClick r:id="rId7"/>
              </a:rPr>
              <a:t>https://www.nsf.gov/statistics/2017/nsf17310/</a:t>
            </a:r>
            <a:endParaRPr lang="en-US" dirty="0"/>
          </a:p>
          <a:p>
            <a:pPr lvl="0"/>
            <a:r>
              <a:rPr lang="en-US" dirty="0"/>
              <a:t>National Science Board. (2018). </a:t>
            </a:r>
            <a:r>
              <a:rPr lang="en-US" i="1" dirty="0"/>
              <a:t>Science &amp; Engineering Indicators 2018</a:t>
            </a:r>
            <a:r>
              <a:rPr lang="en-US" dirty="0"/>
              <a:t>. Retrieved from https://</a:t>
            </a:r>
            <a:r>
              <a:rPr lang="en-US" dirty="0" err="1"/>
              <a:t>www.nsf.gov</a:t>
            </a:r>
            <a:r>
              <a:rPr lang="en-US" dirty="0"/>
              <a:t>/statistics/2018/nsb20181/ </a:t>
            </a:r>
          </a:p>
          <a:p>
            <a:pPr lvl="0"/>
            <a:r>
              <a:rPr lang="en-US" dirty="0"/>
              <a:t>Chang J-M, Kwon C, </a:t>
            </a:r>
            <a:r>
              <a:rPr lang="en-US" dirty="0" err="1"/>
              <a:t>Buonora</a:t>
            </a:r>
            <a:r>
              <a:rPr lang="en-US" dirty="0"/>
              <a:t> P. and Stevens L, 2015. Strategies to Recruit and Retain Students in Physical Science and Mathematics on a Diverse College Campus, </a:t>
            </a:r>
            <a:r>
              <a:rPr lang="en-US" i="1" dirty="0">
                <a:hlinkClick r:id="rId8"/>
              </a:rPr>
              <a:t>Journal of College Science Teaching</a:t>
            </a:r>
            <a:r>
              <a:rPr lang="en-US" dirty="0"/>
              <a:t> 45(3):14-22.</a:t>
            </a:r>
          </a:p>
          <a:p>
            <a:pPr lvl="0"/>
            <a:r>
              <a:rPr lang="en-US" dirty="0"/>
              <a:t>Snyder J and </a:t>
            </a:r>
            <a:r>
              <a:rPr lang="en-US" dirty="0" err="1"/>
              <a:t>Cudney</a:t>
            </a:r>
            <a:r>
              <a:rPr lang="en-US" dirty="0"/>
              <a:t> E. A., 2017. </a:t>
            </a:r>
            <a:r>
              <a:rPr lang="en-US" dirty="0">
                <a:hlinkClick r:id="rId9"/>
              </a:rPr>
              <a:t>Retention Models for STEM Majors and Alignment to Community Colleges: A Review of the Literature.</a:t>
            </a:r>
            <a:r>
              <a:rPr lang="en-US" dirty="0"/>
              <a:t> </a:t>
            </a:r>
            <a:r>
              <a:rPr lang="en-US" i="1" dirty="0"/>
              <a:t>Journal of STEM Education</a:t>
            </a:r>
            <a:r>
              <a:rPr lang="en-US" dirty="0"/>
              <a:t>, 18(3).</a:t>
            </a:r>
          </a:p>
          <a:p>
            <a:pPr lvl="0"/>
            <a:r>
              <a:rPr lang="en-US" dirty="0"/>
              <a:t>Sithole A., </a:t>
            </a:r>
            <a:r>
              <a:rPr lang="en-US" dirty="0" err="1"/>
              <a:t>Chiyaka</a:t>
            </a:r>
            <a:r>
              <a:rPr lang="en-US" dirty="0"/>
              <a:t> E. T., McCarthy P., </a:t>
            </a:r>
            <a:r>
              <a:rPr lang="en-US" dirty="0" err="1"/>
              <a:t>Mupinga</a:t>
            </a:r>
            <a:r>
              <a:rPr lang="en-US" dirty="0"/>
              <a:t> D. M., </a:t>
            </a:r>
            <a:r>
              <a:rPr lang="en-US" dirty="0" err="1"/>
              <a:t>Bucklein</a:t>
            </a:r>
            <a:r>
              <a:rPr lang="en-US" dirty="0"/>
              <a:t> B. K., and </a:t>
            </a:r>
            <a:r>
              <a:rPr lang="en-US" dirty="0" err="1"/>
              <a:t>Kibirige</a:t>
            </a:r>
            <a:r>
              <a:rPr lang="en-US" dirty="0"/>
              <a:t> J. (2017). Student Attraction, Persistence and Retention in STEM Programs: Successes and Continuing Challenges. </a:t>
            </a:r>
            <a:r>
              <a:rPr lang="en-US" i="1" dirty="0"/>
              <a:t>Higher Education Studies</a:t>
            </a:r>
            <a:r>
              <a:rPr lang="en-US" dirty="0"/>
              <a:t>, </a:t>
            </a:r>
            <a:r>
              <a:rPr lang="en-US" i="1" dirty="0"/>
              <a:t>7</a:t>
            </a:r>
            <a:r>
              <a:rPr lang="en-US" dirty="0"/>
              <a:t>, 46–59. doi:10.5539/hes.v7n1p46</a:t>
            </a:r>
          </a:p>
        </p:txBody>
      </p:sp>
    </p:spTree>
    <p:extLst>
      <p:ext uri="{BB962C8B-B14F-4D97-AF65-F5344CB8AC3E}">
        <p14:creationId xmlns:p14="http://schemas.microsoft.com/office/powerpoint/2010/main" val="363743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DB56-0796-A546-A4D7-0579935AE0FC}"/>
              </a:ext>
            </a:extLst>
          </p:cNvPr>
          <p:cNvSpPr>
            <a:spLocks noGrp="1"/>
          </p:cNvSpPr>
          <p:nvPr>
            <p:ph type="title"/>
          </p:nvPr>
        </p:nvSpPr>
        <p:spPr>
          <a:xfrm>
            <a:off x="391886" y="608576"/>
            <a:ext cx="11157856" cy="1078710"/>
          </a:xfrm>
        </p:spPr>
        <p:txBody>
          <a:bodyPr/>
          <a:lstStyle/>
          <a:p>
            <a:r>
              <a:rPr lang="en-US" dirty="0"/>
              <a:t>Theme for Regents’ Breakfasts with Faculty 2019-20:</a:t>
            </a:r>
            <a:br>
              <a:rPr lang="en-US" dirty="0"/>
            </a:br>
            <a:endParaRPr lang="en-US" dirty="0"/>
          </a:p>
        </p:txBody>
      </p:sp>
      <p:sp>
        <p:nvSpPr>
          <p:cNvPr id="3" name="Content Placeholder 2">
            <a:extLst>
              <a:ext uri="{FF2B5EF4-FFF2-40B4-BE49-F238E27FC236}">
                <a16:creationId xmlns:a16="http://schemas.microsoft.com/office/drawing/2014/main" id="{1FCD5D4B-329A-FE40-9E84-DD3DCA6CE5DE}"/>
              </a:ext>
            </a:extLst>
          </p:cNvPr>
          <p:cNvSpPr>
            <a:spLocks noGrp="1"/>
          </p:cNvSpPr>
          <p:nvPr>
            <p:ph idx="1"/>
          </p:nvPr>
        </p:nvSpPr>
        <p:spPr>
          <a:xfrm>
            <a:off x="391886" y="1863332"/>
            <a:ext cx="10972800" cy="4254439"/>
          </a:xfrm>
        </p:spPr>
        <p:txBody>
          <a:bodyPr>
            <a:normAutofit/>
          </a:bodyPr>
          <a:lstStyle/>
          <a:p>
            <a:pPr algn="just"/>
            <a:r>
              <a:rPr lang="en-US" dirty="0"/>
              <a:t>The regents’ big concern was retention and how teaching contributes to that.</a:t>
            </a:r>
          </a:p>
          <a:p>
            <a:pPr algn="just"/>
            <a:r>
              <a:rPr lang="en-US" dirty="0"/>
              <a:t>Excellent teaching is essential to high quality education and student success.  </a:t>
            </a:r>
          </a:p>
          <a:p>
            <a:pPr algn="just"/>
            <a:r>
              <a:rPr lang="en-US" dirty="0"/>
              <a:t>Through their classroom interactions, teaching faculty have more contact with students than any other members of university staff.  </a:t>
            </a:r>
          </a:p>
          <a:p>
            <a:pPr algn="just"/>
            <a:r>
              <a:rPr lang="en-US" dirty="0"/>
              <a:t>Engaging teaching is therefore the most immediate and effective means of boosting student enrollment and retention, and ensuring students have a memorable and meaningful university experience. </a:t>
            </a:r>
          </a:p>
          <a:p>
            <a:pPr algn="just"/>
            <a:r>
              <a:rPr lang="en-US" dirty="0"/>
              <a:t>In sum, the role of faculty in student engagement, retention, and graduation cannot be overstated.  Identifying and disseminating good teaching practice is imperative for the overall success the entire university enterprise.</a:t>
            </a:r>
          </a:p>
          <a:p>
            <a:endParaRPr lang="en-US" dirty="0"/>
          </a:p>
        </p:txBody>
      </p:sp>
    </p:spTree>
    <p:extLst>
      <p:ext uri="{BB962C8B-B14F-4D97-AF65-F5344CB8AC3E}">
        <p14:creationId xmlns:p14="http://schemas.microsoft.com/office/powerpoint/2010/main" val="280247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7018E-481E-3A44-A6E4-152DE402501C}"/>
              </a:ext>
            </a:extLst>
          </p:cNvPr>
          <p:cNvSpPr>
            <a:spLocks noGrp="1"/>
          </p:cNvSpPr>
          <p:nvPr>
            <p:ph type="ctrTitle"/>
          </p:nvPr>
        </p:nvSpPr>
        <p:spPr>
          <a:xfrm>
            <a:off x="0" y="128338"/>
            <a:ext cx="11958452" cy="3978442"/>
          </a:xfrm>
        </p:spPr>
        <p:txBody>
          <a:bodyPr>
            <a:normAutofit fontScale="90000"/>
          </a:bodyPr>
          <a:lstStyle/>
          <a:p>
            <a:pPr algn="ctr"/>
            <a:r>
              <a:rPr lang="en-US" dirty="0"/>
              <a:t>Mathematical Modeling of Retention and Recruitment of Undergraduate STEM</a:t>
            </a:r>
            <a:br>
              <a:rPr lang="en-US" dirty="0"/>
            </a:br>
            <a:endParaRPr lang="en-US" dirty="0"/>
          </a:p>
        </p:txBody>
      </p:sp>
      <p:sp>
        <p:nvSpPr>
          <p:cNvPr id="3" name="Subtitle 2">
            <a:extLst>
              <a:ext uri="{FF2B5EF4-FFF2-40B4-BE49-F238E27FC236}">
                <a16:creationId xmlns:a16="http://schemas.microsoft.com/office/drawing/2014/main" id="{731E78C8-8E46-E54F-AD81-1868A27F246F}"/>
              </a:ext>
            </a:extLst>
          </p:cNvPr>
          <p:cNvSpPr>
            <a:spLocks noGrp="1"/>
          </p:cNvSpPr>
          <p:nvPr>
            <p:ph type="subTitle" idx="1"/>
          </p:nvPr>
        </p:nvSpPr>
        <p:spPr>
          <a:xfrm>
            <a:off x="0" y="3531204"/>
            <a:ext cx="12192000" cy="1978947"/>
          </a:xfrm>
        </p:spPr>
        <p:txBody>
          <a:bodyPr>
            <a:normAutofit/>
          </a:bodyPr>
          <a:lstStyle/>
          <a:p>
            <a:pPr algn="ctr"/>
            <a:r>
              <a:rPr lang="en-US" dirty="0"/>
              <a:t>Presented by Yun Kang</a:t>
            </a:r>
          </a:p>
          <a:p>
            <a:pPr algn="ctr"/>
            <a:r>
              <a:rPr lang="en-US" dirty="0"/>
              <a:t>Sciences and Mathematics Unit</a:t>
            </a:r>
          </a:p>
          <a:p>
            <a:pPr algn="ctr"/>
            <a:r>
              <a:rPr lang="en-US" dirty="0"/>
              <a:t>College of Integrated Sciences and Arts (CISA)</a:t>
            </a:r>
          </a:p>
          <a:p>
            <a:pPr algn="ctr"/>
            <a:r>
              <a:rPr lang="en-US" dirty="0"/>
              <a:t>Polytechnic Campus, ASU</a:t>
            </a:r>
          </a:p>
          <a:p>
            <a:endParaRPr lang="en-US" dirty="0"/>
          </a:p>
          <a:p>
            <a:endParaRPr lang="en-US" dirty="0"/>
          </a:p>
        </p:txBody>
      </p:sp>
    </p:spTree>
    <p:extLst>
      <p:ext uri="{BB962C8B-B14F-4D97-AF65-F5344CB8AC3E}">
        <p14:creationId xmlns:p14="http://schemas.microsoft.com/office/powerpoint/2010/main" val="3849948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4A21-2A8C-7A40-A6DB-294612F9B8C0}"/>
              </a:ext>
            </a:extLst>
          </p:cNvPr>
          <p:cNvSpPr>
            <a:spLocks noGrp="1"/>
          </p:cNvSpPr>
          <p:nvPr>
            <p:ph type="title"/>
          </p:nvPr>
        </p:nvSpPr>
        <p:spPr>
          <a:xfrm>
            <a:off x="656253" y="20747"/>
            <a:ext cx="10879494" cy="1049235"/>
          </a:xfrm>
        </p:spPr>
        <p:txBody>
          <a:bodyPr/>
          <a:lstStyle/>
          <a:p>
            <a:pPr algn="ctr"/>
            <a:r>
              <a:rPr lang="en-US" dirty="0"/>
              <a:t>Motivations and Importance</a:t>
            </a:r>
          </a:p>
        </p:txBody>
      </p:sp>
      <p:sp>
        <p:nvSpPr>
          <p:cNvPr id="3" name="Content Placeholder 2">
            <a:extLst>
              <a:ext uri="{FF2B5EF4-FFF2-40B4-BE49-F238E27FC236}">
                <a16:creationId xmlns:a16="http://schemas.microsoft.com/office/drawing/2014/main" id="{DF232FF1-E23A-3347-A956-AC9E79894C84}"/>
              </a:ext>
            </a:extLst>
          </p:cNvPr>
          <p:cNvSpPr>
            <a:spLocks noGrp="1"/>
          </p:cNvSpPr>
          <p:nvPr>
            <p:ph idx="1"/>
          </p:nvPr>
        </p:nvSpPr>
        <p:spPr>
          <a:xfrm>
            <a:off x="-167950" y="671805"/>
            <a:ext cx="12359950" cy="5523722"/>
          </a:xfrm>
        </p:spPr>
        <p:txBody>
          <a:bodyPr>
            <a:normAutofit fontScale="62500" lnSpcReduction="20000"/>
          </a:bodyPr>
          <a:lstStyle/>
          <a:p>
            <a:pPr algn="just"/>
            <a:r>
              <a:rPr lang="en-US" sz="3700" dirty="0"/>
              <a:t>The United States faces an on-going crisis in keeping up with the demand for trained workers in science, technology, engineering and mathematics (STEM) fields (National Center for Science and Engineering Statistics 2017; National Science Board, 2018). </a:t>
            </a:r>
          </a:p>
          <a:p>
            <a:pPr algn="just"/>
            <a:r>
              <a:rPr lang="en-US" sz="3700" dirty="0"/>
              <a:t>The recent research (Sithole et al., 2017) suggests that overall there is stagnation in the number of undergraduate students declaring and completing STEM degrees.</a:t>
            </a:r>
          </a:p>
          <a:p>
            <a:pPr algn="just"/>
            <a:r>
              <a:rPr lang="en-US" sz="3700" dirty="0"/>
              <a:t>ASU is a comprehensive public research university, measured not by whom it excludes, but rather by whom it includes and how they succeed. The goal is to improve freshmen persistence to a rate  </a:t>
            </a:r>
            <a:r>
              <a:rPr lang="en-US" sz="3700" b="1" dirty="0"/>
              <a:t>greater than</a:t>
            </a:r>
            <a:r>
              <a:rPr lang="en-US" sz="3700" dirty="0"/>
              <a:t> </a:t>
            </a:r>
            <a:r>
              <a:rPr lang="en-US" sz="3700" b="1" dirty="0"/>
              <a:t>90%</a:t>
            </a:r>
            <a:r>
              <a:rPr lang="en-US" sz="3700" dirty="0"/>
              <a:t> (</a:t>
            </a:r>
            <a:r>
              <a:rPr lang="en-US" sz="3700" dirty="0">
                <a:hlinkClick r:id="rId2"/>
              </a:rPr>
              <a:t>https://president.asu.edu/asu-mission-goals</a:t>
            </a:r>
            <a:r>
              <a:rPr lang="en-US" sz="3700" dirty="0"/>
              <a:t>).</a:t>
            </a:r>
          </a:p>
          <a:p>
            <a:pPr algn="just"/>
            <a:r>
              <a:rPr lang="en-US" sz="3700" dirty="0"/>
              <a:t>We study and identify new mechanisms and programmatic approaches designed to achieve better STEM student recruitment and retention through analysis of the available data related to existing STEM programs offered at CISA, Poly Campus.</a:t>
            </a:r>
          </a:p>
          <a:p>
            <a:pPr algn="just"/>
            <a:r>
              <a:rPr lang="en-US" sz="3700" dirty="0"/>
              <a:t> The research project’s overarching goal is to determine critical factors impacting Undergraduate STEM recruitment and retention so that data-driven processes can be implemented throughout the university. </a:t>
            </a:r>
          </a:p>
          <a:p>
            <a:endParaRPr lang="en-US" dirty="0"/>
          </a:p>
          <a:p>
            <a:endParaRPr lang="en-US" dirty="0"/>
          </a:p>
          <a:p>
            <a:endParaRPr lang="en-US" dirty="0"/>
          </a:p>
        </p:txBody>
      </p:sp>
    </p:spTree>
    <p:extLst>
      <p:ext uri="{BB962C8B-B14F-4D97-AF65-F5344CB8AC3E}">
        <p14:creationId xmlns:p14="http://schemas.microsoft.com/office/powerpoint/2010/main" val="905333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B876-919C-B348-86D3-40012FE958F5}"/>
              </a:ext>
            </a:extLst>
          </p:cNvPr>
          <p:cNvSpPr>
            <a:spLocks noGrp="1"/>
          </p:cNvSpPr>
          <p:nvPr>
            <p:ph type="title"/>
          </p:nvPr>
        </p:nvSpPr>
        <p:spPr>
          <a:xfrm>
            <a:off x="88900" y="617906"/>
            <a:ext cx="12103100" cy="1049235"/>
          </a:xfrm>
        </p:spPr>
        <p:txBody>
          <a:bodyPr>
            <a:normAutofit/>
          </a:bodyPr>
          <a:lstStyle/>
          <a:p>
            <a:r>
              <a:rPr lang="en-US" dirty="0"/>
              <a:t>Some Current Related STEM Projects Conducted at ASU</a:t>
            </a:r>
          </a:p>
        </p:txBody>
      </p:sp>
      <p:sp>
        <p:nvSpPr>
          <p:cNvPr id="3" name="Content Placeholder 2">
            <a:extLst>
              <a:ext uri="{FF2B5EF4-FFF2-40B4-BE49-F238E27FC236}">
                <a16:creationId xmlns:a16="http://schemas.microsoft.com/office/drawing/2014/main" id="{18655F1D-876A-F545-96E8-309913E93C36}"/>
              </a:ext>
            </a:extLst>
          </p:cNvPr>
          <p:cNvSpPr>
            <a:spLocks noGrp="1"/>
          </p:cNvSpPr>
          <p:nvPr>
            <p:ph idx="1"/>
          </p:nvPr>
        </p:nvSpPr>
        <p:spPr>
          <a:xfrm>
            <a:off x="88900" y="1853754"/>
            <a:ext cx="11938000" cy="4199727"/>
          </a:xfrm>
        </p:spPr>
        <p:txBody>
          <a:bodyPr>
            <a:normAutofit lnSpcReduction="10000"/>
          </a:bodyPr>
          <a:lstStyle/>
          <a:p>
            <a:r>
              <a:rPr lang="en-US" b="1" dirty="0"/>
              <a:t>Building Capacity: Integrating Research, Mentoring, and Industry Collaborations to Improve STEM Recruitment and Retention </a:t>
            </a:r>
            <a:r>
              <a:rPr lang="en-US" dirty="0"/>
              <a:t>supported by NSF-HRD, 2019-2023 (PI: Robin Cotter and others) $1,499,985.00</a:t>
            </a:r>
            <a:endParaRPr lang="en-US" b="1" dirty="0"/>
          </a:p>
          <a:p>
            <a:r>
              <a:rPr lang="en-US" b="1" dirty="0"/>
              <a:t>Course-Based Undergraduate Research for All: Preparing the Future STEM Workforce </a:t>
            </a:r>
            <a:r>
              <a:rPr lang="en-US" dirty="0"/>
              <a:t>supported by</a:t>
            </a:r>
            <a:r>
              <a:rPr lang="en-US" b="1" dirty="0"/>
              <a:t> </a:t>
            </a:r>
            <a:r>
              <a:rPr lang="en-US" dirty="0"/>
              <a:t>NSF-DUE-EHR, 2016-2020 (PI: Pam Marshall and others) $296,751.00 </a:t>
            </a:r>
          </a:p>
          <a:p>
            <a:r>
              <a:rPr lang="en-US" b="1" dirty="0"/>
              <a:t>Collaborative Research: TRAIN (</a:t>
            </a:r>
            <a:r>
              <a:rPr lang="en-US" b="1" dirty="0" err="1"/>
              <a:t>TRAnsfer</a:t>
            </a:r>
            <a:r>
              <a:rPr lang="en-US" b="1" dirty="0"/>
              <a:t> to Interdisciplinary Natural sciences): A Community College-University Consortium to Increase Community College Student Transfer and Success </a:t>
            </a:r>
            <a:r>
              <a:rPr lang="en-US" dirty="0"/>
              <a:t>supported by NSF-DUE-EHR, 2018-2022 (PI: Pam Marshall and others) $2,065,515.00</a:t>
            </a:r>
          </a:p>
          <a:p>
            <a:r>
              <a:rPr lang="en-US" b="1" dirty="0"/>
              <a:t>New College Environmental Health Science Scholars - A Unique Summer Program Designed to Increase Diversity in the Environmental Health Sciences </a:t>
            </a:r>
            <a:r>
              <a:rPr lang="en-US" dirty="0"/>
              <a:t>supported by NIH-HSS, 2019-2024, (PI: Pam Marshall and others) $521,083.00</a:t>
            </a:r>
            <a:endParaRPr lang="en-US" b="1"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923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8BD5-A4CC-E34B-827D-782735600D30}"/>
              </a:ext>
            </a:extLst>
          </p:cNvPr>
          <p:cNvSpPr>
            <a:spLocks noGrp="1"/>
          </p:cNvSpPr>
          <p:nvPr>
            <p:ph type="title"/>
          </p:nvPr>
        </p:nvSpPr>
        <p:spPr/>
        <p:txBody>
          <a:bodyPr/>
          <a:lstStyle/>
          <a:p>
            <a:r>
              <a:rPr lang="en-US" dirty="0"/>
              <a:t>Research Questions of Poly Summer Project</a:t>
            </a:r>
          </a:p>
        </p:txBody>
      </p:sp>
      <p:sp>
        <p:nvSpPr>
          <p:cNvPr id="3" name="Content Placeholder 2">
            <a:extLst>
              <a:ext uri="{FF2B5EF4-FFF2-40B4-BE49-F238E27FC236}">
                <a16:creationId xmlns:a16="http://schemas.microsoft.com/office/drawing/2014/main" id="{A8A987F5-2FAB-1940-B29D-237E0E8F8F35}"/>
              </a:ext>
            </a:extLst>
          </p:cNvPr>
          <p:cNvSpPr>
            <a:spLocks noGrp="1"/>
          </p:cNvSpPr>
          <p:nvPr>
            <p:ph idx="1"/>
          </p:nvPr>
        </p:nvSpPr>
        <p:spPr>
          <a:xfrm>
            <a:off x="0" y="1853754"/>
            <a:ext cx="12057681" cy="3880619"/>
          </a:xfrm>
        </p:spPr>
        <p:txBody>
          <a:bodyPr/>
          <a:lstStyle/>
          <a:p>
            <a:r>
              <a:rPr lang="en-US" dirty="0"/>
              <a:t>What is the current situation of ASU Undergraduate Recruitment and Retention?</a:t>
            </a:r>
          </a:p>
          <a:p>
            <a:r>
              <a:rPr lang="en-US" dirty="0"/>
              <a:t>How about STEM degree? </a:t>
            </a:r>
          </a:p>
          <a:p>
            <a:r>
              <a:rPr lang="en-US" dirty="0"/>
              <a:t>Mathematical Modeling Approach</a:t>
            </a:r>
          </a:p>
          <a:p>
            <a:r>
              <a:rPr lang="en-US" dirty="0"/>
              <a:t>What strategies can we implement for improving STEM recruitment and retention? </a:t>
            </a:r>
          </a:p>
          <a:p>
            <a:r>
              <a:rPr lang="en-US" dirty="0"/>
              <a:t>How can we have 20% increasing in student enrollment each year?</a:t>
            </a:r>
          </a:p>
          <a:p>
            <a:r>
              <a:rPr lang="en-US" dirty="0"/>
              <a:t>How can we have </a:t>
            </a:r>
            <a:r>
              <a:rPr lang="en-US" spc="-5" dirty="0"/>
              <a:t>First-year freshman retention nearing </a:t>
            </a:r>
            <a:r>
              <a:rPr lang="en-US" dirty="0"/>
              <a:t>90%</a:t>
            </a:r>
            <a:r>
              <a:rPr lang="en-US" spc="90" dirty="0"/>
              <a:t> </a:t>
            </a:r>
            <a:r>
              <a:rPr lang="en-US" spc="-5" dirty="0"/>
              <a:t>goal?</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22956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4386576-8274-F24A-9929-F9D65A72FA23}"/>
              </a:ext>
            </a:extLst>
          </p:cNvPr>
          <p:cNvGraphicFramePr>
            <a:graphicFrameLocks noGrp="1"/>
          </p:cNvGraphicFramePr>
          <p:nvPr>
            <p:ph idx="1"/>
            <p:extLst>
              <p:ext uri="{D42A27DB-BD31-4B8C-83A1-F6EECF244321}">
                <p14:modId xmlns:p14="http://schemas.microsoft.com/office/powerpoint/2010/main" val="705061754"/>
              </p:ext>
            </p:extLst>
          </p:nvPr>
        </p:nvGraphicFramePr>
        <p:xfrm>
          <a:off x="0" y="1564935"/>
          <a:ext cx="12191999" cy="4497934"/>
        </p:xfrm>
        <a:graphic>
          <a:graphicData uri="http://schemas.openxmlformats.org/drawingml/2006/table">
            <a:tbl>
              <a:tblPr/>
              <a:tblGrid>
                <a:gridCol w="3585971">
                  <a:extLst>
                    <a:ext uri="{9D8B030D-6E8A-4147-A177-3AD203B41FA5}">
                      <a16:colId xmlns:a16="http://schemas.microsoft.com/office/drawing/2014/main" val="1284502577"/>
                    </a:ext>
                  </a:extLst>
                </a:gridCol>
                <a:gridCol w="2151507">
                  <a:extLst>
                    <a:ext uri="{9D8B030D-6E8A-4147-A177-3AD203B41FA5}">
                      <a16:colId xmlns:a16="http://schemas.microsoft.com/office/drawing/2014/main" val="3773932487"/>
                    </a:ext>
                  </a:extLst>
                </a:gridCol>
                <a:gridCol w="2151507">
                  <a:extLst>
                    <a:ext uri="{9D8B030D-6E8A-4147-A177-3AD203B41FA5}">
                      <a16:colId xmlns:a16="http://schemas.microsoft.com/office/drawing/2014/main" val="1000337735"/>
                    </a:ext>
                  </a:extLst>
                </a:gridCol>
                <a:gridCol w="2151507">
                  <a:extLst>
                    <a:ext uri="{9D8B030D-6E8A-4147-A177-3AD203B41FA5}">
                      <a16:colId xmlns:a16="http://schemas.microsoft.com/office/drawing/2014/main" val="3152693662"/>
                    </a:ext>
                  </a:extLst>
                </a:gridCol>
                <a:gridCol w="2151507">
                  <a:extLst>
                    <a:ext uri="{9D8B030D-6E8A-4147-A177-3AD203B41FA5}">
                      <a16:colId xmlns:a16="http://schemas.microsoft.com/office/drawing/2014/main" val="2996659163"/>
                    </a:ext>
                  </a:extLst>
                </a:gridCol>
              </a:tblGrid>
              <a:tr h="642562">
                <a:tc>
                  <a:txBody>
                    <a:bodyPr/>
                    <a:lstStyle/>
                    <a:p>
                      <a:pPr algn="l"/>
                      <a:r>
                        <a:rPr lang="en-US" sz="1800" b="1">
                          <a:solidFill>
                            <a:srgbClr val="FFFFFF"/>
                          </a:solidFill>
                          <a:effectLst/>
                        </a:rPr>
                        <a:t>Information</a:t>
                      </a:r>
                    </a:p>
                  </a:txBody>
                  <a:tcPr marL="66458" marR="91142" marT="45571" marB="45571" anchor="ctr">
                    <a:lnL>
                      <a:noFill/>
                    </a:lnL>
                    <a:lnR>
                      <a:noFill/>
                    </a:lnR>
                    <a:lnT>
                      <a:noFill/>
                    </a:lnT>
                    <a:lnB>
                      <a:noFill/>
                    </a:lnB>
                    <a:solidFill>
                      <a:srgbClr val="000000"/>
                    </a:solidFill>
                  </a:tcPr>
                </a:tc>
                <a:tc>
                  <a:txBody>
                    <a:bodyPr/>
                    <a:lstStyle/>
                    <a:p>
                      <a:pPr algn="l"/>
                      <a:r>
                        <a:rPr lang="en-US" sz="1800" b="1">
                          <a:solidFill>
                            <a:srgbClr val="FFFFFF"/>
                          </a:solidFill>
                          <a:effectLst/>
                        </a:rPr>
                        <a:t>ASU</a:t>
                      </a:r>
                    </a:p>
                  </a:txBody>
                  <a:tcPr marL="66458" marR="91142" marT="45571" marB="45571" anchor="ctr">
                    <a:lnL>
                      <a:noFill/>
                    </a:lnL>
                    <a:lnR>
                      <a:noFill/>
                    </a:lnR>
                    <a:lnT>
                      <a:noFill/>
                    </a:lnT>
                    <a:lnB>
                      <a:noFill/>
                    </a:lnB>
                    <a:solidFill>
                      <a:srgbClr val="000000"/>
                    </a:solidFill>
                  </a:tcPr>
                </a:tc>
                <a:tc>
                  <a:txBody>
                    <a:bodyPr/>
                    <a:lstStyle/>
                    <a:p>
                      <a:pPr algn="l"/>
                      <a:r>
                        <a:rPr lang="en-US" sz="1800" b="1" dirty="0">
                          <a:solidFill>
                            <a:srgbClr val="FFFFFF"/>
                          </a:solidFill>
                          <a:effectLst/>
                        </a:rPr>
                        <a:t>NAU</a:t>
                      </a:r>
                    </a:p>
                  </a:txBody>
                  <a:tcPr marL="66458" marR="91142" marT="45571" marB="45571" anchor="ctr">
                    <a:lnL>
                      <a:noFill/>
                    </a:lnL>
                    <a:lnR>
                      <a:noFill/>
                    </a:lnR>
                    <a:lnT>
                      <a:noFill/>
                    </a:lnT>
                    <a:lnB>
                      <a:noFill/>
                    </a:lnB>
                    <a:solidFill>
                      <a:srgbClr val="000000"/>
                    </a:solidFill>
                  </a:tcPr>
                </a:tc>
                <a:tc>
                  <a:txBody>
                    <a:bodyPr/>
                    <a:lstStyle/>
                    <a:p>
                      <a:pPr algn="l"/>
                      <a:r>
                        <a:rPr lang="en-US" sz="1800" b="1">
                          <a:solidFill>
                            <a:srgbClr val="FFFFFF"/>
                          </a:solidFill>
                          <a:effectLst/>
                        </a:rPr>
                        <a:t>UA</a:t>
                      </a:r>
                    </a:p>
                  </a:txBody>
                  <a:tcPr marL="66458" marR="91142" marT="45571" marB="45571" anchor="ctr">
                    <a:lnL>
                      <a:noFill/>
                    </a:lnL>
                    <a:lnR>
                      <a:noFill/>
                    </a:lnR>
                    <a:lnT>
                      <a:noFill/>
                    </a:lnT>
                    <a:lnB>
                      <a:noFill/>
                    </a:lnB>
                    <a:solidFill>
                      <a:srgbClr val="000000"/>
                    </a:solidFill>
                  </a:tcPr>
                </a:tc>
                <a:tc>
                  <a:txBody>
                    <a:bodyPr/>
                    <a:lstStyle/>
                    <a:p>
                      <a:pPr algn="l"/>
                      <a:r>
                        <a:rPr lang="en-US" sz="1800" b="1">
                          <a:solidFill>
                            <a:srgbClr val="FFFFFF"/>
                          </a:solidFill>
                          <a:effectLst/>
                        </a:rPr>
                        <a:t>System</a:t>
                      </a:r>
                    </a:p>
                  </a:txBody>
                  <a:tcPr marL="66458" marR="91142" marT="45571" marB="45571" anchor="ctr">
                    <a:lnL>
                      <a:noFill/>
                    </a:lnL>
                    <a:lnR>
                      <a:noFill/>
                    </a:lnR>
                    <a:lnT>
                      <a:noFill/>
                    </a:lnT>
                    <a:lnB>
                      <a:noFill/>
                    </a:lnB>
                    <a:solidFill>
                      <a:srgbClr val="000000"/>
                    </a:solidFill>
                  </a:tcPr>
                </a:tc>
                <a:extLst>
                  <a:ext uri="{0D108BD9-81ED-4DB2-BD59-A6C34878D82A}">
                    <a16:rowId xmlns:a16="http://schemas.microsoft.com/office/drawing/2014/main" val="1872154599"/>
                  </a:ext>
                </a:extLst>
              </a:tr>
              <a:tr h="642562">
                <a:tc>
                  <a:txBody>
                    <a:bodyPr/>
                    <a:lstStyle/>
                    <a:p>
                      <a:r>
                        <a:rPr lang="en-US" sz="1800">
                          <a:effectLst/>
                        </a:rPr>
                        <a:t>2019-20</a:t>
                      </a:r>
                    </a:p>
                  </a:txBody>
                  <a:tcPr marL="91142" marR="91142" marT="45571" marB="45571" anchor="ctr">
                    <a:lnL>
                      <a:noFill/>
                    </a:lnL>
                    <a:lnR>
                      <a:noFill/>
                    </a:lnR>
                    <a:lnT>
                      <a:noFill/>
                    </a:lnT>
                    <a:lnB>
                      <a:noFill/>
                    </a:lnB>
                  </a:tcPr>
                </a:tc>
                <a:tc>
                  <a:txBody>
                    <a:bodyPr/>
                    <a:lstStyle/>
                    <a:p>
                      <a:r>
                        <a:rPr lang="en-US" sz="1800">
                          <a:effectLst/>
                        </a:rPr>
                        <a:t>96,726</a:t>
                      </a:r>
                    </a:p>
                  </a:txBody>
                  <a:tcPr marL="91142" marR="91142" marT="45571" marB="45571" anchor="ctr">
                    <a:lnL>
                      <a:noFill/>
                    </a:lnL>
                    <a:lnR>
                      <a:noFill/>
                    </a:lnR>
                    <a:lnT>
                      <a:noFill/>
                    </a:lnT>
                    <a:lnB>
                      <a:noFill/>
                    </a:lnB>
                  </a:tcPr>
                </a:tc>
                <a:tc>
                  <a:txBody>
                    <a:bodyPr/>
                    <a:lstStyle/>
                    <a:p>
                      <a:r>
                        <a:rPr lang="en-US" sz="1800">
                          <a:effectLst/>
                        </a:rPr>
                        <a:t>26,511</a:t>
                      </a:r>
                    </a:p>
                  </a:txBody>
                  <a:tcPr marL="91142" marR="91142" marT="45571" marB="45571" anchor="ctr">
                    <a:lnL>
                      <a:noFill/>
                    </a:lnL>
                    <a:lnR>
                      <a:noFill/>
                    </a:lnR>
                    <a:lnT>
                      <a:noFill/>
                    </a:lnT>
                    <a:lnB>
                      <a:noFill/>
                    </a:lnB>
                  </a:tcPr>
                </a:tc>
                <a:tc>
                  <a:txBody>
                    <a:bodyPr/>
                    <a:lstStyle/>
                    <a:p>
                      <a:r>
                        <a:rPr lang="en-US" sz="1800">
                          <a:effectLst/>
                        </a:rPr>
                        <a:t>34,898</a:t>
                      </a:r>
                    </a:p>
                  </a:txBody>
                  <a:tcPr marL="91142" marR="91142" marT="45571" marB="45571" anchor="ctr">
                    <a:lnL>
                      <a:noFill/>
                    </a:lnL>
                    <a:lnR>
                      <a:noFill/>
                    </a:lnR>
                    <a:lnT>
                      <a:noFill/>
                    </a:lnT>
                    <a:lnB>
                      <a:noFill/>
                    </a:lnB>
                  </a:tcPr>
                </a:tc>
                <a:tc>
                  <a:txBody>
                    <a:bodyPr/>
                    <a:lstStyle/>
                    <a:p>
                      <a:r>
                        <a:rPr lang="en-US" sz="1800">
                          <a:effectLst/>
                        </a:rPr>
                        <a:t>158,135</a:t>
                      </a:r>
                    </a:p>
                  </a:txBody>
                  <a:tcPr marL="91142" marR="91142" marT="45571" marB="45571" anchor="ctr">
                    <a:lnL>
                      <a:noFill/>
                    </a:lnL>
                    <a:lnR>
                      <a:noFill/>
                    </a:lnR>
                    <a:lnT>
                      <a:noFill/>
                    </a:lnT>
                    <a:lnB>
                      <a:noFill/>
                    </a:lnB>
                  </a:tcPr>
                </a:tc>
                <a:extLst>
                  <a:ext uri="{0D108BD9-81ED-4DB2-BD59-A6C34878D82A}">
                    <a16:rowId xmlns:a16="http://schemas.microsoft.com/office/drawing/2014/main" val="1332356563"/>
                  </a:ext>
                </a:extLst>
              </a:tr>
              <a:tr h="642562">
                <a:tc>
                  <a:txBody>
                    <a:bodyPr/>
                    <a:lstStyle/>
                    <a:p>
                      <a:r>
                        <a:rPr lang="en-US" sz="1800">
                          <a:effectLst/>
                        </a:rPr>
                        <a:t>2018-19</a:t>
                      </a:r>
                    </a:p>
                  </a:txBody>
                  <a:tcPr marL="91142" marR="91142" marT="45571" marB="45571" anchor="ctr">
                    <a:lnL>
                      <a:noFill/>
                    </a:lnL>
                    <a:lnR>
                      <a:noFill/>
                    </a:lnR>
                    <a:lnT>
                      <a:noFill/>
                    </a:lnT>
                    <a:lnB>
                      <a:noFill/>
                    </a:lnB>
                  </a:tcPr>
                </a:tc>
                <a:tc>
                  <a:txBody>
                    <a:bodyPr/>
                    <a:lstStyle/>
                    <a:p>
                      <a:r>
                        <a:rPr lang="en-US" sz="1800">
                          <a:effectLst/>
                        </a:rPr>
                        <a:t>89,898</a:t>
                      </a:r>
                    </a:p>
                  </a:txBody>
                  <a:tcPr marL="91142" marR="91142" marT="45571" marB="45571" anchor="ctr">
                    <a:lnL>
                      <a:noFill/>
                    </a:lnL>
                    <a:lnR>
                      <a:noFill/>
                    </a:lnR>
                    <a:lnT>
                      <a:noFill/>
                    </a:lnT>
                    <a:lnB>
                      <a:noFill/>
                    </a:lnB>
                  </a:tcPr>
                </a:tc>
                <a:tc>
                  <a:txBody>
                    <a:bodyPr/>
                    <a:lstStyle/>
                    <a:p>
                      <a:r>
                        <a:rPr lang="en-US" sz="1800">
                          <a:effectLst/>
                        </a:rPr>
                        <a:t>26,639</a:t>
                      </a:r>
                    </a:p>
                  </a:txBody>
                  <a:tcPr marL="91142" marR="91142" marT="45571" marB="45571" anchor="ctr">
                    <a:lnL>
                      <a:noFill/>
                    </a:lnL>
                    <a:lnR>
                      <a:noFill/>
                    </a:lnR>
                    <a:lnT>
                      <a:noFill/>
                    </a:lnT>
                    <a:lnB>
                      <a:noFill/>
                    </a:lnB>
                  </a:tcPr>
                </a:tc>
                <a:tc>
                  <a:txBody>
                    <a:bodyPr/>
                    <a:lstStyle/>
                    <a:p>
                      <a:r>
                        <a:rPr lang="en-US" sz="1800" dirty="0">
                          <a:effectLst/>
                        </a:rPr>
                        <a:t>34,547</a:t>
                      </a:r>
                    </a:p>
                  </a:txBody>
                  <a:tcPr marL="91142" marR="91142" marT="45571" marB="45571" anchor="ctr">
                    <a:lnL>
                      <a:noFill/>
                    </a:lnL>
                    <a:lnR>
                      <a:noFill/>
                    </a:lnR>
                    <a:lnT>
                      <a:noFill/>
                    </a:lnT>
                    <a:lnB>
                      <a:noFill/>
                    </a:lnB>
                  </a:tcPr>
                </a:tc>
                <a:tc>
                  <a:txBody>
                    <a:bodyPr/>
                    <a:lstStyle/>
                    <a:p>
                      <a:r>
                        <a:rPr lang="en-US" sz="1800">
                          <a:effectLst/>
                        </a:rPr>
                        <a:t>151,084</a:t>
                      </a:r>
                    </a:p>
                  </a:txBody>
                  <a:tcPr marL="91142" marR="91142" marT="45571" marB="45571" anchor="ctr">
                    <a:lnL>
                      <a:noFill/>
                    </a:lnL>
                    <a:lnR>
                      <a:noFill/>
                    </a:lnR>
                    <a:lnT>
                      <a:noFill/>
                    </a:lnT>
                    <a:lnB>
                      <a:noFill/>
                    </a:lnB>
                  </a:tcPr>
                </a:tc>
                <a:extLst>
                  <a:ext uri="{0D108BD9-81ED-4DB2-BD59-A6C34878D82A}">
                    <a16:rowId xmlns:a16="http://schemas.microsoft.com/office/drawing/2014/main" val="3415405626"/>
                  </a:ext>
                </a:extLst>
              </a:tr>
              <a:tr h="642562">
                <a:tc>
                  <a:txBody>
                    <a:bodyPr/>
                    <a:lstStyle/>
                    <a:p>
                      <a:r>
                        <a:rPr lang="en-US" sz="1800">
                          <a:effectLst/>
                        </a:rPr>
                        <a:t>2017-18</a:t>
                      </a:r>
                    </a:p>
                  </a:txBody>
                  <a:tcPr marL="91142" marR="91142" marT="45571" marB="45571" anchor="ctr">
                    <a:lnL>
                      <a:noFill/>
                    </a:lnL>
                    <a:lnR>
                      <a:noFill/>
                    </a:lnR>
                    <a:lnT>
                      <a:noFill/>
                    </a:lnT>
                    <a:lnB>
                      <a:noFill/>
                    </a:lnB>
                  </a:tcPr>
                </a:tc>
                <a:tc>
                  <a:txBody>
                    <a:bodyPr/>
                    <a:lstStyle/>
                    <a:p>
                      <a:r>
                        <a:rPr lang="en-US" sz="1800">
                          <a:effectLst/>
                        </a:rPr>
                        <a:t>83,551</a:t>
                      </a:r>
                    </a:p>
                  </a:txBody>
                  <a:tcPr marL="91142" marR="91142" marT="45571" marB="45571" anchor="ctr">
                    <a:lnL>
                      <a:noFill/>
                    </a:lnL>
                    <a:lnR>
                      <a:noFill/>
                    </a:lnR>
                    <a:lnT>
                      <a:noFill/>
                    </a:lnT>
                    <a:lnB>
                      <a:noFill/>
                    </a:lnB>
                  </a:tcPr>
                </a:tc>
                <a:tc>
                  <a:txBody>
                    <a:bodyPr/>
                    <a:lstStyle/>
                    <a:p>
                      <a:r>
                        <a:rPr lang="en-US" sz="1800">
                          <a:effectLst/>
                        </a:rPr>
                        <a:t>26,783</a:t>
                      </a:r>
                    </a:p>
                  </a:txBody>
                  <a:tcPr marL="91142" marR="91142" marT="45571" marB="45571" anchor="ctr">
                    <a:lnL>
                      <a:noFill/>
                    </a:lnL>
                    <a:lnR>
                      <a:noFill/>
                    </a:lnR>
                    <a:lnT>
                      <a:noFill/>
                    </a:lnT>
                    <a:lnB>
                      <a:noFill/>
                    </a:lnB>
                  </a:tcPr>
                </a:tc>
                <a:tc>
                  <a:txBody>
                    <a:bodyPr/>
                    <a:lstStyle/>
                    <a:p>
                      <a:r>
                        <a:rPr lang="en-US" sz="1800">
                          <a:effectLst/>
                        </a:rPr>
                        <a:t>34,518</a:t>
                      </a:r>
                    </a:p>
                  </a:txBody>
                  <a:tcPr marL="91142" marR="91142" marT="45571" marB="45571" anchor="ctr">
                    <a:lnL>
                      <a:noFill/>
                    </a:lnL>
                    <a:lnR>
                      <a:noFill/>
                    </a:lnR>
                    <a:lnT>
                      <a:noFill/>
                    </a:lnT>
                    <a:lnB>
                      <a:noFill/>
                    </a:lnB>
                  </a:tcPr>
                </a:tc>
                <a:tc>
                  <a:txBody>
                    <a:bodyPr/>
                    <a:lstStyle/>
                    <a:p>
                      <a:r>
                        <a:rPr lang="en-US" sz="1800">
                          <a:effectLst/>
                        </a:rPr>
                        <a:t>144,852</a:t>
                      </a:r>
                    </a:p>
                  </a:txBody>
                  <a:tcPr marL="91142" marR="91142" marT="45571" marB="45571" anchor="ctr">
                    <a:lnL>
                      <a:noFill/>
                    </a:lnL>
                    <a:lnR>
                      <a:noFill/>
                    </a:lnR>
                    <a:lnT>
                      <a:noFill/>
                    </a:lnT>
                    <a:lnB>
                      <a:noFill/>
                    </a:lnB>
                  </a:tcPr>
                </a:tc>
                <a:extLst>
                  <a:ext uri="{0D108BD9-81ED-4DB2-BD59-A6C34878D82A}">
                    <a16:rowId xmlns:a16="http://schemas.microsoft.com/office/drawing/2014/main" val="2500997570"/>
                  </a:ext>
                </a:extLst>
              </a:tr>
              <a:tr h="642562">
                <a:tc>
                  <a:txBody>
                    <a:bodyPr/>
                    <a:lstStyle/>
                    <a:p>
                      <a:r>
                        <a:rPr lang="en-US" sz="1800">
                          <a:effectLst/>
                        </a:rPr>
                        <a:t>2016-17</a:t>
                      </a:r>
                    </a:p>
                  </a:txBody>
                  <a:tcPr marL="91142" marR="91142" marT="45571" marB="45571" anchor="ctr">
                    <a:lnL>
                      <a:noFill/>
                    </a:lnL>
                    <a:lnR>
                      <a:noFill/>
                    </a:lnR>
                    <a:lnT>
                      <a:noFill/>
                    </a:lnT>
                    <a:lnB>
                      <a:noFill/>
                    </a:lnB>
                  </a:tcPr>
                </a:tc>
                <a:tc>
                  <a:txBody>
                    <a:bodyPr/>
                    <a:lstStyle/>
                    <a:p>
                      <a:r>
                        <a:rPr lang="en-US" sz="1800">
                          <a:effectLst/>
                        </a:rPr>
                        <a:t>79,447</a:t>
                      </a:r>
                    </a:p>
                  </a:txBody>
                  <a:tcPr marL="91142" marR="91142" marT="45571" marB="45571" anchor="ctr">
                    <a:lnL>
                      <a:noFill/>
                    </a:lnL>
                    <a:lnR>
                      <a:noFill/>
                    </a:lnR>
                    <a:lnT>
                      <a:noFill/>
                    </a:lnT>
                    <a:lnB>
                      <a:noFill/>
                    </a:lnB>
                  </a:tcPr>
                </a:tc>
                <a:tc>
                  <a:txBody>
                    <a:bodyPr/>
                    <a:lstStyle/>
                    <a:p>
                      <a:r>
                        <a:rPr lang="en-US" sz="1800">
                          <a:effectLst/>
                        </a:rPr>
                        <a:t>26,206</a:t>
                      </a:r>
                    </a:p>
                  </a:txBody>
                  <a:tcPr marL="91142" marR="91142" marT="45571" marB="45571" anchor="ctr">
                    <a:lnL>
                      <a:noFill/>
                    </a:lnL>
                    <a:lnR>
                      <a:noFill/>
                    </a:lnR>
                    <a:lnT>
                      <a:noFill/>
                    </a:lnT>
                    <a:lnB>
                      <a:noFill/>
                    </a:lnB>
                  </a:tcPr>
                </a:tc>
                <a:tc>
                  <a:txBody>
                    <a:bodyPr/>
                    <a:lstStyle/>
                    <a:p>
                      <a:r>
                        <a:rPr lang="en-US" sz="1800">
                          <a:effectLst/>
                        </a:rPr>
                        <a:t>34,072</a:t>
                      </a:r>
                    </a:p>
                  </a:txBody>
                  <a:tcPr marL="91142" marR="91142" marT="45571" marB="45571" anchor="ctr">
                    <a:lnL>
                      <a:noFill/>
                    </a:lnL>
                    <a:lnR>
                      <a:noFill/>
                    </a:lnR>
                    <a:lnT>
                      <a:noFill/>
                    </a:lnT>
                    <a:lnB>
                      <a:noFill/>
                    </a:lnB>
                  </a:tcPr>
                </a:tc>
                <a:tc>
                  <a:txBody>
                    <a:bodyPr/>
                    <a:lstStyle/>
                    <a:p>
                      <a:r>
                        <a:rPr lang="en-US" sz="1800">
                          <a:effectLst/>
                        </a:rPr>
                        <a:t>139,725</a:t>
                      </a:r>
                    </a:p>
                  </a:txBody>
                  <a:tcPr marL="91142" marR="91142" marT="45571" marB="45571" anchor="ctr">
                    <a:lnL>
                      <a:noFill/>
                    </a:lnL>
                    <a:lnR>
                      <a:noFill/>
                    </a:lnR>
                    <a:lnT>
                      <a:noFill/>
                    </a:lnT>
                    <a:lnB>
                      <a:noFill/>
                    </a:lnB>
                  </a:tcPr>
                </a:tc>
                <a:extLst>
                  <a:ext uri="{0D108BD9-81ED-4DB2-BD59-A6C34878D82A}">
                    <a16:rowId xmlns:a16="http://schemas.microsoft.com/office/drawing/2014/main" val="1954194059"/>
                  </a:ext>
                </a:extLst>
              </a:tr>
              <a:tr h="642562">
                <a:tc>
                  <a:txBody>
                    <a:bodyPr/>
                    <a:lstStyle/>
                    <a:p>
                      <a:r>
                        <a:rPr lang="en-US" sz="1800">
                          <a:effectLst/>
                        </a:rPr>
                        <a:t>2015-16</a:t>
                      </a:r>
                    </a:p>
                  </a:txBody>
                  <a:tcPr marL="91142" marR="91142" marT="45571" marB="45571" anchor="ctr">
                    <a:lnL>
                      <a:noFill/>
                    </a:lnL>
                    <a:lnR>
                      <a:noFill/>
                    </a:lnR>
                    <a:lnT>
                      <a:noFill/>
                    </a:lnT>
                    <a:lnB>
                      <a:noFill/>
                    </a:lnB>
                  </a:tcPr>
                </a:tc>
                <a:tc>
                  <a:txBody>
                    <a:bodyPr/>
                    <a:lstStyle/>
                    <a:p>
                      <a:r>
                        <a:rPr lang="en-US" sz="1800">
                          <a:effectLst/>
                        </a:rPr>
                        <a:t>74,146</a:t>
                      </a:r>
                    </a:p>
                  </a:txBody>
                  <a:tcPr marL="91142" marR="91142" marT="45571" marB="45571" anchor="ctr">
                    <a:lnL>
                      <a:noFill/>
                    </a:lnL>
                    <a:lnR>
                      <a:noFill/>
                    </a:lnR>
                    <a:lnT>
                      <a:noFill/>
                    </a:lnT>
                    <a:lnB>
                      <a:noFill/>
                    </a:lnB>
                  </a:tcPr>
                </a:tc>
                <a:tc>
                  <a:txBody>
                    <a:bodyPr/>
                    <a:lstStyle/>
                    <a:p>
                      <a:r>
                        <a:rPr lang="en-US" sz="1800">
                          <a:effectLst/>
                        </a:rPr>
                        <a:t>24,857</a:t>
                      </a:r>
                    </a:p>
                  </a:txBody>
                  <a:tcPr marL="91142" marR="91142" marT="45571" marB="45571" anchor="ctr">
                    <a:lnL>
                      <a:noFill/>
                    </a:lnL>
                    <a:lnR>
                      <a:noFill/>
                    </a:lnR>
                    <a:lnT>
                      <a:noFill/>
                    </a:lnT>
                    <a:lnB>
                      <a:noFill/>
                    </a:lnB>
                  </a:tcPr>
                </a:tc>
                <a:tc>
                  <a:txBody>
                    <a:bodyPr/>
                    <a:lstStyle/>
                    <a:p>
                      <a:r>
                        <a:rPr lang="en-US" sz="1800">
                          <a:effectLst/>
                        </a:rPr>
                        <a:t>33,732</a:t>
                      </a:r>
                    </a:p>
                  </a:txBody>
                  <a:tcPr marL="91142" marR="91142" marT="45571" marB="45571" anchor="ctr">
                    <a:lnL>
                      <a:noFill/>
                    </a:lnL>
                    <a:lnR>
                      <a:noFill/>
                    </a:lnR>
                    <a:lnT>
                      <a:noFill/>
                    </a:lnT>
                    <a:lnB>
                      <a:noFill/>
                    </a:lnB>
                  </a:tcPr>
                </a:tc>
                <a:tc>
                  <a:txBody>
                    <a:bodyPr/>
                    <a:lstStyle/>
                    <a:p>
                      <a:r>
                        <a:rPr lang="en-US" sz="1800">
                          <a:effectLst/>
                        </a:rPr>
                        <a:t>132,735</a:t>
                      </a:r>
                    </a:p>
                  </a:txBody>
                  <a:tcPr marL="91142" marR="91142" marT="45571" marB="45571" anchor="ctr">
                    <a:lnL>
                      <a:noFill/>
                    </a:lnL>
                    <a:lnR>
                      <a:noFill/>
                    </a:lnR>
                    <a:lnT>
                      <a:noFill/>
                    </a:lnT>
                    <a:lnB>
                      <a:noFill/>
                    </a:lnB>
                  </a:tcPr>
                </a:tc>
                <a:extLst>
                  <a:ext uri="{0D108BD9-81ED-4DB2-BD59-A6C34878D82A}">
                    <a16:rowId xmlns:a16="http://schemas.microsoft.com/office/drawing/2014/main" val="3520245398"/>
                  </a:ext>
                </a:extLst>
              </a:tr>
              <a:tr h="642562">
                <a:tc>
                  <a:txBody>
                    <a:bodyPr/>
                    <a:lstStyle/>
                    <a:p>
                      <a:r>
                        <a:rPr lang="en-US" sz="1800">
                          <a:effectLst/>
                        </a:rPr>
                        <a:t>Increase from 2015-16</a:t>
                      </a:r>
                    </a:p>
                  </a:txBody>
                  <a:tcPr marL="91142" marR="91142" marT="45571" marB="45571" anchor="ctr">
                    <a:lnL>
                      <a:noFill/>
                    </a:lnL>
                    <a:lnR>
                      <a:noFill/>
                    </a:lnR>
                    <a:lnT>
                      <a:noFill/>
                    </a:lnT>
                    <a:lnB>
                      <a:noFill/>
                    </a:lnB>
                  </a:tcPr>
                </a:tc>
                <a:tc>
                  <a:txBody>
                    <a:bodyPr/>
                    <a:lstStyle/>
                    <a:p>
                      <a:r>
                        <a:rPr lang="en-US" sz="1800" dirty="0">
                          <a:effectLst/>
                          <a:highlight>
                            <a:srgbClr val="FFFF00"/>
                          </a:highlight>
                        </a:rPr>
                        <a:t>30.5%</a:t>
                      </a:r>
                    </a:p>
                  </a:txBody>
                  <a:tcPr marL="91142" marR="91142" marT="45571" marB="45571" anchor="ctr">
                    <a:lnL>
                      <a:noFill/>
                    </a:lnL>
                    <a:lnR>
                      <a:noFill/>
                    </a:lnR>
                    <a:lnT>
                      <a:noFill/>
                    </a:lnT>
                    <a:lnB>
                      <a:noFill/>
                    </a:lnB>
                  </a:tcPr>
                </a:tc>
                <a:tc>
                  <a:txBody>
                    <a:bodyPr/>
                    <a:lstStyle/>
                    <a:p>
                      <a:r>
                        <a:rPr lang="en-US" sz="1800">
                          <a:effectLst/>
                        </a:rPr>
                        <a:t>6.7%</a:t>
                      </a:r>
                    </a:p>
                  </a:txBody>
                  <a:tcPr marL="91142" marR="91142" marT="45571" marB="45571" anchor="ctr">
                    <a:lnL>
                      <a:noFill/>
                    </a:lnL>
                    <a:lnR>
                      <a:noFill/>
                    </a:lnR>
                    <a:lnT>
                      <a:noFill/>
                    </a:lnT>
                    <a:lnB>
                      <a:noFill/>
                    </a:lnB>
                  </a:tcPr>
                </a:tc>
                <a:tc>
                  <a:txBody>
                    <a:bodyPr/>
                    <a:lstStyle/>
                    <a:p>
                      <a:r>
                        <a:rPr lang="en-US" sz="1800">
                          <a:effectLst/>
                        </a:rPr>
                        <a:t>3.5%</a:t>
                      </a:r>
                    </a:p>
                  </a:txBody>
                  <a:tcPr marL="91142" marR="91142" marT="45571" marB="45571" anchor="ctr">
                    <a:lnL>
                      <a:noFill/>
                    </a:lnL>
                    <a:lnR>
                      <a:noFill/>
                    </a:lnR>
                    <a:lnT>
                      <a:noFill/>
                    </a:lnT>
                    <a:lnB>
                      <a:noFill/>
                    </a:lnB>
                  </a:tcPr>
                </a:tc>
                <a:tc>
                  <a:txBody>
                    <a:bodyPr/>
                    <a:lstStyle/>
                    <a:p>
                      <a:r>
                        <a:rPr lang="en-US" sz="1800" dirty="0">
                          <a:effectLst/>
                        </a:rPr>
                        <a:t>19.1%</a:t>
                      </a:r>
                    </a:p>
                  </a:txBody>
                  <a:tcPr marL="91142" marR="91142" marT="45571" marB="45571" anchor="ctr">
                    <a:lnL>
                      <a:noFill/>
                    </a:lnL>
                    <a:lnR>
                      <a:noFill/>
                    </a:lnR>
                    <a:lnT>
                      <a:noFill/>
                    </a:lnT>
                    <a:lnB>
                      <a:noFill/>
                    </a:lnB>
                  </a:tcPr>
                </a:tc>
                <a:extLst>
                  <a:ext uri="{0D108BD9-81ED-4DB2-BD59-A6C34878D82A}">
                    <a16:rowId xmlns:a16="http://schemas.microsoft.com/office/drawing/2014/main" val="473919278"/>
                  </a:ext>
                </a:extLst>
              </a:tr>
            </a:tbl>
          </a:graphicData>
        </a:graphic>
      </p:graphicFrame>
      <p:sp>
        <p:nvSpPr>
          <p:cNvPr id="5" name="Rectangle 1">
            <a:extLst>
              <a:ext uri="{FF2B5EF4-FFF2-40B4-BE49-F238E27FC236}">
                <a16:creationId xmlns:a16="http://schemas.microsoft.com/office/drawing/2014/main" id="{0E99BF20-A3EC-4D44-A04F-AD8CB59EC144}"/>
              </a:ext>
            </a:extLst>
          </p:cNvPr>
          <p:cNvSpPr>
            <a:spLocks noChangeArrowheads="1"/>
          </p:cNvSpPr>
          <p:nvPr/>
        </p:nvSpPr>
        <p:spPr bwMode="auto">
          <a:xfrm>
            <a:off x="732884" y="192149"/>
            <a:ext cx="11255774" cy="137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Muli"/>
              </a:rPr>
              <a:t>Undergraduate Enrollment (Headcount) Across Three Universities</a:t>
            </a:r>
          </a:p>
          <a:p>
            <a:pPr lvl="0" defTabSz="914400"/>
            <a:r>
              <a:rPr lang="en-US" altLang="en-US" sz="2800" b="1" dirty="0">
                <a:solidFill>
                  <a:srgbClr val="000000"/>
                </a:solidFill>
                <a:ea typeface="Muli"/>
              </a:rPr>
              <a:t>http://www.azregents.edu/university-system-quick-facts</a:t>
            </a:r>
            <a:endParaRPr kumimoji="0" lang="en-US" altLang="en-US" sz="2800" b="1" i="0" u="none" strike="noStrike" cap="none" normalizeH="0" baseline="0" dirty="0">
              <a:ln>
                <a:noFill/>
              </a:ln>
              <a:solidFill>
                <a:srgbClr val="000000"/>
              </a:solidFill>
              <a:effectLst/>
              <a:latin typeface="Arial" panose="020B0604020202020204" pitchFamily="34" charset="0"/>
              <a:ea typeface="Mul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127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365B7C-655A-524B-9FFC-B49509C5AF42}"/>
              </a:ext>
            </a:extLst>
          </p:cNvPr>
          <p:cNvPicPr>
            <a:picLocks noChangeAspect="1"/>
          </p:cNvPicPr>
          <p:nvPr/>
        </p:nvPicPr>
        <p:blipFill>
          <a:blip r:embed="rId2"/>
          <a:stretch>
            <a:fillRect/>
          </a:stretch>
        </p:blipFill>
        <p:spPr>
          <a:xfrm>
            <a:off x="0" y="412595"/>
            <a:ext cx="12192000" cy="6660557"/>
          </a:xfrm>
          <a:prstGeom prst="rect">
            <a:avLst/>
          </a:prstGeom>
        </p:spPr>
      </p:pic>
      <p:sp>
        <p:nvSpPr>
          <p:cNvPr id="6" name="Title 5">
            <a:extLst>
              <a:ext uri="{FF2B5EF4-FFF2-40B4-BE49-F238E27FC236}">
                <a16:creationId xmlns:a16="http://schemas.microsoft.com/office/drawing/2014/main" id="{299CC52C-B37D-C04A-B573-027B20D57B18}"/>
              </a:ext>
            </a:extLst>
          </p:cNvPr>
          <p:cNvSpPr>
            <a:spLocks noGrp="1"/>
          </p:cNvSpPr>
          <p:nvPr>
            <p:ph type="title"/>
          </p:nvPr>
        </p:nvSpPr>
        <p:spPr>
          <a:xfrm>
            <a:off x="-188259" y="0"/>
            <a:ext cx="12855389" cy="755339"/>
          </a:xfrm>
        </p:spPr>
        <p:txBody>
          <a:bodyPr>
            <a:normAutofit/>
          </a:bodyPr>
          <a:lstStyle/>
          <a:p>
            <a:r>
              <a:rPr lang="en-US" sz="2800" dirty="0"/>
              <a:t>https://</a:t>
            </a:r>
            <a:r>
              <a:rPr lang="en-US" sz="2800" dirty="0" err="1"/>
              <a:t>www.asu.edu</a:t>
            </a:r>
            <a:r>
              <a:rPr lang="en-US" sz="2800" dirty="0"/>
              <a:t>/facts/#/facts/enrollment/stem-metro-campus</a:t>
            </a:r>
          </a:p>
        </p:txBody>
      </p:sp>
    </p:spTree>
    <p:extLst>
      <p:ext uri="{BB962C8B-B14F-4D97-AF65-F5344CB8AC3E}">
        <p14:creationId xmlns:p14="http://schemas.microsoft.com/office/powerpoint/2010/main" val="214142917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{97A70934-25EB-0647-B3D8-C455CED5E9FA}tf10001119</Template>
  <TotalTime>2918</TotalTime>
  <Words>2044</Words>
  <Application>Microsoft Office PowerPoint</Application>
  <PresentationFormat>Widescreen</PresentationFormat>
  <Paragraphs>254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Cambria Math</vt:lpstr>
      <vt:lpstr>Gill Sans MT</vt:lpstr>
      <vt:lpstr>Muli</vt:lpstr>
      <vt:lpstr>Times New Roman</vt:lpstr>
      <vt:lpstr>Gallery</vt:lpstr>
      <vt:lpstr>Report on November 21, 2019 Arizona Faculties Council (AFC) Meeting    </vt:lpstr>
      <vt:lpstr>Summary of ITEMS Discussed</vt:lpstr>
      <vt:lpstr>Theme for Regents’ Breakfasts with Faculty 2019-20: </vt:lpstr>
      <vt:lpstr>Mathematical Modeling of Retention and Recruitment of Undergraduate STEM </vt:lpstr>
      <vt:lpstr>Motivations and Importance</vt:lpstr>
      <vt:lpstr>Some Current Related STEM Projects Conducted at ASU</vt:lpstr>
      <vt:lpstr>Research Questions of Poly Summer Project</vt:lpstr>
      <vt:lpstr>PowerPoint Presentation</vt:lpstr>
      <vt:lpstr>https://www.asu.edu/facts/#/facts/enrollment/stem-metro-campus</vt:lpstr>
      <vt:lpstr>ASU Freshman Retention: http://www.azregents.edu/freshman-retention</vt:lpstr>
      <vt:lpstr>ASU 4-year graduation rate is up 85% since 2002 https://president.asu.edu/sites/default/files/abor_strategic_enterprise_plan_final_020819.pdf </vt:lpstr>
      <vt:lpstr>PowerPoint Presentation</vt:lpstr>
      <vt:lpstr>Mathematical Model-Equations</vt:lpstr>
      <vt:lpstr>Our Model Indicates</vt:lpstr>
      <vt:lpstr>Some Implications</vt:lpstr>
      <vt:lpstr>Transfer from Arizona Community Colleges https://public.azregents.edu/News%20Clips%20Docs/AzTransfer_Report.pdf </vt:lpstr>
      <vt:lpstr>PowerPoint Presentation</vt:lpstr>
      <vt:lpstr>PowerPoint Presentation</vt:lpstr>
      <vt:lpstr>Taken-Home Messages:</vt:lpstr>
      <vt:lpstr>Ongoing Efforts and Plan</vt:lpstr>
      <vt:lpstr>Thank you and Acknowledgments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 Kang</dc:creator>
  <cp:lastModifiedBy>Maria Coca</cp:lastModifiedBy>
  <cp:revision>44</cp:revision>
  <dcterms:created xsi:type="dcterms:W3CDTF">2020-01-27T20:22:23Z</dcterms:created>
  <dcterms:modified xsi:type="dcterms:W3CDTF">2020-01-31T23:23:29Z</dcterms:modified>
</cp:coreProperties>
</file>