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43350"/>
            <a:ext cx="9144000" cy="635"/>
          </a:xfrm>
          <a:custGeom>
            <a:avLst/>
            <a:gdLst/>
            <a:ahLst/>
            <a:cxnLst/>
            <a:rect l="l" t="t" r="r" b="b"/>
            <a:pathLst>
              <a:path w="9144000" h="635">
                <a:moveTo>
                  <a:pt x="0" y="150"/>
                </a:moveTo>
                <a:lnTo>
                  <a:pt x="9143999" y="150"/>
                </a:lnTo>
                <a:lnTo>
                  <a:pt x="9143999" y="0"/>
                </a:lnTo>
                <a:lnTo>
                  <a:pt x="0" y="0"/>
                </a:lnTo>
                <a:lnTo>
                  <a:pt x="0" y="15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820160"/>
          </a:xfrm>
          <a:custGeom>
            <a:avLst/>
            <a:gdLst/>
            <a:ahLst/>
            <a:cxnLst/>
            <a:rect l="l" t="t" r="r" b="b"/>
            <a:pathLst>
              <a:path w="9144000" h="3820160">
                <a:moveTo>
                  <a:pt x="0" y="3819749"/>
                </a:moveTo>
                <a:lnTo>
                  <a:pt x="9143999" y="3819749"/>
                </a:lnTo>
                <a:lnTo>
                  <a:pt x="9143999" y="0"/>
                </a:lnTo>
                <a:lnTo>
                  <a:pt x="0" y="0"/>
                </a:lnTo>
                <a:lnTo>
                  <a:pt x="0" y="3819749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224783"/>
            <a:ext cx="228092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850" y="1254041"/>
            <a:ext cx="3705860" cy="2536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19191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804829" y="4997105"/>
            <a:ext cx="1014095" cy="82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" b="0" i="0">
                <a:solidFill>
                  <a:srgbClr val="E7E7E7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2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19978" y="4947888"/>
            <a:ext cx="988694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40"/>
              </a:lnSpc>
            </a:pP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Copyright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 ©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2021</a:t>
            </a:r>
            <a:r>
              <a:rPr dirty="0" sz="400" spc="-15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Arizona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Board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of</a:t>
            </a:r>
            <a:r>
              <a:rPr dirty="0" sz="400" spc="15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Regents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object 4" descr=""/>
            <p:cNvSpPr/>
            <p:nvPr/>
          </p:nvSpPr>
          <p:spPr>
            <a:xfrm>
              <a:off x="0" y="3819749"/>
              <a:ext cx="9144000" cy="1323975"/>
            </a:xfrm>
            <a:custGeom>
              <a:avLst/>
              <a:gdLst/>
              <a:ahLst/>
              <a:cxnLst/>
              <a:rect l="l" t="t" r="r" b="b"/>
              <a:pathLst>
                <a:path w="9144000" h="1323975">
                  <a:moveTo>
                    <a:pt x="0" y="1323599"/>
                  </a:moveTo>
                  <a:lnTo>
                    <a:pt x="0" y="0"/>
                  </a:lnTo>
                  <a:lnTo>
                    <a:pt x="9143999" y="0"/>
                  </a:lnTo>
                  <a:lnTo>
                    <a:pt x="9143999" y="1323599"/>
                  </a:lnTo>
                  <a:lnTo>
                    <a:pt x="0" y="1323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218" y="3817272"/>
              <a:ext cx="3844968" cy="10671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3999" cy="3804326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822349" y="2597680"/>
            <a:ext cx="7655559" cy="7315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570"/>
              </a:lnSpc>
            </a:pP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ASU</a:t>
            </a:r>
            <a:r>
              <a:rPr dirty="0" sz="4800" spc="-3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General</a:t>
            </a:r>
            <a:r>
              <a:rPr dirty="0" sz="4800" spc="-35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Studies</a:t>
            </a:r>
            <a:r>
              <a:rPr dirty="0" sz="4800" spc="2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spc="-20" b="1">
                <a:solidFill>
                  <a:srgbClr val="191919"/>
                </a:solidFill>
                <a:latin typeface="Arial"/>
                <a:cs typeface="Arial"/>
              </a:rPr>
              <a:t>Gold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45025" y="4203700"/>
            <a:ext cx="370014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ASU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Faculty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Senate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October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30,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Nancy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Gonzales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executive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vice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president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provost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Anne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Jones,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vice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provost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undergraduate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education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19050" y="2266367"/>
            <a:ext cx="9177655" cy="1459865"/>
            <a:chOff x="-19050" y="2266367"/>
            <a:chExt cx="9177655" cy="1459865"/>
          </a:xfrm>
        </p:grpSpPr>
        <p:sp>
          <p:nvSpPr>
            <p:cNvPr id="3" name="object 3" descr=""/>
            <p:cNvSpPr/>
            <p:nvPr/>
          </p:nvSpPr>
          <p:spPr>
            <a:xfrm>
              <a:off x="5272099" y="3027554"/>
              <a:ext cx="3872229" cy="2540"/>
            </a:xfrm>
            <a:custGeom>
              <a:avLst/>
              <a:gdLst/>
              <a:ahLst/>
              <a:cxnLst/>
              <a:rect l="l" t="t" r="r" b="b"/>
              <a:pathLst>
                <a:path w="3872229" h="2539">
                  <a:moveTo>
                    <a:pt x="0" y="2095"/>
                  </a:moveTo>
                  <a:lnTo>
                    <a:pt x="3871899" y="0"/>
                  </a:lnTo>
                </a:path>
              </a:pathLst>
            </a:custGeom>
            <a:ln w="28574">
              <a:solidFill>
                <a:srgbClr val="951C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881349" y="2338562"/>
              <a:ext cx="9525" cy="784225"/>
            </a:xfrm>
            <a:custGeom>
              <a:avLst/>
              <a:gdLst/>
              <a:ahLst/>
              <a:cxnLst/>
              <a:rect l="l" t="t" r="r" b="b"/>
              <a:pathLst>
                <a:path w="9525" h="784225">
                  <a:moveTo>
                    <a:pt x="0" y="784005"/>
                  </a:moveTo>
                  <a:lnTo>
                    <a:pt x="9064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9917" y="2266367"/>
              <a:ext cx="81719" cy="817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119750" y="2343887"/>
              <a:ext cx="9525" cy="784225"/>
            </a:xfrm>
            <a:custGeom>
              <a:avLst/>
              <a:gdLst/>
              <a:ahLst/>
              <a:cxnLst/>
              <a:rect l="l" t="t" r="r" b="b"/>
              <a:pathLst>
                <a:path w="9525" h="784225">
                  <a:moveTo>
                    <a:pt x="0" y="784005"/>
                  </a:moveTo>
                  <a:lnTo>
                    <a:pt x="9065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8317" y="2271692"/>
              <a:ext cx="81720" cy="8172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131171" y="2354091"/>
              <a:ext cx="5080" cy="774065"/>
            </a:xfrm>
            <a:custGeom>
              <a:avLst/>
              <a:gdLst/>
              <a:ahLst/>
              <a:cxnLst/>
              <a:rect l="l" t="t" r="r" b="b"/>
              <a:pathLst>
                <a:path w="5079" h="774064">
                  <a:moveTo>
                    <a:pt x="0" y="773801"/>
                  </a:moveTo>
                  <a:lnTo>
                    <a:pt x="4664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5163" y="2281892"/>
              <a:ext cx="81722" cy="81723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0" y="3029655"/>
              <a:ext cx="6988809" cy="5080"/>
            </a:xfrm>
            <a:custGeom>
              <a:avLst/>
              <a:gdLst/>
              <a:ahLst/>
              <a:cxnLst/>
              <a:rect l="l" t="t" r="r" b="b"/>
              <a:pathLst>
                <a:path w="6988809" h="5080">
                  <a:moveTo>
                    <a:pt x="0" y="0"/>
                  </a:moveTo>
                  <a:lnTo>
                    <a:pt x="6988763" y="4494"/>
                  </a:lnTo>
                </a:path>
              </a:pathLst>
            </a:custGeom>
            <a:ln w="3809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54150" y="2338565"/>
              <a:ext cx="5715" cy="655320"/>
            </a:xfrm>
            <a:custGeom>
              <a:avLst/>
              <a:gdLst/>
              <a:ahLst/>
              <a:cxnLst/>
              <a:rect l="l" t="t" r="r" b="b"/>
              <a:pathLst>
                <a:path w="5714" h="655319">
                  <a:moveTo>
                    <a:pt x="5674" y="655303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3017" y="2266368"/>
              <a:ext cx="81722" cy="81722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20812" y="2913512"/>
              <a:ext cx="232274" cy="232274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154106" y="3131499"/>
              <a:ext cx="3175" cy="522605"/>
            </a:xfrm>
            <a:custGeom>
              <a:avLst/>
              <a:gdLst/>
              <a:ahLst/>
              <a:cxnLst/>
              <a:rect l="l" t="t" r="r" b="b"/>
              <a:pathLst>
                <a:path w="3175" h="522604">
                  <a:moveTo>
                    <a:pt x="0" y="0"/>
                  </a:moveTo>
                  <a:lnTo>
                    <a:pt x="2899" y="5224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6317" y="3644376"/>
              <a:ext cx="81723" cy="8172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7968" y="2913512"/>
              <a:ext cx="232274" cy="232274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2137280" y="2343899"/>
              <a:ext cx="1905" cy="785495"/>
            </a:xfrm>
            <a:custGeom>
              <a:avLst/>
              <a:gdLst/>
              <a:ahLst/>
              <a:cxnLst/>
              <a:rect l="l" t="t" r="r" b="b"/>
              <a:pathLst>
                <a:path w="1905" h="785494">
                  <a:moveTo>
                    <a:pt x="1648" y="784900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96352" y="2271699"/>
              <a:ext cx="81724" cy="81724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687" y="2913512"/>
              <a:ext cx="232274" cy="232274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32250" y="2913500"/>
              <a:ext cx="232274" cy="232274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09375" y="2913512"/>
              <a:ext cx="232274" cy="232274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69337" y="2913512"/>
              <a:ext cx="232274" cy="232274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3096468" y="3131499"/>
              <a:ext cx="3175" cy="522605"/>
            </a:xfrm>
            <a:custGeom>
              <a:avLst/>
              <a:gdLst/>
              <a:ahLst/>
              <a:cxnLst/>
              <a:rect l="l" t="t" r="r" b="b"/>
              <a:pathLst>
                <a:path w="3175" h="522604">
                  <a:moveTo>
                    <a:pt x="0" y="0"/>
                  </a:moveTo>
                  <a:lnTo>
                    <a:pt x="2899" y="5224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58680" y="3644376"/>
              <a:ext cx="81723" cy="81723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80331" y="2913512"/>
              <a:ext cx="232274" cy="232274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15087" y="2912150"/>
              <a:ext cx="232274" cy="232274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27462" y="2912150"/>
              <a:ext cx="232274" cy="232274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5129569" y="3131499"/>
              <a:ext cx="3175" cy="522605"/>
            </a:xfrm>
            <a:custGeom>
              <a:avLst/>
              <a:gdLst/>
              <a:ahLst/>
              <a:cxnLst/>
              <a:rect l="l" t="t" r="r" b="b"/>
              <a:pathLst>
                <a:path w="3175" h="522604">
                  <a:moveTo>
                    <a:pt x="0" y="0"/>
                  </a:moveTo>
                  <a:lnTo>
                    <a:pt x="2898" y="5224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91780" y="3644376"/>
              <a:ext cx="81723" cy="81723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7041943" y="3122574"/>
              <a:ext cx="3175" cy="522605"/>
            </a:xfrm>
            <a:custGeom>
              <a:avLst/>
              <a:gdLst/>
              <a:ahLst/>
              <a:cxnLst/>
              <a:rect l="l" t="t" r="r" b="b"/>
              <a:pathLst>
                <a:path w="3175" h="522604">
                  <a:moveTo>
                    <a:pt x="0" y="0"/>
                  </a:moveTo>
                  <a:lnTo>
                    <a:pt x="2899" y="5224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04155" y="3635451"/>
              <a:ext cx="81723" cy="81723"/>
            </a:xfrm>
            <a:prstGeom prst="rect">
              <a:avLst/>
            </a:prstGeom>
          </p:spPr>
        </p:pic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384725" y="224783"/>
            <a:ext cx="32893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Proposal</a:t>
            </a:r>
            <a:r>
              <a:rPr dirty="0" spc="-30"/>
              <a:t> </a:t>
            </a:r>
            <a:r>
              <a:rPr dirty="0"/>
              <a:t>created</a:t>
            </a:r>
            <a:r>
              <a:rPr dirty="0" spc="-30"/>
              <a:t> </a:t>
            </a:r>
            <a:r>
              <a:rPr dirty="0"/>
              <a:t>in</a:t>
            </a:r>
            <a:r>
              <a:rPr dirty="0" spc="-25"/>
              <a:t> an</a:t>
            </a:r>
          </a:p>
        </p:txBody>
      </p:sp>
      <p:sp>
        <p:nvSpPr>
          <p:cNvPr id="55" name="object 5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33" name="object 33" descr=""/>
          <p:cNvSpPr txBox="1"/>
          <p:nvPr/>
        </p:nvSpPr>
        <p:spPr>
          <a:xfrm>
            <a:off x="3751266" y="249675"/>
            <a:ext cx="4099560" cy="36576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85"/>
              </a:lnSpc>
            </a:pP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extensive</a:t>
            </a:r>
            <a:r>
              <a:rPr dirty="0" sz="2400" spc="-1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and</a:t>
            </a:r>
            <a:r>
              <a:rPr dirty="0" sz="2400" spc="-10" b="1">
                <a:solidFill>
                  <a:srgbClr val="191919"/>
                </a:solidFill>
                <a:latin typeface="Arial"/>
                <a:cs typeface="Arial"/>
              </a:rPr>
              <a:t> faculty-driven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97425" y="615435"/>
            <a:ext cx="1169670" cy="36576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85"/>
              </a:lnSpc>
            </a:pPr>
            <a:r>
              <a:rPr dirty="0" sz="2400" spc="-10" b="1">
                <a:solidFill>
                  <a:srgbClr val="191919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85538" y="1283975"/>
            <a:ext cx="58991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Fall</a:t>
            </a:r>
            <a:r>
              <a:rPr dirty="0" sz="1100" spc="-20" b="1">
                <a:latin typeface="Arial"/>
                <a:cs typeface="Arial"/>
              </a:rPr>
              <a:t> 2020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72838" y="1510543"/>
            <a:ext cx="124460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2639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Thematic “Transformations”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Pilot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Program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Launches </a:t>
            </a:r>
            <a:r>
              <a:rPr dirty="0" sz="900">
                <a:latin typeface="Arial"/>
                <a:cs typeface="Arial"/>
              </a:rPr>
              <a:t>at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ASU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West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Campus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approximately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800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318762" y="3504675"/>
            <a:ext cx="59753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Feb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306062" y="3731243"/>
            <a:ext cx="826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Revised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Policy 2-</a:t>
            </a:r>
            <a:r>
              <a:rPr dirty="0" sz="900">
                <a:latin typeface="Arial"/>
                <a:cs typeface="Arial"/>
              </a:rPr>
              <a:t>210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approved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390338" y="1283975"/>
            <a:ext cx="760730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March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2377638" y="1510543"/>
            <a:ext cx="128905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ASU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 Hoc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committee </a:t>
            </a:r>
            <a:r>
              <a:rPr dirty="0" sz="900">
                <a:latin typeface="Arial"/>
                <a:cs typeface="Arial"/>
              </a:rPr>
              <a:t>created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review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result </a:t>
            </a:r>
            <a:r>
              <a:rPr dirty="0" sz="900">
                <a:latin typeface="Arial"/>
                <a:cs typeface="Arial"/>
              </a:rPr>
              <a:t>from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pilot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program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>
                <a:latin typeface="Arial"/>
                <a:cs typeface="Arial"/>
              </a:rPr>
              <a:t>recommend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changes</a:t>
            </a:r>
            <a:r>
              <a:rPr dirty="0" sz="900" spc="-25">
                <a:latin typeface="Arial"/>
                <a:cs typeface="Arial"/>
              </a:rPr>
              <a:t> to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studies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program.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334918" y="3504675"/>
            <a:ext cx="626110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Nov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322218" y="3731243"/>
            <a:ext cx="97218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ABOR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Faculty Senate </a:t>
            </a:r>
            <a:r>
              <a:rPr dirty="0" sz="900">
                <a:latin typeface="Arial"/>
                <a:cs typeface="Arial"/>
              </a:rPr>
              <a:t>Presentations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proposed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new </a:t>
            </a:r>
            <a:r>
              <a:rPr dirty="0" sz="900" spc="-10">
                <a:latin typeface="Arial"/>
                <a:cs typeface="Arial"/>
              </a:rPr>
              <a:t>structure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4344422" y="1283975"/>
            <a:ext cx="79184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Spring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331722" y="1510543"/>
            <a:ext cx="97218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Faculty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workshops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10">
                <a:latin typeface="Arial"/>
                <a:cs typeface="Arial"/>
              </a:rPr>
              <a:t> develop curriculum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419697" y="3504675"/>
            <a:ext cx="104330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Spring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–</a:t>
            </a:r>
            <a:r>
              <a:rPr dirty="0" sz="1100" spc="-10" b="1">
                <a:latin typeface="Arial"/>
                <a:cs typeface="Arial"/>
              </a:rPr>
              <a:t> Winter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419697" y="3672315"/>
            <a:ext cx="323850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spc="-20" b="1"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5406997" y="3898883"/>
            <a:ext cx="8896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Faculty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Steering </a:t>
            </a:r>
            <a:r>
              <a:rPr dirty="0" sz="900">
                <a:latin typeface="Arial"/>
                <a:cs typeface="Arial"/>
              </a:rPr>
              <a:t>Groups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develop </a:t>
            </a:r>
            <a:r>
              <a:rPr dirty="0" sz="900">
                <a:latin typeface="Arial"/>
                <a:cs typeface="Arial"/>
              </a:rPr>
              <a:t>definitions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knowledge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areas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338973" y="1283975"/>
            <a:ext cx="52768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Spring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-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338973" y="1451614"/>
            <a:ext cx="920750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Summer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2023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6326273" y="1678182"/>
            <a:ext cx="101663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ABOR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update </a:t>
            </a:r>
            <a:r>
              <a:rPr dirty="0" sz="900">
                <a:latin typeface="Arial"/>
                <a:cs typeface="Arial"/>
              </a:rPr>
              <a:t>regarding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proposed implementation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263425" y="3504675"/>
            <a:ext cx="58991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Fall</a:t>
            </a:r>
            <a:r>
              <a:rPr dirty="0" sz="1100" spc="-20" b="1">
                <a:latin typeface="Arial"/>
                <a:cs typeface="Arial"/>
              </a:rPr>
              <a:t> 2023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250725" y="3731243"/>
            <a:ext cx="984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Faculty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Senate Consideration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Proposal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Revise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065276" y="1283975"/>
            <a:ext cx="79184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Spring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8052576" y="1510543"/>
            <a:ext cx="93345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Implementation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“General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 Gold”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224783"/>
            <a:ext cx="16040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dirty="0" spc="-95"/>
              <a:t> </a:t>
            </a:r>
            <a:r>
              <a:rPr dirty="0" spc="-10"/>
              <a:t>proposal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62662" y="249675"/>
            <a:ext cx="3562350" cy="3657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85"/>
              </a:lnSpc>
            </a:pP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designed</a:t>
            </a:r>
            <a:r>
              <a:rPr dirty="0" sz="2400" spc="-25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by</a:t>
            </a:r>
            <a:r>
              <a:rPr dirty="0" sz="2400" spc="-11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ASU</a:t>
            </a:r>
            <a:r>
              <a:rPr dirty="0" sz="2400" spc="-2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191919"/>
                </a:solidFill>
                <a:latin typeface="Arial"/>
                <a:cs typeface="Arial"/>
              </a:rPr>
              <a:t>faculty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617949" y="1521975"/>
            <a:ext cx="8255" cy="3232150"/>
          </a:xfrm>
          <a:custGeom>
            <a:avLst/>
            <a:gdLst/>
            <a:ahLst/>
            <a:cxnLst/>
            <a:rect l="l" t="t" r="r" b="b"/>
            <a:pathLst>
              <a:path w="8254" h="3232150">
                <a:moveTo>
                  <a:pt x="0" y="0"/>
                </a:moveTo>
                <a:lnTo>
                  <a:pt x="8099" y="3231599"/>
                </a:lnTo>
              </a:path>
            </a:pathLst>
          </a:custGeom>
          <a:ln w="19049">
            <a:solidFill>
              <a:srgbClr val="FFC6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371725" y="659879"/>
            <a:ext cx="991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Approximately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392363" y="678675"/>
            <a:ext cx="1866900" cy="18288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0"/>
              </a:lnSpc>
            </a:pPr>
            <a:r>
              <a:rPr dirty="0" sz="1200" b="1">
                <a:latin typeface="Arial"/>
                <a:cs typeface="Arial"/>
              </a:rPr>
              <a:t>500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ASU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faculty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members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288183" y="659879"/>
            <a:ext cx="4671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contributed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creation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General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Studies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proposal. </a:t>
            </a:r>
            <a:r>
              <a:rPr dirty="0" sz="1200" spc="-20">
                <a:latin typeface="Arial"/>
                <a:cs typeface="Arial"/>
              </a:rPr>
              <a:t>This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1725" y="842759"/>
            <a:ext cx="76530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involvement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included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stakeholders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from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academic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disciplines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represents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10%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all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ASU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faculty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members.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70399" y="1242975"/>
            <a:ext cx="1363345" cy="18288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0"/>
              </a:lnSpc>
            </a:pPr>
            <a:r>
              <a:rPr dirty="0" sz="1200" b="1">
                <a:latin typeface="Arial"/>
                <a:cs typeface="Arial"/>
              </a:rPr>
              <a:t>Ad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Hoc</a:t>
            </a:r>
            <a:r>
              <a:rPr dirty="0" sz="1200" spc="-10" b="1">
                <a:latin typeface="Arial"/>
                <a:cs typeface="Arial"/>
              </a:rPr>
              <a:t> Committee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26475" y="1504686"/>
            <a:ext cx="1138555" cy="2341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latin typeface="Arial"/>
                <a:cs typeface="Arial"/>
              </a:rPr>
              <a:t>Patience</a:t>
            </a:r>
            <a:r>
              <a:rPr dirty="0" sz="800" spc="4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Akpan-Obong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0">
                <a:latin typeface="Arial"/>
                <a:cs typeface="Arial"/>
              </a:rPr>
              <a:t>CISA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 b="1">
                <a:latin typeface="Arial"/>
                <a:cs typeface="Arial"/>
              </a:rPr>
              <a:t>Tannah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Broman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CHS</a:t>
            </a:r>
            <a:endParaRPr sz="800">
              <a:latin typeface="Arial"/>
              <a:cs typeface="Arial"/>
            </a:endParaRPr>
          </a:p>
          <a:p>
            <a:pPr marL="12700" marR="220345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Patricia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Friedrich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Christina</a:t>
            </a:r>
            <a:r>
              <a:rPr dirty="0" sz="800" spc="-5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Fontinha </a:t>
            </a:r>
            <a:r>
              <a:rPr dirty="0" sz="800" b="1">
                <a:latin typeface="Arial"/>
                <a:cs typeface="Arial"/>
              </a:rPr>
              <a:t>de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Alcantara</a:t>
            </a:r>
            <a:r>
              <a:rPr dirty="0" sz="800" spc="500" b="1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Barrett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Nicola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Foote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Barrett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Jonas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Gamso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Thunderbird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Julie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Greenwood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EdPlus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Caroline</a:t>
            </a:r>
            <a:r>
              <a:rPr dirty="0" sz="800" spc="-5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Harrison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CGF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Retha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Hill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Cronkite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819537" y="1504686"/>
            <a:ext cx="997585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Adriene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Jenik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0">
                <a:latin typeface="Arial"/>
                <a:cs typeface="Arial"/>
              </a:rPr>
              <a:t>HIDA</a:t>
            </a:r>
            <a:endParaRPr sz="800">
              <a:latin typeface="Arial"/>
              <a:cs typeface="Arial"/>
            </a:endParaRPr>
          </a:p>
          <a:p>
            <a:pPr marL="12700" marR="310515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Anne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Jones </a:t>
            </a:r>
            <a:r>
              <a:rPr dirty="0" sz="800">
                <a:latin typeface="Arial"/>
                <a:cs typeface="Arial"/>
              </a:rPr>
              <a:t>Provost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Office </a:t>
            </a:r>
            <a:r>
              <a:rPr dirty="0" sz="800" b="1">
                <a:latin typeface="Arial"/>
                <a:cs typeface="Arial"/>
              </a:rPr>
              <a:t>Sonja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Klinsky </a:t>
            </a:r>
            <a:r>
              <a:rPr dirty="0" sz="800" spc="-25">
                <a:latin typeface="Arial"/>
                <a:cs typeface="Arial"/>
              </a:rPr>
              <a:t>CGF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Kathy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Kenny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Edson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Simin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Levinson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CHS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Joanna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Lucio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Watts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Carlyn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Ludlow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MLFTC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Jose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Mendez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W.</a:t>
            </a:r>
            <a:r>
              <a:rPr dirty="0" sz="800" spc="-55">
                <a:latin typeface="Arial"/>
                <a:cs typeface="Arial"/>
              </a:rPr>
              <a:t> P.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Carey </a:t>
            </a:r>
            <a:r>
              <a:rPr dirty="0" sz="800" b="1">
                <a:latin typeface="Arial"/>
                <a:cs typeface="Arial"/>
              </a:rPr>
              <a:t>Catherine</a:t>
            </a:r>
            <a:r>
              <a:rPr dirty="0" sz="800" spc="-4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O'Donnell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152625" y="1504686"/>
            <a:ext cx="76962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Eduardo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Pagan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Mark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Ramirez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Daniel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Rivera </a:t>
            </a:r>
            <a:r>
              <a:rPr dirty="0" sz="800">
                <a:latin typeface="Arial"/>
                <a:cs typeface="Arial"/>
              </a:rPr>
              <a:t>Fulton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Schools </a:t>
            </a:r>
            <a:r>
              <a:rPr dirty="0" sz="800" b="1">
                <a:latin typeface="Arial"/>
                <a:cs typeface="Arial"/>
              </a:rPr>
              <a:t>Steve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Semken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Stephen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Toth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Sarah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Tracey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165325" y="3106409"/>
            <a:ext cx="339090" cy="18288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0"/>
              </a:lnSpc>
            </a:pPr>
            <a:r>
              <a:rPr dirty="0" sz="1200" spc="-10" b="1">
                <a:latin typeface="Arial"/>
                <a:cs typeface="Arial"/>
              </a:rPr>
              <a:t>Staff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52625" y="3272525"/>
            <a:ext cx="75184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Lisa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Bortman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UOEEE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 b="1">
                <a:latin typeface="Arial"/>
                <a:cs typeface="Arial"/>
              </a:rPr>
              <a:t>Tami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Coronella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FSE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Beth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Landish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Provost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Office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032924" y="1504686"/>
            <a:ext cx="1138555" cy="319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22275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Joni</a:t>
            </a:r>
            <a:r>
              <a:rPr dirty="0" sz="800" spc="-5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Adamson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solidFill>
                  <a:srgbClr val="1F1F1F"/>
                </a:solidFill>
                <a:latin typeface="Arial"/>
                <a:cs typeface="Arial"/>
              </a:rPr>
              <a:t>Ariel</a:t>
            </a:r>
            <a:r>
              <a:rPr dirty="0" sz="800" spc="-55" b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-20" b="1">
                <a:solidFill>
                  <a:srgbClr val="1F1F1F"/>
                </a:solidFill>
                <a:latin typeface="Arial"/>
                <a:cs typeface="Arial"/>
              </a:rPr>
              <a:t>Anbar </a:t>
            </a:r>
            <a:r>
              <a:rPr dirty="0" sz="800">
                <a:solidFill>
                  <a:srgbClr val="1F1F1F"/>
                </a:solidFill>
                <a:latin typeface="Arial"/>
                <a:cs typeface="Arial"/>
              </a:rPr>
              <a:t>The</a:t>
            </a:r>
            <a:r>
              <a:rPr dirty="0" sz="80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F1F1F"/>
                </a:solidFill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 b="1">
                <a:latin typeface="Arial"/>
                <a:cs typeface="Arial"/>
              </a:rPr>
              <a:t>Patience</a:t>
            </a:r>
            <a:r>
              <a:rPr dirty="0" sz="800" spc="4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Akpan-Obong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0">
                <a:latin typeface="Arial"/>
                <a:cs typeface="Arial"/>
              </a:rPr>
              <a:t>CISA</a:t>
            </a:r>
            <a:endParaRPr sz="800">
              <a:latin typeface="Arial"/>
              <a:cs typeface="Arial"/>
            </a:endParaRPr>
          </a:p>
          <a:p>
            <a:pPr marL="12700" marR="29972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Michael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Barton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College,</a:t>
            </a:r>
            <a:r>
              <a:rPr dirty="0" sz="800" spc="-25">
                <a:latin typeface="Arial"/>
                <a:cs typeface="Arial"/>
              </a:rPr>
              <a:t> CGF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Paul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Carrese</a:t>
            </a:r>
            <a:r>
              <a:rPr dirty="0" sz="800" spc="500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Manjira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Datta</a:t>
            </a:r>
            <a:endParaRPr sz="800">
              <a:latin typeface="Arial"/>
              <a:cs typeface="Arial"/>
            </a:endParaRPr>
          </a:p>
          <a:p>
            <a:pPr marL="12700" marR="384175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W.</a:t>
            </a:r>
            <a:r>
              <a:rPr dirty="0" sz="800" spc="-55">
                <a:latin typeface="Arial"/>
                <a:cs typeface="Arial"/>
              </a:rPr>
              <a:t> P.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Carey </a:t>
            </a:r>
            <a:r>
              <a:rPr dirty="0" sz="800" b="1">
                <a:latin typeface="Arial"/>
                <a:cs typeface="Arial"/>
              </a:rPr>
              <a:t>Steve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Doig </a:t>
            </a:r>
            <a:r>
              <a:rPr dirty="0" sz="800" spc="-10">
                <a:latin typeface="Arial"/>
                <a:cs typeface="Arial"/>
              </a:rPr>
              <a:t>Cronkite </a:t>
            </a:r>
            <a:r>
              <a:rPr dirty="0" sz="800" b="1">
                <a:latin typeface="Arial"/>
                <a:cs typeface="Arial"/>
              </a:rPr>
              <a:t>Michelle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Fehler </a:t>
            </a:r>
            <a:r>
              <a:rPr dirty="0" sz="800" spc="-20">
                <a:latin typeface="Arial"/>
                <a:cs typeface="Arial"/>
              </a:rPr>
              <a:t>HIDA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LaDawn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Hagland</a:t>
            </a:r>
            <a:endParaRPr sz="800">
              <a:latin typeface="Arial"/>
              <a:cs typeface="Arial"/>
            </a:endParaRPr>
          </a:p>
          <a:p>
            <a:pPr marL="12700" marR="52705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spc="-10" b="1">
                <a:latin typeface="Arial"/>
                <a:cs typeface="Arial"/>
              </a:rPr>
              <a:t>Toby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Harper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Retha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Hill </a:t>
            </a:r>
            <a:r>
              <a:rPr dirty="0" sz="800" spc="-10">
                <a:latin typeface="Arial"/>
                <a:cs typeface="Arial"/>
              </a:rPr>
              <a:t>Cronkite</a:t>
            </a:r>
            <a:endParaRPr sz="800">
              <a:latin typeface="Arial"/>
              <a:cs typeface="Arial"/>
            </a:endParaRPr>
          </a:p>
          <a:p>
            <a:pPr marL="12700" marR="434975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Dan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Hruschka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Adriene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Jenik </a:t>
            </a:r>
            <a:r>
              <a:rPr dirty="0" sz="800" spc="-20">
                <a:latin typeface="Arial"/>
                <a:cs typeface="Arial"/>
              </a:rPr>
              <a:t>HIDA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482750" y="1504686"/>
            <a:ext cx="1081405" cy="319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Sonja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Klinsky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CGF</a:t>
            </a:r>
            <a:endParaRPr sz="800">
              <a:latin typeface="Arial"/>
              <a:cs typeface="Arial"/>
            </a:endParaRPr>
          </a:p>
          <a:p>
            <a:pPr marL="12700" marR="484505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Linda</a:t>
            </a:r>
            <a:r>
              <a:rPr dirty="0" sz="800" spc="-25" b="1">
                <a:latin typeface="Arial"/>
                <a:cs typeface="Arial"/>
              </a:rPr>
              <a:t> Kim</a:t>
            </a:r>
            <a:r>
              <a:rPr dirty="0" sz="800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Peter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Kung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spc="-10" b="1">
                <a:latin typeface="Arial"/>
                <a:cs typeface="Arial"/>
              </a:rPr>
              <a:t>Terri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Kurz </a:t>
            </a:r>
            <a:r>
              <a:rPr dirty="0" sz="800" spc="-10">
                <a:latin typeface="Arial"/>
                <a:cs typeface="Arial"/>
              </a:rPr>
              <a:t>MLFTC</a:t>
            </a:r>
            <a:endParaRPr sz="800">
              <a:latin typeface="Arial"/>
              <a:cs typeface="Arial"/>
            </a:endParaRPr>
          </a:p>
          <a:p>
            <a:pPr marL="12700" marR="512445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Paul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Lewis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Jose</a:t>
            </a:r>
            <a:r>
              <a:rPr dirty="0" sz="800" spc="-20" b="1">
                <a:latin typeface="Arial"/>
                <a:cs typeface="Arial"/>
              </a:rPr>
              <a:t> Lobo </a:t>
            </a:r>
            <a:r>
              <a:rPr dirty="0" sz="800" spc="-25">
                <a:latin typeface="Arial"/>
                <a:cs typeface="Arial"/>
              </a:rPr>
              <a:t>CGF</a:t>
            </a:r>
            <a:endParaRPr sz="800">
              <a:latin typeface="Arial"/>
              <a:cs typeface="Arial"/>
            </a:endParaRPr>
          </a:p>
          <a:p>
            <a:pPr marL="12700" marR="4064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Joanna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Lucio </a:t>
            </a:r>
            <a:r>
              <a:rPr dirty="0" sz="800" spc="-10">
                <a:latin typeface="Arial"/>
                <a:cs typeface="Arial"/>
              </a:rPr>
              <a:t>Watts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Andrew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Mara </a:t>
            </a:r>
            <a:r>
              <a:rPr dirty="0" sz="800" spc="-20">
                <a:latin typeface="Arial"/>
                <a:cs typeface="Arial"/>
              </a:rPr>
              <a:t>CISA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Rachel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Martinez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Library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Catherine</a:t>
            </a:r>
            <a:r>
              <a:rPr dirty="0" sz="800" spc="-4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O'Donnell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Mary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Jane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Parmentier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5">
                <a:latin typeface="Arial"/>
                <a:cs typeface="Arial"/>
              </a:rPr>
              <a:t>CGF</a:t>
            </a:r>
            <a:endParaRPr sz="800">
              <a:latin typeface="Arial"/>
              <a:cs typeface="Arial"/>
            </a:endParaRPr>
          </a:p>
          <a:p>
            <a:pPr marL="12700" marR="31623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Eduardo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Pagan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Luke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Perez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853800" y="1504686"/>
            <a:ext cx="1203960" cy="295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11175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Arial"/>
                <a:cs typeface="Arial"/>
              </a:rPr>
              <a:t>H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L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T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Quan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Mark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Ramirez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Daniel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Rivera </a:t>
            </a:r>
            <a:r>
              <a:rPr dirty="0" sz="800">
                <a:latin typeface="Arial"/>
                <a:cs typeface="Arial"/>
              </a:rPr>
              <a:t>Fulton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Schools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Claudia</a:t>
            </a:r>
            <a:r>
              <a:rPr dirty="0" sz="800" spc="1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Sadowski-Smith</a:t>
            </a:r>
            <a:endParaRPr sz="800">
              <a:latin typeface="Arial"/>
              <a:cs typeface="Arial"/>
            </a:endParaRPr>
          </a:p>
          <a:p>
            <a:pPr marL="12700" marR="542925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Bill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Terrill </a:t>
            </a:r>
            <a:r>
              <a:rPr dirty="0" sz="800" spc="-10">
                <a:latin typeface="Arial"/>
                <a:cs typeface="Arial"/>
              </a:rPr>
              <a:t>Watts </a:t>
            </a:r>
            <a:r>
              <a:rPr dirty="0" sz="800" b="1">
                <a:latin typeface="Arial"/>
                <a:cs typeface="Arial"/>
              </a:rPr>
              <a:t>Stephen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25" b="1">
                <a:latin typeface="Arial"/>
                <a:cs typeface="Arial"/>
              </a:rPr>
              <a:t>Toth</a:t>
            </a:r>
            <a:r>
              <a:rPr dirty="0" sz="800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 </a:t>
            </a:r>
            <a:r>
              <a:rPr dirty="0" sz="800" b="1">
                <a:latin typeface="Arial"/>
                <a:cs typeface="Arial"/>
              </a:rPr>
              <a:t>Billie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Turner</a:t>
            </a:r>
            <a:endParaRPr sz="800">
              <a:latin typeface="Arial"/>
              <a:cs typeface="Arial"/>
            </a:endParaRPr>
          </a:p>
          <a:p>
            <a:pPr algn="just" marL="12700" marR="36576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College,</a:t>
            </a:r>
            <a:r>
              <a:rPr dirty="0" sz="800" spc="-25">
                <a:latin typeface="Arial"/>
                <a:cs typeface="Arial"/>
              </a:rPr>
              <a:t> CGF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Christi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Jay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Wells </a:t>
            </a:r>
            <a:r>
              <a:rPr dirty="0" sz="800" spc="-20">
                <a:latin typeface="Arial"/>
                <a:cs typeface="Arial"/>
              </a:rPr>
              <a:t>HIDA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James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Wermers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20">
                <a:latin typeface="Arial"/>
                <a:cs typeface="Arial"/>
              </a:rPr>
              <a:t>CISA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Nicholas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Wise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Watts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Kelvin</a:t>
            </a:r>
            <a:r>
              <a:rPr dirty="0" sz="800" spc="-40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Wong</a:t>
            </a:r>
            <a:endParaRPr sz="800">
              <a:latin typeface="Arial"/>
              <a:cs typeface="Arial"/>
            </a:endParaRPr>
          </a:p>
          <a:p>
            <a:pPr marL="12700" marR="60071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W.</a:t>
            </a:r>
            <a:r>
              <a:rPr dirty="0" sz="800" spc="-55">
                <a:latin typeface="Arial"/>
                <a:cs typeface="Arial"/>
              </a:rPr>
              <a:t> P.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Carey </a:t>
            </a:r>
            <a:r>
              <a:rPr dirty="0" sz="800" b="1">
                <a:latin typeface="Arial"/>
                <a:cs typeface="Arial"/>
              </a:rPr>
              <a:t>Abigail</a:t>
            </a:r>
            <a:r>
              <a:rPr dirty="0" sz="800" spc="-50" b="1">
                <a:latin typeface="Arial"/>
                <a:cs typeface="Arial"/>
              </a:rPr>
              <a:t> </a:t>
            </a:r>
            <a:r>
              <a:rPr dirty="0" sz="800" spc="-25" b="1">
                <a:latin typeface="Arial"/>
                <a:cs typeface="Arial"/>
              </a:rPr>
              <a:t>York</a:t>
            </a:r>
            <a:r>
              <a:rPr dirty="0" sz="800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College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29399" y="1242975"/>
            <a:ext cx="1524635" cy="182880"/>
          </a:xfrm>
          <a:prstGeom prst="rect">
            <a:avLst/>
          </a:prstGeom>
          <a:solidFill>
            <a:srgbClr val="8C1C4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9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Steering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Committees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18725" y="4333325"/>
            <a:ext cx="920750" cy="12192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0"/>
              </a:lnSpc>
            </a:pPr>
            <a:r>
              <a:rPr dirty="0" sz="800" b="1">
                <a:latin typeface="Arial"/>
                <a:cs typeface="Arial"/>
              </a:rPr>
              <a:t>Ad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Hoc</a:t>
            </a:r>
            <a:r>
              <a:rPr dirty="0" sz="800" spc="-10" b="1">
                <a:latin typeface="Arial"/>
                <a:cs typeface="Arial"/>
              </a:rPr>
              <a:t> 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42125" y="4316561"/>
            <a:ext cx="14528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developed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initial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framework.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02925" y="4316561"/>
            <a:ext cx="2006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latin typeface="Arial"/>
                <a:cs typeface="Arial"/>
              </a:rPr>
              <a:t>The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The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18725" y="4455245"/>
            <a:ext cx="971550" cy="121920"/>
          </a:xfrm>
          <a:prstGeom prst="rect">
            <a:avLst/>
          </a:prstGeom>
          <a:solidFill>
            <a:srgbClr val="8C1C4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0"/>
              </a:lnSpc>
            </a:pP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Steering</a:t>
            </a:r>
            <a:r>
              <a:rPr dirty="0" sz="8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592974" y="4438481"/>
            <a:ext cx="197294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created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definitions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proposed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categories.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02925" y="4560401"/>
            <a:ext cx="4179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More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than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400</a:t>
            </a:r>
            <a:r>
              <a:rPr dirty="0" sz="800" spc="-1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faculty</a:t>
            </a:r>
            <a:r>
              <a:rPr dirty="0" sz="800" spc="-10" b="1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participated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workshops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draft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learning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outcomes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0">
                <a:latin typeface="Arial"/>
                <a:cs typeface="Arial"/>
              </a:rPr>
              <a:t> proposed </a:t>
            </a:r>
            <a:r>
              <a:rPr dirty="0" sz="800">
                <a:latin typeface="Arial"/>
                <a:cs typeface="Arial"/>
              </a:rPr>
              <a:t>categories.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Committees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included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(a)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two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senate</a:t>
            </a:r>
            <a:r>
              <a:rPr dirty="0" sz="800" spc="-3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Presidents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one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Campus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Senate </a:t>
            </a:r>
            <a:r>
              <a:rPr dirty="0" sz="800" b="1">
                <a:latin typeface="Arial"/>
                <a:cs typeface="Arial"/>
              </a:rPr>
              <a:t>President</a:t>
            </a:r>
            <a:r>
              <a:rPr dirty="0" sz="800">
                <a:latin typeface="Arial"/>
                <a:cs typeface="Arial"/>
              </a:rPr>
              <a:t>;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(b)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seven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Senators</a:t>
            </a:r>
            <a:r>
              <a:rPr dirty="0" sz="800">
                <a:latin typeface="Arial"/>
                <a:cs typeface="Arial"/>
              </a:rPr>
              <a:t>;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(c)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CAPC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 spc="-10" b="1">
                <a:latin typeface="Arial"/>
                <a:cs typeface="Arial"/>
              </a:rPr>
              <a:t>Chair.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64824" y="677625"/>
            <a:ext cx="7620" cy="3975735"/>
          </a:xfrm>
          <a:custGeom>
            <a:avLst/>
            <a:gdLst/>
            <a:ahLst/>
            <a:cxnLst/>
            <a:rect l="l" t="t" r="r" b="b"/>
            <a:pathLst>
              <a:path w="7620" h="3975735">
                <a:moveTo>
                  <a:pt x="0" y="0"/>
                </a:moveTo>
                <a:lnTo>
                  <a:pt x="7199" y="3975599"/>
                </a:lnTo>
              </a:path>
            </a:pathLst>
          </a:custGeom>
          <a:ln w="38099">
            <a:solidFill>
              <a:srgbClr val="FFC6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209874" y="1479630"/>
            <a:ext cx="1229360" cy="317500"/>
          </a:xfrm>
          <a:custGeom>
            <a:avLst/>
            <a:gdLst/>
            <a:ahLst/>
            <a:cxnLst/>
            <a:rect l="l" t="t" r="r" b="b"/>
            <a:pathLst>
              <a:path w="1229360" h="317500">
                <a:moveTo>
                  <a:pt x="1229335" y="316991"/>
                </a:moveTo>
                <a:lnTo>
                  <a:pt x="0" y="316991"/>
                </a:lnTo>
                <a:lnTo>
                  <a:pt x="0" y="0"/>
                </a:lnTo>
                <a:lnTo>
                  <a:pt x="1229335" y="0"/>
                </a:lnTo>
                <a:lnTo>
                  <a:pt x="1229335" y="316991"/>
                </a:lnTo>
                <a:close/>
              </a:path>
            </a:pathLst>
          </a:custGeom>
          <a:solidFill>
            <a:srgbClr val="FFC6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7174" y="1390323"/>
            <a:ext cx="1253490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10">
                <a:solidFill>
                  <a:srgbClr val="000000"/>
                </a:solidFill>
              </a:rPr>
              <a:t>General</a:t>
            </a:r>
            <a:endParaRPr sz="2600"/>
          </a:p>
        </p:txBody>
      </p:sp>
      <p:sp>
        <p:nvSpPr>
          <p:cNvPr id="5" name="object 5" descr=""/>
          <p:cNvSpPr/>
          <p:nvPr/>
        </p:nvSpPr>
        <p:spPr>
          <a:xfrm>
            <a:off x="1209874" y="1796621"/>
            <a:ext cx="2035810" cy="317500"/>
          </a:xfrm>
          <a:custGeom>
            <a:avLst/>
            <a:gdLst/>
            <a:ahLst/>
            <a:cxnLst/>
            <a:rect l="l" t="t" r="r" b="b"/>
            <a:pathLst>
              <a:path w="2035810" h="317500">
                <a:moveTo>
                  <a:pt x="2035728" y="316992"/>
                </a:moveTo>
                <a:lnTo>
                  <a:pt x="0" y="316992"/>
                </a:lnTo>
                <a:lnTo>
                  <a:pt x="0" y="0"/>
                </a:lnTo>
                <a:lnTo>
                  <a:pt x="2035728" y="0"/>
                </a:lnTo>
                <a:lnTo>
                  <a:pt x="2035728" y="316992"/>
                </a:lnTo>
                <a:close/>
              </a:path>
            </a:pathLst>
          </a:custGeom>
          <a:solidFill>
            <a:srgbClr val="FFC6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197174" y="1707315"/>
            <a:ext cx="2226945" cy="105600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25"/>
              </a:spcBef>
            </a:pPr>
            <a:r>
              <a:rPr dirty="0" sz="2600" b="1">
                <a:latin typeface="Arial"/>
                <a:cs typeface="Arial"/>
              </a:rPr>
              <a:t>Studies</a:t>
            </a:r>
            <a:r>
              <a:rPr dirty="0" sz="2600" spc="-45" b="1">
                <a:latin typeface="Arial"/>
                <a:cs typeface="Arial"/>
              </a:rPr>
              <a:t> </a:t>
            </a:r>
            <a:r>
              <a:rPr dirty="0" sz="2600" spc="-20" b="1">
                <a:latin typeface="Arial"/>
                <a:cs typeface="Arial"/>
              </a:rPr>
              <a:t>Gold </a:t>
            </a:r>
            <a:r>
              <a:rPr dirty="0" sz="2600" spc="-10" b="1">
                <a:latin typeface="Arial"/>
                <a:cs typeface="Arial"/>
              </a:rPr>
              <a:t>Proposed Requirements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4149" y="4009425"/>
            <a:ext cx="2176347" cy="603599"/>
          </a:xfrm>
          <a:prstGeom prst="rect">
            <a:avLst/>
          </a:prstGeom>
        </p:spPr>
      </p:pic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3977637" y="116200"/>
          <a:ext cx="4123690" cy="4398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7329"/>
              </a:tblGrid>
              <a:tr h="614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30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Knowledge</a:t>
                      </a:r>
                      <a:r>
                        <a:rPr dirty="0" sz="1300" spc="-9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Areas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Humanities,</a:t>
                      </a:r>
                      <a:r>
                        <a:rPr dirty="0" sz="12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Arts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1200" spc="-6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Design</a:t>
                      </a:r>
                      <a:r>
                        <a:rPr dirty="0" sz="1200" spc="18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(6</a:t>
                      </a:r>
                      <a:r>
                        <a:rPr dirty="0" sz="1200" spc="-6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7F31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Social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Behavioral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Sciences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3E0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Scientiﬁc</a:t>
                      </a:r>
                      <a:r>
                        <a:rPr dirty="0" sz="1200" spc="-7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Thinking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(8</a:t>
                      </a:r>
                      <a:r>
                        <a:rPr dirty="0" sz="12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8BE20"/>
                    </a:solidFill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6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Quantitative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Reasoning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37373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Mathematics</a:t>
                      </a:r>
                      <a:r>
                        <a:rPr dirty="0" sz="1200" spc="-5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5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E674B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American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Institutions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4973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5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Governance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Civic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Engagement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C1C40"/>
                    </a:solidFill>
                  </a:tcPr>
                </a:tc>
              </a:tr>
              <a:tr h="561340">
                <a:tc>
                  <a:txBody>
                    <a:bodyPr/>
                    <a:lstStyle/>
                    <a:p>
                      <a:pPr marL="1666239" marR="424815" indent="-12344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Global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Communities,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Societies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Individuals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7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AB7C4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Global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Sustainability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credits)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7937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8BE20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4346300" y="4720154"/>
            <a:ext cx="285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Total</a:t>
            </a:r>
            <a:r>
              <a:rPr dirty="0" sz="1200" spc="8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Credits:</a:t>
            </a:r>
            <a:r>
              <a:rPr dirty="0" sz="1200" spc="90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75">
                <a:solidFill>
                  <a:srgbClr val="191919"/>
                </a:solidFill>
                <a:latin typeface="Gill Sans MT"/>
                <a:cs typeface="Gill Sans MT"/>
              </a:rPr>
              <a:t>35</a:t>
            </a:r>
            <a:r>
              <a:rPr dirty="0" sz="1200" spc="90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+</a:t>
            </a:r>
            <a:r>
              <a:rPr dirty="0" sz="1200" spc="8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First-year</a:t>
            </a:r>
            <a:r>
              <a:rPr dirty="0" sz="1200" spc="8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191919"/>
                </a:solidFill>
                <a:latin typeface="Gill Sans MT"/>
                <a:cs typeface="Gill Sans MT"/>
              </a:rPr>
              <a:t>Composition</a:t>
            </a:r>
            <a:endParaRPr sz="1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614124" y="625150"/>
            <a:ext cx="7620" cy="3975735"/>
          </a:xfrm>
          <a:custGeom>
            <a:avLst/>
            <a:gdLst/>
            <a:ahLst/>
            <a:cxnLst/>
            <a:rect l="l" t="t" r="r" b="b"/>
            <a:pathLst>
              <a:path w="7620" h="3975735">
                <a:moveTo>
                  <a:pt x="0" y="0"/>
                </a:moveTo>
                <a:lnTo>
                  <a:pt x="7199" y="3975599"/>
                </a:lnTo>
              </a:path>
            </a:pathLst>
          </a:custGeom>
          <a:ln w="38099">
            <a:solidFill>
              <a:srgbClr val="FFC6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281375" y="4525653"/>
            <a:ext cx="2549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Total</a:t>
            </a:r>
            <a:r>
              <a:rPr dirty="0" sz="1200" spc="3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Credits:</a:t>
            </a:r>
            <a:r>
              <a:rPr dirty="0" sz="1200" spc="3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75">
                <a:solidFill>
                  <a:srgbClr val="191919"/>
                </a:solidFill>
                <a:latin typeface="Gill Sans MT"/>
                <a:cs typeface="Gill Sans MT"/>
              </a:rPr>
              <a:t>35</a:t>
            </a:r>
            <a:r>
              <a:rPr dirty="0" sz="1200" spc="3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191919"/>
                </a:solidFill>
                <a:latin typeface="Gill Sans MT"/>
                <a:cs typeface="Gill Sans MT"/>
              </a:rPr>
              <a:t>(at</a:t>
            </a:r>
            <a:r>
              <a:rPr dirty="0" sz="1200" spc="30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80">
                <a:solidFill>
                  <a:srgbClr val="191919"/>
                </a:solidFill>
                <a:latin typeface="Gill Sans MT"/>
                <a:cs typeface="Gill Sans MT"/>
              </a:rPr>
              <a:t>any</a:t>
            </a:r>
            <a:r>
              <a:rPr dirty="0" sz="1200" spc="30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55">
                <a:solidFill>
                  <a:srgbClr val="191919"/>
                </a:solidFill>
                <a:latin typeface="Gill Sans MT"/>
                <a:cs typeface="Gill Sans MT"/>
              </a:rPr>
              <a:t>course</a:t>
            </a:r>
            <a:r>
              <a:rPr dirty="0" sz="1200" spc="25">
                <a:solidFill>
                  <a:srgbClr val="191919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191919"/>
                </a:solidFill>
                <a:latin typeface="Gill Sans MT"/>
                <a:cs typeface="Gill Sans MT"/>
              </a:rPr>
              <a:t>level)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12774" y="408125"/>
            <a:ext cx="1807210" cy="21336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25"/>
              </a:lnSpc>
            </a:pPr>
            <a:r>
              <a:rPr dirty="0" sz="1400" b="1">
                <a:latin typeface="Arial"/>
                <a:cs typeface="Arial"/>
              </a:rPr>
              <a:t>General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Studies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Gold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203587" y="616722"/>
          <a:ext cx="3092450" cy="369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015"/>
                <a:gridCol w="2252345"/>
              </a:tblGrid>
              <a:tr h="197485">
                <a:tc>
                  <a:txBody>
                    <a:bodyPr/>
                    <a:lstStyle/>
                    <a:p>
                      <a:pPr marL="3810">
                        <a:lnSpc>
                          <a:spcPts val="146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proposal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C6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870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72819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Knowledge</a:t>
                      </a:r>
                      <a:r>
                        <a:rPr dirty="0" sz="1000" spc="1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191919"/>
                          </a:solidFill>
                          <a:latin typeface="Arial"/>
                          <a:cs typeface="Arial"/>
                        </a:rPr>
                        <a:t>Areas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Humanities,</a:t>
                      </a:r>
                      <a:r>
                        <a:rPr dirty="0" sz="9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Arts</a:t>
                      </a:r>
                      <a:r>
                        <a:rPr dirty="0" sz="9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Design</a:t>
                      </a:r>
                      <a:r>
                        <a:rPr dirty="0" sz="900" spc="1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(6</a:t>
                      </a:r>
                      <a:r>
                        <a:rPr dirty="0" sz="9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7F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Social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and </a:t>
                      </a:r>
                      <a:r>
                        <a:rPr dirty="0" sz="9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Behavioral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Sciences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A3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7448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Scientiﬁc</a:t>
                      </a:r>
                      <a:r>
                        <a:rPr dirty="0" sz="9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3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Thinking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(8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8BE2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62611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Quantitative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Reasoning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3737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88773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Mathematics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AE674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67246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9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American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Institutions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0645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497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Governance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Civic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Engagement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C1C4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6565">
                <a:tc gridSpan="2">
                  <a:txBody>
                    <a:bodyPr/>
                    <a:lstStyle/>
                    <a:p>
                      <a:pPr marL="1238885" marR="306070" indent="-92583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Global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Communities,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Societies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and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Individuals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-5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AB7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9405">
                <a:tc gridSpan="2">
                  <a:txBody>
                    <a:bodyPr/>
                    <a:lstStyle/>
                    <a:p>
                      <a:pPr marL="6959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900" spc="-4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Global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Sustainability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(3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credits)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B="0" marT="8128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8BE2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631174" y="408125"/>
            <a:ext cx="2093595" cy="213360"/>
          </a:xfrm>
          <a:custGeom>
            <a:avLst/>
            <a:gdLst/>
            <a:ahLst/>
            <a:cxnLst/>
            <a:rect l="l" t="t" r="r" b="b"/>
            <a:pathLst>
              <a:path w="2093595" h="213359">
                <a:moveTo>
                  <a:pt x="2093537" y="213359"/>
                </a:moveTo>
                <a:lnTo>
                  <a:pt x="0" y="213359"/>
                </a:lnTo>
                <a:lnTo>
                  <a:pt x="0" y="0"/>
                </a:lnTo>
                <a:lnTo>
                  <a:pt x="2093537" y="0"/>
                </a:lnTo>
                <a:lnTo>
                  <a:pt x="2093537" y="213359"/>
                </a:lnTo>
                <a:close/>
              </a:path>
            </a:pathLst>
          </a:custGeom>
          <a:solidFill>
            <a:srgbClr val="1919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8474" y="388313"/>
            <a:ext cx="2118360" cy="238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</a:rPr>
              <a:t>Existing</a:t>
            </a:r>
            <a:r>
              <a:rPr dirty="0" sz="1400" spc="-45">
                <a:solidFill>
                  <a:srgbClr val="FFFFFF"/>
                </a:solidFill>
              </a:rPr>
              <a:t> </a:t>
            </a:r>
            <a:r>
              <a:rPr dirty="0" sz="1400">
                <a:solidFill>
                  <a:srgbClr val="FFFFFF"/>
                </a:solidFill>
              </a:rPr>
              <a:t>General</a:t>
            </a:r>
            <a:r>
              <a:rPr dirty="0" sz="1400" spc="-35">
                <a:solidFill>
                  <a:srgbClr val="FFFFFF"/>
                </a:solidFill>
              </a:rPr>
              <a:t> </a:t>
            </a:r>
            <a:r>
              <a:rPr dirty="0" sz="1400" spc="-10">
                <a:solidFill>
                  <a:srgbClr val="FFFFFF"/>
                </a:solidFill>
              </a:rPr>
              <a:t>Studies</a:t>
            </a:r>
            <a:endParaRPr sz="1400"/>
          </a:p>
        </p:txBody>
      </p:sp>
      <p:sp>
        <p:nvSpPr>
          <p:cNvPr id="8" name="object 8" descr=""/>
          <p:cNvSpPr/>
          <p:nvPr/>
        </p:nvSpPr>
        <p:spPr>
          <a:xfrm>
            <a:off x="631174" y="621484"/>
            <a:ext cx="1125855" cy="213360"/>
          </a:xfrm>
          <a:custGeom>
            <a:avLst/>
            <a:gdLst/>
            <a:ahLst/>
            <a:cxnLst/>
            <a:rect l="l" t="t" r="r" b="b"/>
            <a:pathLst>
              <a:path w="1125855" h="213359">
                <a:moveTo>
                  <a:pt x="1125814" y="213359"/>
                </a:moveTo>
                <a:lnTo>
                  <a:pt x="0" y="213359"/>
                </a:lnTo>
                <a:lnTo>
                  <a:pt x="0" y="0"/>
                </a:lnTo>
                <a:lnTo>
                  <a:pt x="1125814" y="0"/>
                </a:lnTo>
                <a:lnTo>
                  <a:pt x="1125814" y="213359"/>
                </a:lnTo>
                <a:close/>
              </a:path>
            </a:pathLst>
          </a:custGeom>
          <a:solidFill>
            <a:srgbClr val="1919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618474" y="601672"/>
            <a:ext cx="11518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22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/>
              <a:t>Core</a:t>
            </a:r>
            <a:r>
              <a:rPr dirty="0" spc="-45"/>
              <a:t> </a:t>
            </a:r>
            <a:r>
              <a:rPr dirty="0"/>
              <a:t>knowledge</a:t>
            </a:r>
            <a:r>
              <a:rPr dirty="0" spc="-30"/>
              <a:t> </a:t>
            </a:r>
            <a:r>
              <a:rPr dirty="0"/>
              <a:t>areas</a:t>
            </a:r>
            <a:r>
              <a:rPr dirty="0" spc="-35"/>
              <a:t> </a:t>
            </a:r>
            <a:r>
              <a:rPr dirty="0"/>
              <a:t>(General</a:t>
            </a:r>
            <a:r>
              <a:rPr dirty="0" spc="-30"/>
              <a:t> </a:t>
            </a:r>
            <a:r>
              <a:rPr dirty="0" spc="-10"/>
              <a:t>Studies)</a:t>
            </a:r>
          </a:p>
          <a:p>
            <a:pPr marL="469900" marR="5080">
              <a:lnSpc>
                <a:spcPct val="106000"/>
              </a:lnSpc>
              <a:spcBef>
                <a:spcPts val="225"/>
              </a:spcBef>
            </a:pPr>
            <a:r>
              <a:rPr dirty="0" sz="1000" b="0">
                <a:latin typeface="Arial"/>
                <a:cs typeface="Arial"/>
              </a:rPr>
              <a:t>HU: </a:t>
            </a:r>
            <a:r>
              <a:rPr dirty="0" sz="1000" spc="-10" b="0">
                <a:latin typeface="Arial"/>
                <a:cs typeface="Arial"/>
              </a:rPr>
              <a:t>Humanities,</a:t>
            </a:r>
            <a:r>
              <a:rPr dirty="0" sz="1000" spc="-5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Arts &amp; Design and SB:</a:t>
            </a:r>
            <a:r>
              <a:rPr dirty="0" sz="1000" spc="5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Social-behavioral </a:t>
            </a:r>
            <a:r>
              <a:rPr dirty="0" sz="1000" b="0">
                <a:latin typeface="Arial"/>
                <a:cs typeface="Arial"/>
              </a:rPr>
              <a:t>Sciences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(combined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12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credits)</a:t>
            </a:r>
            <a:endParaRPr sz="1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1000" b="0">
                <a:latin typeface="Arial"/>
                <a:cs typeface="Arial"/>
              </a:rPr>
              <a:t>SQ</a:t>
            </a:r>
            <a:r>
              <a:rPr dirty="0" sz="1000" spc="-3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and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SG: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Natural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Sciences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(combined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8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credits)</a:t>
            </a:r>
            <a:endParaRPr sz="1000">
              <a:latin typeface="Arial"/>
              <a:cs typeface="Arial"/>
            </a:endParaRPr>
          </a:p>
          <a:p>
            <a:pPr marL="469900" marR="116205">
              <a:lnSpc>
                <a:spcPct val="100000"/>
              </a:lnSpc>
            </a:pPr>
            <a:r>
              <a:rPr dirty="0" sz="1000" b="0">
                <a:latin typeface="Arial"/>
                <a:cs typeface="Arial"/>
              </a:rPr>
              <a:t>MA</a:t>
            </a:r>
            <a:r>
              <a:rPr dirty="0" sz="1000" spc="-8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and</a:t>
            </a:r>
            <a:r>
              <a:rPr dirty="0" sz="1000" spc="-3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CS: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Mathematical</a:t>
            </a:r>
            <a:r>
              <a:rPr dirty="0" sz="1000" spc="-2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Studies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(combined</a:t>
            </a:r>
            <a:r>
              <a:rPr dirty="0" sz="1000" spc="-2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6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credits) </a:t>
            </a:r>
            <a:r>
              <a:rPr dirty="0" sz="1000" b="0">
                <a:latin typeface="Arial"/>
                <a:cs typeface="Arial"/>
              </a:rPr>
              <a:t>L: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Literacy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and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Critical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Inquiry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(3</a:t>
            </a:r>
            <a:r>
              <a:rPr dirty="0" sz="1000" spc="-10" b="0">
                <a:latin typeface="Arial"/>
                <a:cs typeface="Arial"/>
              </a:rPr>
              <a:t> credits)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/>
              <a:t>Awareness</a:t>
            </a:r>
            <a:r>
              <a:rPr dirty="0" spc="-45"/>
              <a:t> </a:t>
            </a:r>
            <a:r>
              <a:rPr dirty="0"/>
              <a:t>areas</a:t>
            </a:r>
            <a:r>
              <a:rPr dirty="0" spc="-45"/>
              <a:t> </a:t>
            </a:r>
            <a:r>
              <a:rPr dirty="0"/>
              <a:t>(General</a:t>
            </a:r>
            <a:r>
              <a:rPr dirty="0" spc="-40"/>
              <a:t> </a:t>
            </a:r>
            <a:r>
              <a:rPr dirty="0" spc="-10"/>
              <a:t>Studies)</a:t>
            </a:r>
          </a:p>
          <a:p>
            <a:pPr marL="469900" marR="913130">
              <a:lnSpc>
                <a:spcPct val="118500"/>
              </a:lnSpc>
              <a:spcBef>
                <a:spcPts val="120"/>
              </a:spcBef>
            </a:pPr>
            <a:r>
              <a:rPr dirty="0" sz="1000" b="0">
                <a:latin typeface="Arial"/>
                <a:cs typeface="Arial"/>
              </a:rPr>
              <a:t>Cultural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Diversity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in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the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United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States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spc="-25" b="0">
                <a:latin typeface="Arial"/>
                <a:cs typeface="Arial"/>
              </a:rPr>
              <a:t>(C) </a:t>
            </a:r>
            <a:r>
              <a:rPr dirty="0" sz="1000" spc="-10" b="0">
                <a:latin typeface="Arial"/>
                <a:cs typeface="Arial"/>
              </a:rPr>
              <a:t>Global</a:t>
            </a:r>
            <a:r>
              <a:rPr dirty="0" sz="1000" spc="-5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Awareness</a:t>
            </a:r>
            <a:r>
              <a:rPr dirty="0" sz="1000" spc="5" b="0">
                <a:latin typeface="Arial"/>
                <a:cs typeface="Arial"/>
              </a:rPr>
              <a:t> </a:t>
            </a:r>
            <a:r>
              <a:rPr dirty="0" sz="1000" spc="-25" b="0">
                <a:latin typeface="Arial"/>
                <a:cs typeface="Arial"/>
              </a:rPr>
              <a:t>(G)</a:t>
            </a:r>
            <a:endParaRPr sz="1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</a:pPr>
            <a:r>
              <a:rPr dirty="0" sz="1000" spc="-10" b="0">
                <a:latin typeface="Arial"/>
                <a:cs typeface="Arial"/>
              </a:rPr>
              <a:t>Historical</a:t>
            </a:r>
            <a:r>
              <a:rPr dirty="0" sz="1000" spc="-4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Awareness</a:t>
            </a:r>
            <a:r>
              <a:rPr dirty="0" sz="1000" spc="15" b="0">
                <a:latin typeface="Arial"/>
                <a:cs typeface="Arial"/>
              </a:rPr>
              <a:t> </a:t>
            </a:r>
            <a:r>
              <a:rPr dirty="0" sz="1000" spc="-25" b="0">
                <a:latin typeface="Arial"/>
                <a:cs typeface="Arial"/>
              </a:rPr>
              <a:t>(H)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10"/>
              <a:t>Total</a:t>
            </a:r>
            <a:r>
              <a:rPr dirty="0" sz="1000" spc="-20"/>
              <a:t> </a:t>
            </a:r>
            <a:r>
              <a:rPr dirty="0" sz="1000"/>
              <a:t>Credits:</a:t>
            </a:r>
            <a:r>
              <a:rPr dirty="0" sz="1000" spc="-15"/>
              <a:t> </a:t>
            </a:r>
            <a:r>
              <a:rPr dirty="0" sz="1000" b="0">
                <a:latin typeface="Arial"/>
                <a:cs typeface="Arial"/>
              </a:rPr>
              <a:t>35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=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29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+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6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additional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upper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division</a:t>
            </a:r>
            <a:r>
              <a:rPr dirty="0" sz="1000" spc="-15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credits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000" b="0">
                <a:latin typeface="Arial"/>
                <a:cs typeface="Arial"/>
              </a:rPr>
              <a:t>(3</a:t>
            </a:r>
            <a:r>
              <a:rPr dirty="0" sz="1000" spc="-2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credits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of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L)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and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(3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credits</a:t>
            </a:r>
            <a:r>
              <a:rPr dirty="0" sz="1000" spc="-5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of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HU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or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SB),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preferably</a:t>
            </a:r>
            <a:r>
              <a:rPr dirty="0" sz="1000" spc="-10" b="0">
                <a:latin typeface="Arial"/>
                <a:cs typeface="Arial"/>
              </a:rPr>
              <a:t> </a:t>
            </a:r>
            <a:r>
              <a:rPr dirty="0" sz="1000" b="0">
                <a:latin typeface="Arial"/>
                <a:cs typeface="Arial"/>
              </a:rPr>
              <a:t>in</a:t>
            </a:r>
            <a:r>
              <a:rPr dirty="0" sz="1000" spc="-5" b="0">
                <a:latin typeface="Arial"/>
                <a:cs typeface="Arial"/>
              </a:rPr>
              <a:t> </a:t>
            </a:r>
            <a:r>
              <a:rPr dirty="0" sz="1000" spc="-10" b="0">
                <a:latin typeface="Arial"/>
                <a:cs typeface="Arial"/>
              </a:rPr>
              <a:t>major.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19050" y="2170378"/>
            <a:ext cx="9173845" cy="1582420"/>
            <a:chOff x="-19050" y="2170378"/>
            <a:chExt cx="9173845" cy="1582420"/>
          </a:xfrm>
        </p:grpSpPr>
        <p:sp>
          <p:nvSpPr>
            <p:cNvPr id="3" name="object 3" descr=""/>
            <p:cNvSpPr/>
            <p:nvPr/>
          </p:nvSpPr>
          <p:spPr>
            <a:xfrm>
              <a:off x="1459655" y="3033022"/>
              <a:ext cx="7680325" cy="9525"/>
            </a:xfrm>
            <a:custGeom>
              <a:avLst/>
              <a:gdLst/>
              <a:ahLst/>
              <a:cxnLst/>
              <a:rect l="l" t="t" r="r" b="b"/>
              <a:pathLst>
                <a:path w="7680325" h="9525">
                  <a:moveTo>
                    <a:pt x="0" y="8999"/>
                  </a:moveTo>
                  <a:lnTo>
                    <a:pt x="7680299" y="0"/>
                  </a:lnTo>
                </a:path>
              </a:pathLst>
            </a:custGeom>
            <a:ln w="28574">
              <a:solidFill>
                <a:srgbClr val="951C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859188" y="2242574"/>
              <a:ext cx="9525" cy="809625"/>
            </a:xfrm>
            <a:custGeom>
              <a:avLst/>
              <a:gdLst/>
              <a:ahLst/>
              <a:cxnLst/>
              <a:rect l="l" t="t" r="r" b="b"/>
              <a:pathLst>
                <a:path w="9525" h="809625">
                  <a:moveTo>
                    <a:pt x="0" y="809205"/>
                  </a:moveTo>
                  <a:lnTo>
                    <a:pt x="9088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27769" y="2170378"/>
              <a:ext cx="81720" cy="817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355245" y="2584034"/>
              <a:ext cx="8255" cy="546735"/>
            </a:xfrm>
            <a:custGeom>
              <a:avLst/>
              <a:gdLst/>
              <a:ahLst/>
              <a:cxnLst/>
              <a:rect l="l" t="t" r="r" b="b"/>
              <a:pathLst>
                <a:path w="8255" h="546735">
                  <a:moveTo>
                    <a:pt x="0" y="546108"/>
                  </a:moveTo>
                  <a:lnTo>
                    <a:pt x="8214" y="0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072" y="2511841"/>
              <a:ext cx="81717" cy="81717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1662" y="2922141"/>
              <a:ext cx="232274" cy="237974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8001" y="2906473"/>
              <a:ext cx="232274" cy="237974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3009125" y="3140706"/>
              <a:ext cx="3175" cy="539750"/>
            </a:xfrm>
            <a:custGeom>
              <a:avLst/>
              <a:gdLst/>
              <a:ahLst/>
              <a:cxnLst/>
              <a:rect l="l" t="t" r="r" b="b"/>
              <a:pathLst>
                <a:path w="3175" h="539750">
                  <a:moveTo>
                    <a:pt x="0" y="0"/>
                  </a:moveTo>
                  <a:lnTo>
                    <a:pt x="2910" y="5395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71343" y="3670683"/>
              <a:ext cx="81723" cy="8172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2987" y="2917019"/>
              <a:ext cx="232274" cy="237974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0" y="3036785"/>
              <a:ext cx="1256030" cy="4445"/>
            </a:xfrm>
            <a:custGeom>
              <a:avLst/>
              <a:gdLst/>
              <a:ahLst/>
              <a:cxnLst/>
              <a:rect l="l" t="t" r="r" b="b"/>
              <a:pathLst>
                <a:path w="1256030" h="4444">
                  <a:moveTo>
                    <a:pt x="0" y="0"/>
                  </a:moveTo>
                  <a:lnTo>
                    <a:pt x="1255949" y="4343"/>
                  </a:lnTo>
                </a:path>
              </a:pathLst>
            </a:custGeom>
            <a:ln w="3809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797650" y="3130156"/>
              <a:ext cx="3175" cy="539750"/>
            </a:xfrm>
            <a:custGeom>
              <a:avLst/>
              <a:gdLst/>
              <a:ahLst/>
              <a:cxnLst/>
              <a:rect l="l" t="t" r="r" b="b"/>
              <a:pathLst>
                <a:path w="3175" h="539750">
                  <a:moveTo>
                    <a:pt x="0" y="0"/>
                  </a:moveTo>
                  <a:lnTo>
                    <a:pt x="2910" y="539501"/>
                  </a:lnTo>
                </a:path>
              </a:pathLst>
            </a:custGeom>
            <a:ln w="19049">
              <a:solidFill>
                <a:srgbClr val="951C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59868" y="3660133"/>
              <a:ext cx="81723" cy="8172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81513" y="2906469"/>
              <a:ext cx="232274" cy="237974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dirty="0" spc="-120"/>
              <a:t> </a:t>
            </a:r>
            <a:r>
              <a:rPr dirty="0"/>
              <a:t>look</a:t>
            </a:r>
            <a:r>
              <a:rPr dirty="0" spc="-15"/>
              <a:t> </a:t>
            </a:r>
            <a:r>
              <a:rPr dirty="0"/>
              <a:t>ahead</a:t>
            </a:r>
            <a:r>
              <a:rPr dirty="0" spc="-15"/>
              <a:t> </a:t>
            </a:r>
            <a:r>
              <a:rPr dirty="0" spc="-25"/>
              <a:t>to</a:t>
            </a:r>
          </a:p>
        </p:txBody>
      </p:sp>
      <p:sp>
        <p:nvSpPr>
          <p:cNvPr id="28" name="object 2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7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pc="-10"/>
              <a:t>Copyright</a:t>
            </a:r>
            <a:r>
              <a:rPr dirty="0"/>
              <a:t> ©</a:t>
            </a:r>
            <a:r>
              <a:rPr dirty="0" spc="10"/>
              <a:t> </a:t>
            </a:r>
            <a:r>
              <a:rPr dirty="0" spc="-10"/>
              <a:t>2023</a:t>
            </a:r>
            <a:r>
              <a:rPr dirty="0" spc="-15"/>
              <a:t> </a:t>
            </a:r>
            <a:r>
              <a:rPr dirty="0" spc="-10"/>
              <a:t>Arizona</a:t>
            </a:r>
            <a:r>
              <a:rPr dirty="0" spc="10"/>
              <a:t> </a:t>
            </a:r>
            <a:r>
              <a:rPr dirty="0"/>
              <a:t>Board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 spc="-10"/>
              <a:t>Regents</a:t>
            </a:r>
          </a:p>
        </p:txBody>
      </p:sp>
      <p:sp>
        <p:nvSpPr>
          <p:cNvPr id="18" name="object 18" descr=""/>
          <p:cNvSpPr txBox="1"/>
          <p:nvPr/>
        </p:nvSpPr>
        <p:spPr>
          <a:xfrm>
            <a:off x="2740128" y="249675"/>
            <a:ext cx="1649095" cy="36576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85"/>
              </a:lnSpc>
            </a:pPr>
            <a:r>
              <a:rPr dirty="0" sz="2400" b="1">
                <a:solidFill>
                  <a:srgbClr val="191919"/>
                </a:solidFill>
                <a:latin typeface="Arial"/>
                <a:cs typeface="Arial"/>
              </a:rPr>
              <a:t>what’s</a:t>
            </a:r>
            <a:r>
              <a:rPr dirty="0" sz="2400" spc="-12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191919"/>
                </a:solidFill>
                <a:latin typeface="Arial"/>
                <a:cs typeface="Arial"/>
              </a:rPr>
              <a:t>next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32149" y="1402575"/>
            <a:ext cx="58991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Fall</a:t>
            </a:r>
            <a:r>
              <a:rPr dirty="0" sz="1100" spc="-20" b="1">
                <a:latin typeface="Arial"/>
                <a:cs typeface="Arial"/>
              </a:rPr>
              <a:t> 2023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19449" y="1629143"/>
            <a:ext cx="984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Faculty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Senate Consideration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Proposal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Revise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41674" y="2259975"/>
            <a:ext cx="717550" cy="152400"/>
          </a:xfrm>
          <a:prstGeom prst="rect">
            <a:avLst/>
          </a:prstGeom>
          <a:solidFill>
            <a:srgbClr val="8C1C4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60"/>
              </a:lnSpc>
            </a:pP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1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1000" spc="-20" b="1">
                <a:solidFill>
                  <a:srgbClr val="FFFFFF"/>
                </a:solidFill>
                <a:latin typeface="Arial"/>
                <a:cs typeface="Arial"/>
              </a:rPr>
              <a:t> here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869100" y="1402575"/>
            <a:ext cx="79184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Spring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856400" y="1629143"/>
            <a:ext cx="16452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Presentation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 </a:t>
            </a:r>
            <a:r>
              <a:rPr dirty="0" sz="900">
                <a:latin typeface="Arial"/>
                <a:cs typeface="Arial"/>
              </a:rPr>
              <a:t>Gold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Crosswalk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ABOR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965650" y="3889547"/>
            <a:ext cx="79565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Winter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952950" y="4116115"/>
            <a:ext cx="9588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Review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courses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inclusion</a:t>
            </a:r>
            <a:r>
              <a:rPr dirty="0" sz="900" spc="-25">
                <a:latin typeface="Arial"/>
                <a:cs typeface="Arial"/>
              </a:rPr>
              <a:t> in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 </a:t>
            </a:r>
            <a:r>
              <a:rPr dirty="0" sz="900" spc="-20">
                <a:latin typeface="Arial"/>
                <a:cs typeface="Arial"/>
              </a:rPr>
              <a:t>Gold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800949" y="3889550"/>
            <a:ext cx="602615" cy="167640"/>
          </a:xfrm>
          <a:prstGeom prst="rect">
            <a:avLst/>
          </a:prstGeom>
          <a:solidFill>
            <a:srgbClr val="FFC627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5"/>
              </a:lnSpc>
            </a:pPr>
            <a:r>
              <a:rPr dirty="0" sz="1100" b="1">
                <a:latin typeface="Arial"/>
                <a:cs typeface="Arial"/>
              </a:rPr>
              <a:t>Fall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788249" y="4177077"/>
            <a:ext cx="12769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Require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General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Studies </a:t>
            </a:r>
            <a:r>
              <a:rPr dirty="0" sz="900">
                <a:latin typeface="Arial"/>
                <a:cs typeface="Arial"/>
              </a:rPr>
              <a:t>Gold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new</a:t>
            </a:r>
            <a:r>
              <a:rPr dirty="0" sz="900" spc="-10">
                <a:latin typeface="Arial"/>
                <a:cs typeface="Arial"/>
              </a:rPr>
              <a:t> students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19978" y="4947888"/>
            <a:ext cx="988694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40"/>
              </a:lnSpc>
            </a:pP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Copyright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 ©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2021</a:t>
            </a:r>
            <a:r>
              <a:rPr dirty="0" sz="400" spc="-15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Arizona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Board</a:t>
            </a:r>
            <a:r>
              <a:rPr dirty="0" sz="400" spc="10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B7B7B7"/>
                </a:solidFill>
                <a:latin typeface="Arial"/>
                <a:cs typeface="Arial"/>
              </a:rPr>
              <a:t>of</a:t>
            </a:r>
            <a:r>
              <a:rPr dirty="0" sz="400" spc="15">
                <a:solidFill>
                  <a:srgbClr val="B7B7B7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B7B7B7"/>
                </a:solidFill>
                <a:latin typeface="Arial"/>
                <a:cs typeface="Arial"/>
              </a:rPr>
              <a:t>Regents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object 4" descr=""/>
            <p:cNvSpPr/>
            <p:nvPr/>
          </p:nvSpPr>
          <p:spPr>
            <a:xfrm>
              <a:off x="0" y="3819749"/>
              <a:ext cx="9144000" cy="1323975"/>
            </a:xfrm>
            <a:custGeom>
              <a:avLst/>
              <a:gdLst/>
              <a:ahLst/>
              <a:cxnLst/>
              <a:rect l="l" t="t" r="r" b="b"/>
              <a:pathLst>
                <a:path w="9144000" h="1323975">
                  <a:moveTo>
                    <a:pt x="0" y="1323599"/>
                  </a:moveTo>
                  <a:lnTo>
                    <a:pt x="0" y="0"/>
                  </a:lnTo>
                  <a:lnTo>
                    <a:pt x="9143999" y="0"/>
                  </a:lnTo>
                  <a:lnTo>
                    <a:pt x="9143999" y="1323599"/>
                  </a:lnTo>
                  <a:lnTo>
                    <a:pt x="0" y="1323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218" y="3817272"/>
              <a:ext cx="3844968" cy="10671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3999" cy="3804326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822349" y="2597680"/>
            <a:ext cx="7655559" cy="7315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570"/>
              </a:lnSpc>
            </a:pP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ASU</a:t>
            </a:r>
            <a:r>
              <a:rPr dirty="0" sz="4800" spc="-3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General</a:t>
            </a:r>
            <a:r>
              <a:rPr dirty="0" sz="4800" spc="-35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b="1">
                <a:solidFill>
                  <a:srgbClr val="191919"/>
                </a:solidFill>
                <a:latin typeface="Arial"/>
                <a:cs typeface="Arial"/>
              </a:rPr>
              <a:t>Studies</a:t>
            </a:r>
            <a:r>
              <a:rPr dirty="0" sz="4800" spc="20" b="1">
                <a:solidFill>
                  <a:srgbClr val="191919"/>
                </a:solidFill>
                <a:latin typeface="Arial"/>
                <a:cs typeface="Arial"/>
              </a:rPr>
              <a:t> </a:t>
            </a:r>
            <a:r>
              <a:rPr dirty="0" sz="4800" spc="-20" b="1">
                <a:solidFill>
                  <a:srgbClr val="191919"/>
                </a:solidFill>
                <a:latin typeface="Arial"/>
                <a:cs typeface="Arial"/>
              </a:rPr>
              <a:t>Gold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45025" y="4203700"/>
            <a:ext cx="370014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ASU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Faculty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Senate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October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30,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Nancy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Gonzales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executive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vice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president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university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provost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Arial"/>
                <a:cs typeface="Arial"/>
              </a:rPr>
              <a:t>Anne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Jones,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vice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provost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undergraduate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education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GenEd_FacultySenatePresentation_30Oct_2023_v1</dc:title>
  <dcterms:created xsi:type="dcterms:W3CDTF">2023-11-01T17:58:36Z</dcterms:created>
  <dcterms:modified xsi:type="dcterms:W3CDTF">2023-11-01T17:58:36Z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Google</vt:lpwstr>
  </property>
  <property fmtid="{D5CDD505-2E9C-101B-9397-08002B2CF9AE}" pid="4" name="LastSaved">
    <vt:filetime>2023-11-01T00:00:00Z</vt:filetime>
  </property>
</Properties>
</file>