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rgbClr val="E7E7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rgbClr val="E7E7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rgbClr val="E7E7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rgbClr val="E7E7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rgbClr val="E7E7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5775" y="753300"/>
            <a:ext cx="8332449" cy="314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7804829" y="4997105"/>
            <a:ext cx="1014095" cy="8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" b="0" i="0">
                <a:solidFill>
                  <a:srgbClr val="E7E7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13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822" y="4137962"/>
            <a:ext cx="3767325" cy="810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404042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184400" y="4234879"/>
            <a:ext cx="3272154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91919"/>
                </a:solidFill>
                <a:latin typeface="Arial"/>
                <a:cs typeface="Arial"/>
              </a:rPr>
              <a:t>Nancy</a:t>
            </a:r>
            <a:r>
              <a:rPr dirty="0" sz="1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91919"/>
                </a:solidFill>
                <a:latin typeface="Arial"/>
                <a:cs typeface="Arial"/>
              </a:rPr>
              <a:t>Gonzales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Executive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Vice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President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University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91919"/>
                </a:solidFill>
                <a:latin typeface="Arial"/>
                <a:cs typeface="Arial"/>
              </a:rPr>
              <a:t>Provost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October</a:t>
            </a:r>
            <a:r>
              <a:rPr dirty="0" sz="1200" spc="-1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30,</a:t>
            </a:r>
            <a:r>
              <a:rPr dirty="0" sz="1200" spc="-1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191919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20625" y="1337546"/>
            <a:ext cx="587375" cy="65849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105"/>
              </a:lnSpc>
            </a:pPr>
            <a:r>
              <a:rPr dirty="0" sz="4800" b="1">
                <a:solidFill>
                  <a:srgbClr val="191919"/>
                </a:solidFill>
                <a:latin typeface="Arial"/>
                <a:cs typeface="Arial"/>
              </a:rPr>
              <a:t>A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007603" y="1337546"/>
            <a:ext cx="4640580" cy="658495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105"/>
              </a:lnSpc>
            </a:pPr>
            <a:r>
              <a:rPr dirty="0" sz="4800" b="1">
                <a:solidFill>
                  <a:srgbClr val="191919"/>
                </a:solidFill>
                <a:latin typeface="Arial"/>
                <a:cs typeface="Arial"/>
              </a:rPr>
              <a:t>month</a:t>
            </a:r>
            <a:r>
              <a:rPr dirty="0" sz="4800" spc="-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191919"/>
                </a:solidFill>
                <a:latin typeface="Arial"/>
                <a:cs typeface="Arial"/>
              </a:rPr>
              <a:t>in</a:t>
            </a:r>
            <a:r>
              <a:rPr dirty="0" sz="48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4800" spc="-10" b="1">
                <a:solidFill>
                  <a:srgbClr val="191919"/>
                </a:solidFill>
                <a:latin typeface="Arial"/>
                <a:cs typeface="Arial"/>
              </a:rPr>
              <a:t>review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648064" y="1337546"/>
            <a:ext cx="1795780" cy="65849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168275">
              <a:lnSpc>
                <a:spcPts val="5105"/>
              </a:lnSpc>
            </a:pPr>
            <a:r>
              <a:rPr dirty="0" sz="4800" b="1">
                <a:solidFill>
                  <a:srgbClr val="191919"/>
                </a:solidFill>
                <a:latin typeface="Arial"/>
                <a:cs typeface="Arial"/>
              </a:rPr>
              <a:t>at</a:t>
            </a:r>
            <a:r>
              <a:rPr dirty="0" sz="4800" spc="-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4800" spc="-25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20625" y="1995914"/>
            <a:ext cx="7124700" cy="65849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105"/>
              </a:lnSpc>
            </a:pPr>
            <a:r>
              <a:rPr dirty="0" sz="4800" b="1">
                <a:solidFill>
                  <a:srgbClr val="191919"/>
                </a:solidFill>
                <a:latin typeface="Arial"/>
                <a:cs typeface="Arial"/>
              </a:rPr>
              <a:t>nation’s</a:t>
            </a:r>
            <a:r>
              <a:rPr dirty="0" sz="4800" spc="-114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191919"/>
                </a:solidFill>
                <a:latin typeface="Arial"/>
                <a:cs typeface="Arial"/>
              </a:rPr>
              <a:t>most</a:t>
            </a:r>
            <a:r>
              <a:rPr dirty="0" sz="4800" spc="-11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4800" spc="-10" b="1">
                <a:solidFill>
                  <a:srgbClr val="191919"/>
                </a:solidFill>
                <a:latin typeface="Arial"/>
                <a:cs typeface="Arial"/>
              </a:rPr>
              <a:t>innovative</a:t>
            </a:r>
            <a:endParaRPr sz="4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20625" y="2654282"/>
            <a:ext cx="2880360" cy="65849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105"/>
              </a:lnSpc>
            </a:pPr>
            <a:r>
              <a:rPr dirty="0" sz="4800" spc="-10" b="1">
                <a:solidFill>
                  <a:srgbClr val="191919"/>
                </a:solidFill>
                <a:latin typeface="Arial"/>
                <a:cs typeface="Arial"/>
              </a:rPr>
              <a:t>university</a:t>
            </a:r>
            <a:endParaRPr sz="4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5775" y="778625"/>
            <a:ext cx="4652645" cy="289560"/>
          </a:xfrm>
          <a:prstGeom prst="rect"/>
          <a:solidFill>
            <a:srgbClr val="19191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05"/>
              </a:lnSpc>
            </a:pPr>
            <a:r>
              <a:rPr dirty="0" sz="1900">
                <a:solidFill>
                  <a:srgbClr val="FFFFFF"/>
                </a:solidFill>
              </a:rPr>
              <a:t>University</a:t>
            </a:r>
            <a:r>
              <a:rPr dirty="0" sz="1900" spc="-30">
                <a:solidFill>
                  <a:srgbClr val="FFFFFF"/>
                </a:solidFill>
              </a:rPr>
              <a:t> </a:t>
            </a:r>
            <a:r>
              <a:rPr dirty="0" sz="1900">
                <a:solidFill>
                  <a:srgbClr val="FFFFFF"/>
                </a:solidFill>
              </a:rPr>
              <a:t>Senate:</a:t>
            </a:r>
            <a:r>
              <a:rPr dirty="0" sz="1900" spc="-25">
                <a:solidFill>
                  <a:srgbClr val="FFFFFF"/>
                </a:solidFill>
              </a:rPr>
              <a:t> </a:t>
            </a:r>
            <a:r>
              <a:rPr dirty="0" sz="1900">
                <a:solidFill>
                  <a:srgbClr val="FFFFFF"/>
                </a:solidFill>
              </a:rPr>
              <a:t>October</a:t>
            </a:r>
            <a:r>
              <a:rPr dirty="0" sz="1900" spc="-30">
                <a:solidFill>
                  <a:srgbClr val="FFFFFF"/>
                </a:solidFill>
              </a:rPr>
              <a:t> </a:t>
            </a:r>
            <a:r>
              <a:rPr dirty="0" sz="1900">
                <a:solidFill>
                  <a:srgbClr val="FFFFFF"/>
                </a:solidFill>
              </a:rPr>
              <a:t>30th</a:t>
            </a:r>
            <a:r>
              <a:rPr dirty="0" sz="1900" spc="-25">
                <a:solidFill>
                  <a:srgbClr val="FFFFFF"/>
                </a:solidFill>
              </a:rPr>
              <a:t> </a:t>
            </a:r>
            <a:r>
              <a:rPr dirty="0" sz="1900" spc="-10">
                <a:solidFill>
                  <a:srgbClr val="FFFFFF"/>
                </a:solidFill>
              </a:rPr>
              <a:t>meeting</a:t>
            </a:r>
            <a:endParaRPr sz="1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822" y="4137962"/>
            <a:ext cx="3767325" cy="810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404042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184400" y="4234879"/>
            <a:ext cx="3272154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91919"/>
                </a:solidFill>
                <a:latin typeface="Arial"/>
                <a:cs typeface="Arial"/>
              </a:rPr>
              <a:t>Nancy</a:t>
            </a:r>
            <a:r>
              <a:rPr dirty="0" sz="1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91919"/>
                </a:solidFill>
                <a:latin typeface="Arial"/>
                <a:cs typeface="Arial"/>
              </a:rPr>
              <a:t>Gonzales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Executive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Vice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President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University</a:t>
            </a:r>
            <a:r>
              <a:rPr dirty="0" sz="12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91919"/>
                </a:solidFill>
                <a:latin typeface="Arial"/>
                <a:cs typeface="Arial"/>
              </a:rPr>
              <a:t>Provost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October</a:t>
            </a:r>
            <a:r>
              <a:rPr dirty="0" sz="1200" spc="-1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91919"/>
                </a:solidFill>
                <a:latin typeface="Arial"/>
                <a:cs typeface="Arial"/>
              </a:rPr>
              <a:t>2,</a:t>
            </a:r>
            <a:r>
              <a:rPr dirty="0" sz="1200" spc="-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191919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366150" y="1282332"/>
            <a:ext cx="3048635" cy="65849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105"/>
              </a:lnSpc>
            </a:pPr>
            <a:r>
              <a:rPr dirty="0" sz="4800" b="1">
                <a:solidFill>
                  <a:srgbClr val="191919"/>
                </a:solidFill>
                <a:latin typeface="Arial"/>
                <a:cs typeface="Arial"/>
              </a:rPr>
              <a:t>Thank</a:t>
            </a:r>
            <a:r>
              <a:rPr dirty="0" sz="4800" spc="-25" b="1">
                <a:solidFill>
                  <a:srgbClr val="191919"/>
                </a:solidFill>
                <a:latin typeface="Arial"/>
                <a:cs typeface="Arial"/>
              </a:rPr>
              <a:t> you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5775" y="778625"/>
            <a:ext cx="4652645" cy="289560"/>
          </a:xfrm>
          <a:prstGeom prst="rect"/>
          <a:solidFill>
            <a:srgbClr val="19191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05"/>
              </a:lnSpc>
            </a:pPr>
            <a:r>
              <a:rPr dirty="0" sz="1900">
                <a:solidFill>
                  <a:srgbClr val="FFFFFF"/>
                </a:solidFill>
              </a:rPr>
              <a:t>University</a:t>
            </a:r>
            <a:r>
              <a:rPr dirty="0" sz="1900" spc="-30">
                <a:solidFill>
                  <a:srgbClr val="FFFFFF"/>
                </a:solidFill>
              </a:rPr>
              <a:t> </a:t>
            </a:r>
            <a:r>
              <a:rPr dirty="0" sz="1900">
                <a:solidFill>
                  <a:srgbClr val="FFFFFF"/>
                </a:solidFill>
              </a:rPr>
              <a:t>Senate:</a:t>
            </a:r>
            <a:r>
              <a:rPr dirty="0" sz="1900" spc="-25">
                <a:solidFill>
                  <a:srgbClr val="FFFFFF"/>
                </a:solidFill>
              </a:rPr>
              <a:t> </a:t>
            </a:r>
            <a:r>
              <a:rPr dirty="0" sz="1900">
                <a:solidFill>
                  <a:srgbClr val="FFFFFF"/>
                </a:solidFill>
              </a:rPr>
              <a:t>October</a:t>
            </a:r>
            <a:r>
              <a:rPr dirty="0" sz="1900" spc="-30">
                <a:solidFill>
                  <a:srgbClr val="FFFFFF"/>
                </a:solidFill>
              </a:rPr>
              <a:t> </a:t>
            </a:r>
            <a:r>
              <a:rPr dirty="0" sz="1900">
                <a:solidFill>
                  <a:srgbClr val="FFFFFF"/>
                </a:solidFill>
              </a:rPr>
              <a:t>30th</a:t>
            </a:r>
            <a:r>
              <a:rPr dirty="0" sz="1900" spc="-25">
                <a:solidFill>
                  <a:srgbClr val="FFFFFF"/>
                </a:solidFill>
              </a:rPr>
              <a:t> </a:t>
            </a:r>
            <a:r>
              <a:rPr dirty="0" sz="1900" spc="-10">
                <a:solidFill>
                  <a:srgbClr val="FFFFFF"/>
                </a:solidFill>
              </a:rPr>
              <a:t>meeting</a:t>
            </a:r>
            <a:endParaRPr sz="1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024" y="1191149"/>
            <a:ext cx="3317875" cy="439420"/>
          </a:xfrm>
          <a:prstGeom prst="rect"/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04"/>
              </a:lnSpc>
            </a:pPr>
            <a:r>
              <a:rPr dirty="0"/>
              <a:t>An</a:t>
            </a:r>
            <a:r>
              <a:rPr dirty="0" spc="-25"/>
              <a:t> </a:t>
            </a:r>
            <a:r>
              <a:rPr dirty="0"/>
              <a:t>update</a:t>
            </a:r>
            <a:r>
              <a:rPr dirty="0" spc="-15"/>
              <a:t> </a:t>
            </a:r>
            <a:r>
              <a:rPr dirty="0"/>
              <a:t>on</a:t>
            </a:r>
            <a:r>
              <a:rPr dirty="0" spc="-20"/>
              <a:t> </a:t>
            </a:r>
            <a:r>
              <a:rPr dirty="0" spc="-25"/>
              <a:t>the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12024" y="1630061"/>
            <a:ext cx="5892800" cy="4394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04"/>
              </a:lnSpc>
            </a:pP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r>
              <a:rPr dirty="0" sz="32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General</a:t>
            </a:r>
            <a:r>
              <a:rPr dirty="0" sz="3200" spc="-3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Studies</a:t>
            </a: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proposal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99324" y="2627062"/>
            <a:ext cx="8411845" cy="344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55"/>
              </a:lnSpc>
              <a:spcBef>
                <a:spcPts val="100"/>
              </a:spcBef>
            </a:pP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Deck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here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55"/>
              </a:lnSpc>
            </a:pPr>
            <a:r>
              <a:rPr dirty="0" u="sng" sz="1100" spc="-10" b="1">
                <a:solidFill>
                  <a:srgbClr val="8C1C40"/>
                </a:solidFill>
                <a:uFill>
                  <a:solidFill>
                    <a:srgbClr val="8C1C40"/>
                  </a:solidFill>
                </a:uFill>
                <a:latin typeface="Arial"/>
                <a:cs typeface="Arial"/>
              </a:rPr>
              <a:t>https://docs.google.com/presentation/d/1X8rrraZ-BQyIYHAiUacvKY0JQwyXh-c48i9xZuokQNE/edit#slide=id.g25cc556d345_0_6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81950" y="1127599"/>
            <a:ext cx="3710304" cy="4394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04"/>
              </a:lnSpc>
            </a:pP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ASU’s</a:t>
            </a:r>
            <a:r>
              <a:rPr dirty="0" sz="3200" spc="-7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statement</a:t>
            </a:r>
            <a:r>
              <a:rPr dirty="0" sz="3200" spc="-7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of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81950" y="1566511"/>
            <a:ext cx="1525270" cy="4394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04"/>
              </a:lnSpc>
            </a:pP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support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093944" y="1498541"/>
            <a:ext cx="74739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and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69250" y="1937453"/>
            <a:ext cx="3815715" cy="95250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leadership</a:t>
            </a:r>
            <a:r>
              <a:rPr dirty="0" sz="3200" spc="-4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role</a:t>
            </a: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as</a:t>
            </a: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spc="-50" b="1">
                <a:solidFill>
                  <a:srgbClr val="191919"/>
                </a:solidFill>
                <a:latin typeface="Arial"/>
                <a:cs typeface="Arial"/>
              </a:rPr>
              <a:t>a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founding</a:t>
            </a:r>
            <a:r>
              <a:rPr dirty="0" sz="3200" spc="-5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member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9025" y="528400"/>
            <a:ext cx="4065348" cy="4082147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375" y="369094"/>
            <a:ext cx="244538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/>
              <a:t>On</a:t>
            </a:r>
            <a:r>
              <a:rPr dirty="0" sz="2500" spc="-20"/>
              <a:t> </a:t>
            </a:r>
            <a:r>
              <a:rPr dirty="0" sz="2500"/>
              <a:t>Oct.</a:t>
            </a:r>
            <a:r>
              <a:rPr dirty="0" sz="2500" spc="-15"/>
              <a:t> </a:t>
            </a:r>
            <a:r>
              <a:rPr dirty="0" sz="2500"/>
              <a:t>19,</a:t>
            </a:r>
            <a:r>
              <a:rPr dirty="0" sz="2500" spc="-105"/>
              <a:t> </a:t>
            </a:r>
            <a:r>
              <a:rPr dirty="0" sz="2500" spc="-25"/>
              <a:t>ASU</a:t>
            </a:r>
            <a:endParaRPr sz="2500"/>
          </a:p>
        </p:txBody>
      </p:sp>
      <p:sp>
        <p:nvSpPr>
          <p:cNvPr id="3" name="object 3" descr=""/>
          <p:cNvSpPr txBox="1"/>
          <p:nvPr/>
        </p:nvSpPr>
        <p:spPr>
          <a:xfrm>
            <a:off x="534375" y="711994"/>
            <a:ext cx="171640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announced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328394" y="767875"/>
            <a:ext cx="1569720" cy="34290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downtown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47075" y="1110774"/>
            <a:ext cx="3228340" cy="34290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Phoenix</a:t>
            </a:r>
            <a:r>
              <a:rPr dirty="0" sz="25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as</a:t>
            </a:r>
            <a:r>
              <a:rPr dirty="0" sz="25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25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future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47075" y="1453674"/>
            <a:ext cx="3104515" cy="34290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home</a:t>
            </a:r>
            <a:r>
              <a:rPr dirty="0" sz="25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of</a:t>
            </a:r>
            <a:r>
              <a:rPr dirty="0" sz="25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our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 medical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47075" y="1796574"/>
            <a:ext cx="1111250" cy="34290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school.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386325" y="281950"/>
            <a:ext cx="4185285" cy="4716780"/>
            <a:chOff x="4386325" y="281950"/>
            <a:chExt cx="4185285" cy="4716780"/>
          </a:xfrm>
        </p:grpSpPr>
        <p:sp>
          <p:nvSpPr>
            <p:cNvPr id="9" name="object 9" descr=""/>
            <p:cNvSpPr/>
            <p:nvPr/>
          </p:nvSpPr>
          <p:spPr>
            <a:xfrm>
              <a:off x="8421075" y="495125"/>
              <a:ext cx="150495" cy="4149090"/>
            </a:xfrm>
            <a:custGeom>
              <a:avLst/>
              <a:gdLst/>
              <a:ahLst/>
              <a:cxnLst/>
              <a:rect l="l" t="t" r="r" b="b"/>
              <a:pathLst>
                <a:path w="150495" h="4149090">
                  <a:moveTo>
                    <a:pt x="150299" y="4148699"/>
                  </a:moveTo>
                  <a:lnTo>
                    <a:pt x="0" y="4148699"/>
                  </a:lnTo>
                  <a:lnTo>
                    <a:pt x="0" y="0"/>
                  </a:lnTo>
                  <a:lnTo>
                    <a:pt x="150299" y="0"/>
                  </a:lnTo>
                  <a:lnTo>
                    <a:pt x="150299" y="4148699"/>
                  </a:lnTo>
                  <a:close/>
                </a:path>
              </a:pathLst>
            </a:custGeom>
            <a:solidFill>
              <a:srgbClr val="FFC6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3362" y="281950"/>
              <a:ext cx="4091526" cy="236120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0512" y="320050"/>
              <a:ext cx="3977226" cy="224690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6325" y="2437474"/>
              <a:ext cx="4108575" cy="256097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3475" y="2475575"/>
              <a:ext cx="3994274" cy="2446672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537075" y="2512865"/>
            <a:ext cx="3305175" cy="2105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9855">
              <a:lnSpc>
                <a:spcPct val="114999"/>
              </a:lnSpc>
              <a:spcBef>
                <a:spcPts val="100"/>
              </a:spcBef>
            </a:pP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ASU</a:t>
            </a:r>
            <a:r>
              <a:rPr dirty="0" sz="1100" spc="-3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Health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is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a</a:t>
            </a:r>
            <a:r>
              <a:rPr dirty="0" sz="1100" spc="-2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“learning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health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91919"/>
                </a:solidFill>
                <a:latin typeface="Arial"/>
                <a:cs typeface="Arial"/>
              </a:rPr>
              <a:t>ecosystem”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created</a:t>
            </a:r>
            <a:r>
              <a:rPr dirty="0" sz="11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by</a:t>
            </a:r>
            <a:r>
              <a:rPr dirty="0" sz="1100" spc="-1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university</a:t>
            </a:r>
            <a:r>
              <a:rPr dirty="0" sz="1100" spc="-1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to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accelerate</a:t>
            </a:r>
            <a:r>
              <a:rPr dirty="0" sz="1100" spc="-1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focus</a:t>
            </a:r>
            <a:r>
              <a:rPr dirty="0" sz="1100" spc="-1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191919"/>
                </a:solidFill>
                <a:latin typeface="Arial"/>
                <a:cs typeface="Arial"/>
              </a:rPr>
              <a:t>its </a:t>
            </a:r>
            <a:r>
              <a:rPr dirty="0" sz="1100" spc="-10">
                <a:solidFill>
                  <a:srgbClr val="191919"/>
                </a:solidFill>
                <a:latin typeface="Arial"/>
                <a:cs typeface="Arial"/>
              </a:rPr>
              <a:t>health-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related</a:t>
            </a:r>
            <a:r>
              <a:rPr dirty="0" sz="11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efforts</a:t>
            </a:r>
            <a:r>
              <a:rPr dirty="0" sz="1100" spc="-2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to</a:t>
            </a:r>
            <a:r>
              <a:rPr dirty="0" sz="1100" spc="-3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tackle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state’s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91919"/>
                </a:solidFill>
                <a:latin typeface="Arial"/>
                <a:cs typeface="Arial"/>
              </a:rPr>
              <a:t>urgent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health</a:t>
            </a:r>
            <a:r>
              <a:rPr dirty="0" sz="1100" spc="-3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care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needs,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now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and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into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91919"/>
                </a:solidFill>
                <a:latin typeface="Arial"/>
                <a:cs typeface="Arial"/>
              </a:rPr>
              <a:t>future.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</a:pP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is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launching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a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medical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school,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creating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two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other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new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schools,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expanding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its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alliance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191919"/>
                </a:solidFill>
                <a:latin typeface="Arial"/>
                <a:cs typeface="Arial"/>
              </a:rPr>
              <a:t>with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Mayo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Clinic,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launching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a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state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health</a:t>
            </a:r>
            <a:r>
              <a:rPr dirty="0" sz="11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91919"/>
                </a:solidFill>
                <a:latin typeface="Arial"/>
                <a:cs typeface="Arial"/>
              </a:rPr>
              <a:t>observatory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and</a:t>
            </a:r>
            <a:r>
              <a:rPr dirty="0" sz="1100" spc="-3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91919"/>
                </a:solidFill>
                <a:latin typeface="Arial"/>
                <a:cs typeface="Arial"/>
              </a:rPr>
              <a:t>more.</a:t>
            </a:r>
            <a:r>
              <a:rPr dirty="0" sz="11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charge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is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to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address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significant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191919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growing</a:t>
            </a:r>
            <a:r>
              <a:rPr dirty="0" sz="1100" spc="-3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health</a:t>
            </a:r>
            <a:r>
              <a:rPr dirty="0" sz="1100" spc="-2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care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needs</a:t>
            </a:r>
            <a:r>
              <a:rPr dirty="0" sz="1100" spc="-2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help</a:t>
            </a:r>
            <a:r>
              <a:rPr dirty="0" sz="1100" spc="-2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improve</a:t>
            </a:r>
            <a:r>
              <a:rPr dirty="0" sz="1100" spc="-2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91919"/>
                </a:solidFill>
                <a:latin typeface="Arial"/>
                <a:cs typeface="Arial"/>
              </a:rPr>
              <a:t>health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outcomes</a:t>
            </a:r>
            <a:r>
              <a:rPr dirty="0" sz="1100" spc="-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91919"/>
                </a:solidFill>
                <a:latin typeface="Arial"/>
                <a:cs typeface="Arial"/>
              </a:rPr>
              <a:t>across</a:t>
            </a:r>
            <a:r>
              <a:rPr dirty="0" sz="1100" spc="-65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91919"/>
                </a:solidFill>
                <a:latin typeface="Arial"/>
                <a:cs typeface="Arial"/>
              </a:rPr>
              <a:t>Arizona.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83225" y="851701"/>
            <a:ext cx="2273935" cy="1266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Later</a:t>
            </a:r>
            <a:r>
              <a:rPr dirty="0" sz="22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that</a:t>
            </a:r>
            <a:r>
              <a:rPr dirty="0" sz="22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day</a:t>
            </a:r>
            <a:r>
              <a:rPr dirty="0" sz="22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50" b="1">
                <a:solidFill>
                  <a:srgbClr val="191919"/>
                </a:solidFill>
                <a:latin typeface="Arial"/>
                <a:cs typeface="Arial"/>
              </a:rPr>
              <a:t>…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510"/>
              </a:lnSpc>
              <a:spcBef>
                <a:spcPts val="2110"/>
              </a:spcBef>
            </a:pP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On</a:t>
            </a:r>
            <a:r>
              <a:rPr dirty="0" sz="22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Oct.</a:t>
            </a:r>
            <a:r>
              <a:rPr dirty="0" sz="22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19,</a:t>
            </a:r>
            <a:r>
              <a:rPr dirty="0" sz="2200" spc="-9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510"/>
              </a:lnSpc>
            </a:pP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unveiled</a:t>
            </a:r>
            <a:r>
              <a:rPr dirty="0" sz="22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 new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83225" y="2058709"/>
            <a:ext cx="196532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campus</a:t>
            </a:r>
            <a:r>
              <a:rPr dirty="0" sz="22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10" b="1">
                <a:solidFill>
                  <a:srgbClr val="191919"/>
                </a:solidFill>
                <a:latin typeface="Arial"/>
                <a:cs typeface="Arial"/>
              </a:rPr>
              <a:t>name,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614259" y="2109407"/>
            <a:ext cx="589915" cy="30226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340"/>
              </a:lnSpc>
            </a:pP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95925" y="2411159"/>
            <a:ext cx="1532255" cy="30226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340"/>
              </a:lnSpc>
            </a:pP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West</a:t>
            </a:r>
            <a:r>
              <a:rPr dirty="0" sz="2200" spc="-5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35" b="1">
                <a:solidFill>
                  <a:srgbClr val="191919"/>
                </a:solidFill>
                <a:latin typeface="Arial"/>
                <a:cs typeface="Arial"/>
              </a:rPr>
              <a:t>Valley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192814" y="2360461"/>
            <a:ext cx="27432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at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83225" y="2662213"/>
            <a:ext cx="2694305" cy="1891664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 marR="5080">
              <a:lnSpc>
                <a:spcPct val="91300"/>
              </a:lnSpc>
              <a:spcBef>
                <a:spcPts val="330"/>
              </a:spcBef>
            </a:pP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WESTMARC</a:t>
            </a:r>
            <a:r>
              <a:rPr dirty="0" sz="2200" spc="-3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Best</a:t>
            </a:r>
            <a:r>
              <a:rPr dirty="0" sz="22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of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West</a:t>
            </a: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event</a:t>
            </a:r>
            <a:r>
              <a:rPr dirty="0" sz="22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to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better</a:t>
            </a:r>
            <a:r>
              <a:rPr dirty="0" sz="22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10" b="1">
                <a:solidFill>
                  <a:srgbClr val="191919"/>
                </a:solidFill>
                <a:latin typeface="Arial"/>
                <a:cs typeface="Arial"/>
              </a:rPr>
              <a:t>reflect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connection</a:t>
            </a:r>
            <a:r>
              <a:rPr dirty="0" sz="2200" spc="-5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191919"/>
                </a:solidFill>
                <a:latin typeface="Arial"/>
                <a:cs typeface="Arial"/>
              </a:rPr>
              <a:t>and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service</a:t>
            </a:r>
            <a:r>
              <a:rPr dirty="0" sz="22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to</a:t>
            </a:r>
            <a:r>
              <a:rPr dirty="0" sz="22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r>
              <a:rPr dirty="0" sz="22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200" spc="-10" b="1">
                <a:solidFill>
                  <a:srgbClr val="191919"/>
                </a:solidFill>
                <a:latin typeface="Arial"/>
                <a:cs typeface="Arial"/>
              </a:rPr>
              <a:t>wider community.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615213" y="114300"/>
            <a:ext cx="5267960" cy="4789805"/>
            <a:chOff x="3615213" y="114300"/>
            <a:chExt cx="5267960" cy="4789805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0012" y="114300"/>
              <a:ext cx="3148232" cy="185255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7162" y="152400"/>
              <a:ext cx="3033931" cy="17382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1200" y="1962850"/>
              <a:ext cx="3901374" cy="294079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50" y="2000949"/>
              <a:ext cx="3787074" cy="282649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5213" y="864300"/>
              <a:ext cx="2150574" cy="234562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2363" y="902400"/>
              <a:ext cx="2036274" cy="223132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8730524" y="497399"/>
              <a:ext cx="150495" cy="4149090"/>
            </a:xfrm>
            <a:custGeom>
              <a:avLst/>
              <a:gdLst/>
              <a:ahLst/>
              <a:cxnLst/>
              <a:rect l="l" t="t" r="r" b="b"/>
              <a:pathLst>
                <a:path w="150495" h="4149090">
                  <a:moveTo>
                    <a:pt x="150299" y="4148699"/>
                  </a:moveTo>
                  <a:lnTo>
                    <a:pt x="0" y="4148699"/>
                  </a:lnTo>
                  <a:lnTo>
                    <a:pt x="0" y="0"/>
                  </a:lnTo>
                  <a:lnTo>
                    <a:pt x="150299" y="0"/>
                  </a:lnTo>
                  <a:lnTo>
                    <a:pt x="150299" y="4148699"/>
                  </a:lnTo>
                  <a:close/>
                </a:path>
              </a:pathLst>
            </a:custGeom>
            <a:solidFill>
              <a:srgbClr val="FFC6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9350" y="1127599"/>
            <a:ext cx="2433955" cy="34290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Congratulations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048333" y="1071719"/>
            <a:ext cx="88900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to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25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26650" y="1414619"/>
            <a:ext cx="3173095" cy="1092200"/>
          </a:xfrm>
          <a:prstGeom prst="rect">
            <a:avLst/>
          </a:prstGeom>
        </p:spPr>
        <p:txBody>
          <a:bodyPr wrap="square" lIns="0" tIns="55879" rIns="0" bIns="0" rtlCol="0" vert="horz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9"/>
              </a:spcBef>
            </a:pP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r>
              <a:rPr dirty="0" sz="25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team</a:t>
            </a:r>
            <a:r>
              <a:rPr dirty="0" sz="25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led</a:t>
            </a:r>
            <a:r>
              <a:rPr dirty="0" sz="25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25" b="1">
                <a:solidFill>
                  <a:srgbClr val="191919"/>
                </a:solidFill>
                <a:latin typeface="Arial"/>
                <a:cs typeface="Arial"/>
              </a:rPr>
              <a:t>by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Professor</a:t>
            </a:r>
            <a:r>
              <a:rPr dirty="0" sz="2500" spc="-4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Lindy Elkins-Tanton</a:t>
            </a:r>
            <a:r>
              <a:rPr dirty="0" sz="2500" spc="-7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for</a:t>
            </a:r>
            <a:r>
              <a:rPr dirty="0" sz="2500" spc="-6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25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39350" y="2499199"/>
            <a:ext cx="2752725" cy="34290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successful</a:t>
            </a:r>
            <a:r>
              <a:rPr dirty="0" sz="2500" spc="-5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launch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39350" y="2842099"/>
            <a:ext cx="1499870" cy="34290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of</a:t>
            </a:r>
            <a:r>
              <a:rPr dirty="0" sz="2500" spc="-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Psyche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114272" y="2786220"/>
            <a:ext cx="192849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on</a:t>
            </a:r>
            <a:r>
              <a:rPr dirty="0" sz="25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Oct.</a:t>
            </a:r>
            <a:r>
              <a:rPr dirty="0" sz="25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13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25" b="1">
                <a:solidFill>
                  <a:srgbClr val="191919"/>
                </a:solidFill>
                <a:latin typeface="Arial"/>
                <a:cs typeface="Arial"/>
              </a:rPr>
              <a:t>at</a:t>
            </a:r>
            <a:endParaRPr sz="25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6650" y="3129120"/>
            <a:ext cx="3611879" cy="749300"/>
          </a:xfrm>
          <a:prstGeom prst="rect">
            <a:avLst/>
          </a:prstGeom>
        </p:spPr>
        <p:txBody>
          <a:bodyPr wrap="square" lIns="0" tIns="55879" rIns="0" bIns="0" rtlCol="0" vert="horz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9"/>
              </a:spcBef>
            </a:pPr>
            <a:r>
              <a:rPr dirty="0" sz="2500" spc="-20" b="1">
                <a:solidFill>
                  <a:srgbClr val="191919"/>
                </a:solidFill>
                <a:latin typeface="Arial"/>
                <a:cs typeface="Arial"/>
              </a:rPr>
              <a:t>NASA’s</a:t>
            </a:r>
            <a:r>
              <a:rPr dirty="0" sz="2500" spc="-9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191919"/>
                </a:solidFill>
                <a:latin typeface="Arial"/>
                <a:cs typeface="Arial"/>
              </a:rPr>
              <a:t>Kennedy</a:t>
            </a:r>
            <a:r>
              <a:rPr dirty="0" sz="2500" spc="-8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2500" spc="-10" b="1">
                <a:solidFill>
                  <a:srgbClr val="191919"/>
                </a:solidFill>
                <a:latin typeface="Arial"/>
                <a:cs typeface="Arial"/>
              </a:rPr>
              <a:t>Space Center.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31100" y="173123"/>
            <a:ext cx="4040504" cy="4798695"/>
            <a:chOff x="4531100" y="173123"/>
            <a:chExt cx="4040504" cy="4798695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31101" y="173123"/>
              <a:ext cx="3979101" cy="267246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8251" y="211223"/>
              <a:ext cx="3864800" cy="255816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31100" y="2783374"/>
              <a:ext cx="3979099" cy="218842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8250" y="2821475"/>
              <a:ext cx="3864799" cy="207412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421075" y="495124"/>
              <a:ext cx="150495" cy="4149090"/>
            </a:xfrm>
            <a:custGeom>
              <a:avLst/>
              <a:gdLst/>
              <a:ahLst/>
              <a:cxnLst/>
              <a:rect l="l" t="t" r="r" b="b"/>
              <a:pathLst>
                <a:path w="150495" h="4149090">
                  <a:moveTo>
                    <a:pt x="150299" y="4148699"/>
                  </a:moveTo>
                  <a:lnTo>
                    <a:pt x="0" y="4148699"/>
                  </a:lnTo>
                  <a:lnTo>
                    <a:pt x="0" y="0"/>
                  </a:lnTo>
                  <a:lnTo>
                    <a:pt x="150299" y="0"/>
                  </a:lnTo>
                  <a:lnTo>
                    <a:pt x="150299" y="4148699"/>
                  </a:lnTo>
                  <a:close/>
                </a:path>
              </a:pathLst>
            </a:custGeom>
            <a:solidFill>
              <a:srgbClr val="FFC6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26650" y="1059629"/>
            <a:ext cx="344551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On</a:t>
            </a: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Oct,</a:t>
            </a:r>
            <a:r>
              <a:rPr dirty="0" sz="32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12.</a:t>
            </a:r>
            <a:r>
              <a:rPr dirty="0" sz="3200" spc="-1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spc="-20" b="1">
                <a:solidFill>
                  <a:srgbClr val="191919"/>
                </a:solidFill>
                <a:latin typeface="Arial"/>
                <a:cs typeface="Arial"/>
              </a:rPr>
              <a:t>ASU’s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26650" y="1498541"/>
            <a:ext cx="14033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newest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029648" y="1566511"/>
            <a:ext cx="2032000" cy="4394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04"/>
              </a:lnSpc>
            </a:pP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MacArthur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39350" y="2005423"/>
            <a:ext cx="1264285" cy="4394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04"/>
              </a:lnSpc>
            </a:pP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Fellow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903357" y="1937453"/>
            <a:ext cx="7937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was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6650" y="2376365"/>
            <a:ext cx="3140710" cy="1391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announced.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70"/>
              </a:spcBef>
            </a:pPr>
            <a:r>
              <a:rPr dirty="0" sz="3200" spc="-10" b="1">
                <a:solidFill>
                  <a:srgbClr val="191919"/>
                </a:solidFill>
                <a:latin typeface="Arial"/>
                <a:cs typeface="Arial"/>
              </a:rPr>
              <a:t>Congratulations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39350" y="3761071"/>
            <a:ext cx="2882265" cy="4394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04"/>
              </a:lnSpc>
            </a:pPr>
            <a:r>
              <a:rPr dirty="0" sz="3200" b="1">
                <a:solidFill>
                  <a:srgbClr val="191919"/>
                </a:solidFill>
                <a:latin typeface="Arial"/>
                <a:cs typeface="Arial"/>
              </a:rPr>
              <a:t>Amber</a:t>
            </a:r>
            <a:r>
              <a:rPr dirty="0" sz="32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200" spc="-20" b="1">
                <a:solidFill>
                  <a:srgbClr val="191919"/>
                </a:solidFill>
                <a:latin typeface="Arial"/>
                <a:cs typeface="Arial"/>
              </a:rPr>
              <a:t>Wutich!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312375" y="270613"/>
            <a:ext cx="4259580" cy="4640580"/>
            <a:chOff x="4312375" y="270613"/>
            <a:chExt cx="4259580" cy="4640580"/>
          </a:xfrm>
        </p:grpSpPr>
        <p:sp>
          <p:nvSpPr>
            <p:cNvPr id="10" name="object 10" descr=""/>
            <p:cNvSpPr/>
            <p:nvPr/>
          </p:nvSpPr>
          <p:spPr>
            <a:xfrm>
              <a:off x="8421075" y="495124"/>
              <a:ext cx="150495" cy="4149090"/>
            </a:xfrm>
            <a:custGeom>
              <a:avLst/>
              <a:gdLst/>
              <a:ahLst/>
              <a:cxnLst/>
              <a:rect l="l" t="t" r="r" b="b"/>
              <a:pathLst>
                <a:path w="150495" h="4149090">
                  <a:moveTo>
                    <a:pt x="150299" y="4148699"/>
                  </a:moveTo>
                  <a:lnTo>
                    <a:pt x="0" y="4148699"/>
                  </a:lnTo>
                  <a:lnTo>
                    <a:pt x="0" y="0"/>
                  </a:lnTo>
                  <a:lnTo>
                    <a:pt x="150299" y="0"/>
                  </a:lnTo>
                  <a:lnTo>
                    <a:pt x="150299" y="4148699"/>
                  </a:lnTo>
                  <a:close/>
                </a:path>
              </a:pathLst>
            </a:custGeom>
            <a:solidFill>
              <a:srgbClr val="FFC6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375" y="270613"/>
              <a:ext cx="4165851" cy="464038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2122" y="308713"/>
              <a:ext cx="3878955" cy="4526085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26650" y="1097627"/>
            <a:ext cx="3667125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400" b="1">
                <a:solidFill>
                  <a:srgbClr val="191919"/>
                </a:solidFill>
                <a:latin typeface="Arial"/>
                <a:cs typeface="Arial"/>
              </a:rPr>
              <a:t>On</a:t>
            </a:r>
            <a:r>
              <a:rPr dirty="0" sz="34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400" b="1">
                <a:solidFill>
                  <a:srgbClr val="191919"/>
                </a:solidFill>
                <a:latin typeface="Arial"/>
                <a:cs typeface="Arial"/>
              </a:rPr>
              <a:t>Sept.</a:t>
            </a:r>
            <a:r>
              <a:rPr dirty="0" sz="34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400" spc="-25" b="1">
                <a:solidFill>
                  <a:srgbClr val="191919"/>
                </a:solidFill>
                <a:latin typeface="Arial"/>
                <a:cs typeface="Arial"/>
              </a:rPr>
              <a:t>27, </a:t>
            </a:r>
            <a:r>
              <a:rPr dirty="0" sz="3400" b="1">
                <a:solidFill>
                  <a:srgbClr val="191919"/>
                </a:solidFill>
                <a:latin typeface="Arial"/>
                <a:cs typeface="Arial"/>
              </a:rPr>
              <a:t>Micki</a:t>
            </a:r>
            <a:r>
              <a:rPr dirty="0" sz="34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400" b="1">
                <a:solidFill>
                  <a:srgbClr val="191919"/>
                </a:solidFill>
                <a:latin typeface="Arial"/>
                <a:cs typeface="Arial"/>
              </a:rPr>
              <a:t>Chi</a:t>
            </a:r>
            <a:r>
              <a:rPr dirty="0" sz="34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400" b="1">
                <a:solidFill>
                  <a:srgbClr val="191919"/>
                </a:solidFill>
                <a:latin typeface="Arial"/>
                <a:cs typeface="Arial"/>
              </a:rPr>
              <a:t>won</a:t>
            </a:r>
            <a:r>
              <a:rPr dirty="0" sz="34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400" spc="-25" b="1">
                <a:solidFill>
                  <a:srgbClr val="191919"/>
                </a:solidFill>
                <a:latin typeface="Arial"/>
                <a:cs typeface="Arial"/>
              </a:rPr>
              <a:t>the</a:t>
            </a:r>
            <a:endParaRPr sz="3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39350" y="2163919"/>
            <a:ext cx="2431415" cy="518159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45"/>
              </a:lnSpc>
            </a:pPr>
            <a:r>
              <a:rPr dirty="0" sz="3400" b="1">
                <a:solidFill>
                  <a:srgbClr val="191919"/>
                </a:solidFill>
                <a:latin typeface="Arial"/>
                <a:cs typeface="Arial"/>
              </a:rPr>
              <a:t>Yidan</a:t>
            </a:r>
            <a:r>
              <a:rPr dirty="0" sz="3400" spc="-15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400" spc="-10" b="1">
                <a:solidFill>
                  <a:srgbClr val="191919"/>
                </a:solidFill>
                <a:latin typeface="Arial"/>
                <a:cs typeface="Arial"/>
              </a:rPr>
              <a:t>Prize.</a:t>
            </a:r>
            <a:endParaRPr sz="3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39350" y="3200239"/>
            <a:ext cx="3310254" cy="518159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45"/>
              </a:lnSpc>
            </a:pPr>
            <a:r>
              <a:rPr dirty="0" sz="3400" spc="-10" b="1">
                <a:solidFill>
                  <a:srgbClr val="191919"/>
                </a:solidFill>
                <a:latin typeface="Arial"/>
                <a:cs typeface="Arial"/>
              </a:rPr>
              <a:t>Congratulations</a:t>
            </a:r>
            <a:endParaRPr sz="3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39350" y="3718399"/>
            <a:ext cx="2039620" cy="518159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45"/>
              </a:lnSpc>
            </a:pPr>
            <a:r>
              <a:rPr dirty="0" sz="3400" b="1">
                <a:solidFill>
                  <a:srgbClr val="191919"/>
                </a:solidFill>
                <a:latin typeface="Arial"/>
                <a:cs typeface="Arial"/>
              </a:rPr>
              <a:t>Micki</a:t>
            </a:r>
            <a:r>
              <a:rPr dirty="0" sz="3400" spc="-4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3400" spc="-20" b="1">
                <a:solidFill>
                  <a:srgbClr val="191919"/>
                </a:solidFill>
                <a:latin typeface="Arial"/>
                <a:cs typeface="Arial"/>
              </a:rPr>
              <a:t>Chi!</a:t>
            </a:r>
            <a:endParaRPr sz="34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514850" y="184250"/>
            <a:ext cx="4057015" cy="4739640"/>
            <a:chOff x="4514850" y="184250"/>
            <a:chExt cx="4057015" cy="4739640"/>
          </a:xfrm>
        </p:grpSpPr>
        <p:sp>
          <p:nvSpPr>
            <p:cNvPr id="7" name="object 7" descr=""/>
            <p:cNvSpPr/>
            <p:nvPr/>
          </p:nvSpPr>
          <p:spPr>
            <a:xfrm>
              <a:off x="8421074" y="495124"/>
              <a:ext cx="150495" cy="4149090"/>
            </a:xfrm>
            <a:custGeom>
              <a:avLst/>
              <a:gdLst/>
              <a:ahLst/>
              <a:cxnLst/>
              <a:rect l="l" t="t" r="r" b="b"/>
              <a:pathLst>
                <a:path w="150495" h="4149090">
                  <a:moveTo>
                    <a:pt x="150299" y="4148699"/>
                  </a:moveTo>
                  <a:lnTo>
                    <a:pt x="0" y="4148699"/>
                  </a:lnTo>
                  <a:lnTo>
                    <a:pt x="0" y="0"/>
                  </a:lnTo>
                  <a:lnTo>
                    <a:pt x="150299" y="0"/>
                  </a:lnTo>
                  <a:lnTo>
                    <a:pt x="150299" y="4148699"/>
                  </a:lnTo>
                  <a:close/>
                </a:path>
              </a:pathLst>
            </a:custGeom>
            <a:solidFill>
              <a:srgbClr val="FFC6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4850" y="184250"/>
              <a:ext cx="3963375" cy="473944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222350"/>
              <a:ext cx="3849075" cy="4625142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3750" y="753300"/>
            <a:ext cx="1148715" cy="213360"/>
          </a:xfrm>
          <a:prstGeom prst="rect"/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25"/>
              </a:lnSpc>
            </a:pPr>
            <a:r>
              <a:rPr dirty="0" sz="1400"/>
              <a:t>Earlier</a:t>
            </a:r>
            <a:r>
              <a:rPr dirty="0" sz="1400" spc="-35"/>
              <a:t> </a:t>
            </a:r>
            <a:r>
              <a:rPr dirty="0" sz="1400" spc="-10"/>
              <a:t>today!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651050" y="1158176"/>
            <a:ext cx="21062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r>
              <a:rPr dirty="0" sz="18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announced</a:t>
            </a:r>
            <a:r>
              <a:rPr dirty="0" sz="18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63750" y="1454340"/>
            <a:ext cx="2820670" cy="2743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90"/>
              </a:lnSpc>
            </a:pP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2023</a:t>
            </a:r>
            <a:r>
              <a:rPr dirty="0" sz="18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Fulbright</a:t>
            </a:r>
            <a:r>
              <a:rPr dirty="0" sz="18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HSI</a:t>
            </a:r>
            <a:r>
              <a:rPr dirty="0" sz="1800" spc="-10" b="1">
                <a:solidFill>
                  <a:srgbClr val="191919"/>
                </a:solidFill>
                <a:latin typeface="Arial"/>
                <a:cs typeface="Arial"/>
              </a:rPr>
              <a:t> Leader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51050" y="1837626"/>
            <a:ext cx="3161665" cy="2531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100">
                <a:latin typeface="Arial"/>
                <a:cs typeface="Arial"/>
              </a:rPr>
              <a:t>This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initiative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is</a:t>
            </a:r>
            <a:r>
              <a:rPr dirty="0" sz="1100" spc="-1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part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of</a:t>
            </a:r>
            <a:r>
              <a:rPr dirty="0" sz="1100" spc="-1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U.S.</a:t>
            </a:r>
            <a:r>
              <a:rPr dirty="0" sz="1100" spc="-15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State</a:t>
            </a:r>
            <a:r>
              <a:rPr dirty="0" sz="1100" spc="50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Department’s</a:t>
            </a:r>
            <a:r>
              <a:rPr dirty="0" sz="1100" spc="-6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long-</a:t>
            </a:r>
            <a:r>
              <a:rPr dirty="0" sz="1100">
                <a:latin typeface="Arial"/>
                <a:cs typeface="Arial"/>
              </a:rPr>
              <a:t>standing</a:t>
            </a:r>
            <a:r>
              <a:rPr dirty="0" sz="1100" spc="-4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commitment</a:t>
            </a:r>
            <a:r>
              <a:rPr dirty="0" sz="1100" spc="-45">
                <a:latin typeface="Arial"/>
                <a:cs typeface="Arial"/>
              </a:rPr>
              <a:t> </a:t>
            </a:r>
            <a:r>
              <a:rPr dirty="0" sz="1100" spc="-25">
                <a:latin typeface="Arial"/>
                <a:cs typeface="Arial"/>
              </a:rPr>
              <a:t>to </a:t>
            </a:r>
            <a:r>
              <a:rPr dirty="0" sz="1100">
                <a:latin typeface="Arial"/>
                <a:cs typeface="Arial"/>
              </a:rPr>
              <a:t>continue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to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build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diversity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and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inclusion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within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 spc="-25">
                <a:latin typeface="Arial"/>
                <a:cs typeface="Arial"/>
              </a:rPr>
              <a:t>the </a:t>
            </a:r>
            <a:r>
              <a:rPr dirty="0" sz="1100">
                <a:latin typeface="Arial"/>
                <a:cs typeface="Arial"/>
              </a:rPr>
              <a:t>Fulbright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Program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and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all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15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Bureau’s </a:t>
            </a:r>
            <a:r>
              <a:rPr dirty="0" sz="1100">
                <a:latin typeface="Arial"/>
                <a:cs typeface="Arial"/>
              </a:rPr>
              <a:t>international</a:t>
            </a:r>
            <a:r>
              <a:rPr dirty="0" sz="1100" spc="-6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exchange</a:t>
            </a:r>
            <a:r>
              <a:rPr dirty="0" sz="1100" spc="-4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programs.</a:t>
            </a:r>
            <a:r>
              <a:rPr dirty="0" sz="1100" spc="-4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ECA</a:t>
            </a:r>
            <a:r>
              <a:rPr dirty="0" sz="1100" spc="-75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established </a:t>
            </a:r>
            <a:r>
              <a:rPr dirty="0" sz="1100">
                <a:latin typeface="Arial"/>
                <a:cs typeface="Arial"/>
              </a:rPr>
              <a:t>this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designation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2021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to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acknowledge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strong </a:t>
            </a:r>
            <a:r>
              <a:rPr dirty="0" sz="1100">
                <a:latin typeface="Arial"/>
                <a:cs typeface="Arial"/>
              </a:rPr>
              <a:t>partnerships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between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Fulbright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Program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 spc="-25">
                <a:latin typeface="Arial"/>
                <a:cs typeface="Arial"/>
              </a:rPr>
              <a:t>and </a:t>
            </a:r>
            <a:r>
              <a:rPr dirty="0" sz="1100">
                <a:latin typeface="Arial"/>
                <a:cs typeface="Arial"/>
              </a:rPr>
              <a:t>HSIs,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and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to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encourage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all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HSIs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to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increase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their </a:t>
            </a:r>
            <a:r>
              <a:rPr dirty="0" sz="1100">
                <a:latin typeface="Arial"/>
                <a:cs typeface="Arial"/>
              </a:rPr>
              <a:t>Fulbright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engagement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on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campus.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Having</a:t>
            </a:r>
            <a:r>
              <a:rPr dirty="0" sz="1100" spc="-3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strong </a:t>
            </a:r>
            <a:r>
              <a:rPr dirty="0" sz="1100">
                <a:latin typeface="Arial"/>
                <a:cs typeface="Arial"/>
              </a:rPr>
              <a:t>HSI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participation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</a:t>
            </a:r>
            <a:r>
              <a:rPr dirty="0" sz="1100" spc="-3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U.S.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government’s</a:t>
            </a:r>
            <a:r>
              <a:rPr dirty="0" sz="1100" spc="-3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flagship </a:t>
            </a:r>
            <a:r>
              <a:rPr dirty="0" sz="1100">
                <a:latin typeface="Arial"/>
                <a:cs typeface="Arial"/>
              </a:rPr>
              <a:t>international</a:t>
            </a:r>
            <a:r>
              <a:rPr dirty="0" sz="1100" spc="-3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exchange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program</a:t>
            </a:r>
            <a:r>
              <a:rPr dirty="0" sz="1100" spc="-3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is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critical</a:t>
            </a:r>
            <a:r>
              <a:rPr dirty="0" sz="1100" spc="-3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to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fully </a:t>
            </a:r>
            <a:r>
              <a:rPr dirty="0" sz="1100">
                <a:latin typeface="Arial"/>
                <a:cs typeface="Arial"/>
              </a:rPr>
              <a:t>representing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diversity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of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United</a:t>
            </a:r>
            <a:r>
              <a:rPr dirty="0" sz="1100" spc="-2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States </a:t>
            </a:r>
            <a:r>
              <a:rPr dirty="0" sz="1100">
                <a:latin typeface="Arial"/>
                <a:cs typeface="Arial"/>
              </a:rPr>
              <a:t>through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the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Program.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4745" y="1142098"/>
            <a:ext cx="2655822" cy="3098465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087812" y="495125"/>
            <a:ext cx="4483735" cy="4149090"/>
            <a:chOff x="4087812" y="495125"/>
            <a:chExt cx="4483735" cy="4149090"/>
          </a:xfrm>
        </p:grpSpPr>
        <p:sp>
          <p:nvSpPr>
            <p:cNvPr id="3" name="object 3" descr=""/>
            <p:cNvSpPr/>
            <p:nvPr/>
          </p:nvSpPr>
          <p:spPr>
            <a:xfrm>
              <a:off x="8421074" y="495125"/>
              <a:ext cx="150495" cy="4149090"/>
            </a:xfrm>
            <a:custGeom>
              <a:avLst/>
              <a:gdLst/>
              <a:ahLst/>
              <a:cxnLst/>
              <a:rect l="l" t="t" r="r" b="b"/>
              <a:pathLst>
                <a:path w="150495" h="4149090">
                  <a:moveTo>
                    <a:pt x="150299" y="4148699"/>
                  </a:moveTo>
                  <a:lnTo>
                    <a:pt x="0" y="4148699"/>
                  </a:lnTo>
                  <a:lnTo>
                    <a:pt x="0" y="0"/>
                  </a:lnTo>
                  <a:lnTo>
                    <a:pt x="150299" y="0"/>
                  </a:lnTo>
                  <a:lnTo>
                    <a:pt x="150299" y="4148699"/>
                  </a:lnTo>
                  <a:close/>
                </a:path>
              </a:pathLst>
            </a:custGeom>
            <a:solidFill>
              <a:srgbClr val="FFC6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7812" y="934600"/>
              <a:ext cx="4406524" cy="330784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4962" y="972700"/>
              <a:ext cx="4292224" cy="31935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3750" y="753300"/>
            <a:ext cx="1254125" cy="213360"/>
          </a:xfrm>
          <a:prstGeom prst="rect"/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25"/>
              </a:lnSpc>
            </a:pPr>
            <a:r>
              <a:rPr dirty="0" sz="1400"/>
              <a:t>Looking</a:t>
            </a:r>
            <a:r>
              <a:rPr dirty="0" sz="1400" spc="-35"/>
              <a:t> </a:t>
            </a:r>
            <a:r>
              <a:rPr dirty="0" sz="1400" spc="-10"/>
              <a:t>ahead</a:t>
            </a:r>
            <a:endParaRPr sz="1400"/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10"/>
              <a:t>Copyright</a:t>
            </a:r>
            <a:r>
              <a:rPr dirty="0"/>
              <a:t> ©</a:t>
            </a:r>
            <a:r>
              <a:rPr dirty="0" spc="10"/>
              <a:t> </a:t>
            </a:r>
            <a:r>
              <a:rPr dirty="0" spc="-10"/>
              <a:t>2023</a:t>
            </a:r>
            <a:r>
              <a:rPr dirty="0" spc="-15"/>
              <a:t> </a:t>
            </a:r>
            <a:r>
              <a:rPr dirty="0" spc="-10"/>
              <a:t>Arizona</a:t>
            </a:r>
            <a:r>
              <a:rPr dirty="0" spc="10"/>
              <a:t> </a:t>
            </a:r>
            <a:r>
              <a:rPr dirty="0"/>
              <a:t>Board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Regents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651050" y="1158176"/>
            <a:ext cx="294640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r>
              <a:rPr dirty="0" sz="18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launched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50" b="1">
                <a:solidFill>
                  <a:srgbClr val="191919"/>
                </a:solidFill>
                <a:latin typeface="Arial"/>
                <a:cs typeface="Arial"/>
              </a:rPr>
              <a:t>a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comprehensive</a:t>
            </a:r>
            <a:r>
              <a:rPr dirty="0" sz="1800" spc="-5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website</a:t>
            </a:r>
            <a:r>
              <a:rPr dirty="0" sz="1800" spc="-5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on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Artificial</a:t>
            </a:r>
            <a:r>
              <a:rPr dirty="0" sz="1800" spc="-5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91919"/>
                </a:solidFill>
                <a:latin typeface="Arial"/>
                <a:cs typeface="Arial"/>
              </a:rPr>
              <a:t>Intelligence.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51050" y="2255455"/>
            <a:ext cx="1270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Please</a:t>
            </a:r>
            <a:r>
              <a:rPr dirty="0" sz="1800" spc="-3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91919"/>
                </a:solidFill>
                <a:latin typeface="Arial"/>
                <a:cs typeface="Arial"/>
              </a:rPr>
              <a:t>visit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972730" y="2277299"/>
            <a:ext cx="1118235" cy="274320"/>
          </a:xfrm>
          <a:prstGeom prst="rect">
            <a:avLst/>
          </a:prstGeom>
          <a:solidFill>
            <a:srgbClr val="FFC62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90"/>
              </a:lnSpc>
            </a:pPr>
            <a:r>
              <a:rPr dirty="0" u="heavy" sz="1800" spc="-10" b="1">
                <a:solidFill>
                  <a:srgbClr val="191919"/>
                </a:solidFill>
                <a:uFill>
                  <a:solidFill>
                    <a:srgbClr val="191919"/>
                  </a:solidFill>
                </a:uFill>
                <a:latin typeface="Arial"/>
                <a:cs typeface="Arial"/>
              </a:rPr>
              <a:t>ai.asu.edu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141349" y="2255455"/>
            <a:ext cx="431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1050" y="2529775"/>
            <a:ext cx="299974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take</a:t>
            </a:r>
            <a:r>
              <a:rPr dirty="0" sz="18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a</a:t>
            </a:r>
            <a:r>
              <a:rPr dirty="0" sz="18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look.</a:t>
            </a:r>
            <a:r>
              <a:rPr dirty="0" sz="18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I</a:t>
            </a:r>
            <a:r>
              <a:rPr dirty="0" sz="1800" spc="-10" b="1">
                <a:solidFill>
                  <a:srgbClr val="191919"/>
                </a:solidFill>
                <a:latin typeface="Arial"/>
                <a:cs typeface="Arial"/>
              </a:rPr>
              <a:t> encourage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faculty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to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be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involved</a:t>
            </a:r>
            <a:r>
              <a:rPr dirty="0" sz="18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in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shaping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how</a:t>
            </a:r>
            <a:r>
              <a:rPr dirty="0" sz="1800" spc="-8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ASU</a:t>
            </a:r>
            <a:r>
              <a:rPr dirty="0" sz="18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91919"/>
                </a:solidFill>
                <a:latin typeface="Arial"/>
                <a:cs typeface="Arial"/>
              </a:rPr>
              <a:t>activates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AI</a:t>
            </a:r>
            <a:r>
              <a:rPr dirty="0" sz="18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in</a:t>
            </a:r>
            <a:r>
              <a:rPr dirty="0" sz="18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our</a:t>
            </a:r>
            <a:r>
              <a:rPr dirty="0" sz="1800" spc="-20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91919"/>
                </a:solidFill>
                <a:latin typeface="Arial"/>
                <a:cs typeface="Arial"/>
              </a:rPr>
              <a:t>teaching</a:t>
            </a:r>
            <a:r>
              <a:rPr dirty="0" sz="1800" spc="-15" b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191919"/>
                </a:solidFill>
                <a:latin typeface="Arial"/>
                <a:cs typeface="Arial"/>
              </a:rPr>
              <a:t>and </a:t>
            </a:r>
            <a:r>
              <a:rPr dirty="0" sz="1800" spc="-10" b="1">
                <a:solidFill>
                  <a:srgbClr val="191919"/>
                </a:solidFill>
                <a:latin typeface="Arial"/>
                <a:cs typeface="Arial"/>
              </a:rPr>
              <a:t>research.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2023-11-01T17:56:15Z</dcterms:created>
  <dcterms:modified xsi:type="dcterms:W3CDTF">2023-11-01T17:56:15Z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2023-10-28T00:00:00Z</vt:filetime>
  </property>
  <property fmtid="{D5CDD505-2E9C-101B-9397-08002B2CF9AE}" pid="3" name="Creator">
    <vt:lpwstr>PDFium</vt:lpwstr>
  </property>
  <property fmtid="{D5CDD505-2E9C-101B-9397-08002B2CF9AE}" pid="4" name="LastSaved">
    <vt:filetime>2023-11-01T00:00:00Z</vt:filetime>
  </property>
  <property fmtid="{D5CDD505-2E9C-101B-9397-08002B2CF9AE}" pid="5" name="Producer">
    <vt:lpwstr>PDFium</vt:lpwstr>
  </property>
</Properties>
</file>