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5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102" y="4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4548caf05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4548caf05e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859c2701b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859c2701b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bafbc0cc4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bafbc0cc4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bafbc0cc4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bafbc0cc4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bafbc0cc4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bafbc0cc4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bafbc0cc4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bafbc0cc4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bafbc0cc4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bafbc0cc4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 Gold chapter break or bold statement gold with subheading">
  <p:cSld name="Gold chapter break or bold statement gold_2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34677" y="1283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7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34677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Title Slide Gold Sun">
  <p:cSld name="20 Title Slide Gold Su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11"/>
          <p:cNvPicPr preferRelativeResize="0"/>
          <p:nvPr/>
        </p:nvPicPr>
        <p:blipFill rotWithShape="1">
          <a:blip r:embed="rId2">
            <a:alphaModFix/>
          </a:blip>
          <a:srcRect b="29303"/>
          <a:stretch/>
        </p:blipFill>
        <p:spPr>
          <a:xfrm>
            <a:off x="0" y="2202"/>
            <a:ext cx="9144001" cy="3632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1" descr="ASU_Horiz_RGB_Digital_MaroonGol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818" y="3817272"/>
            <a:ext cx="3844969" cy="106710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1"/>
          <p:cNvSpPr txBox="1">
            <a:spLocks noGrp="1"/>
          </p:cNvSpPr>
          <p:nvPr>
            <p:ph type="ctrTitle"/>
          </p:nvPr>
        </p:nvSpPr>
        <p:spPr>
          <a:xfrm>
            <a:off x="647650" y="1362325"/>
            <a:ext cx="8136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4373450" y="3986129"/>
            <a:ext cx="44589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1" i="0" u="none" strike="noStrike" cap="none">
                <a:solidFill>
                  <a:srgbClr val="000000"/>
                </a:solidFill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 Cover and intro logo top left" type="title">
  <p:cSld name="TITL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ctrTitle"/>
          </p:nvPr>
        </p:nvSpPr>
        <p:spPr>
          <a:xfrm>
            <a:off x="311708" y="21161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subTitle" idx="1"/>
          </p:nvPr>
        </p:nvSpPr>
        <p:spPr>
          <a:xfrm>
            <a:off x="311700" y="4205725"/>
            <a:ext cx="8151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6" name="Google Shape;46;p12" descr="ASU_Horiz_RGB_Digital_MaroonGol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068" y="187047"/>
            <a:ext cx="3844969" cy="106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 Chapter Break White with small gold bar">
  <p:cSld name="19 Chapter Break White with small gold ba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subTitle" idx="1"/>
          </p:nvPr>
        </p:nvSpPr>
        <p:spPr>
          <a:xfrm>
            <a:off x="311700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311700" y="1130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 Agenda White Right Agenda">
  <p:cSld name="CUSTOM_3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title"/>
          </p:nvPr>
        </p:nvSpPr>
        <p:spPr>
          <a:xfrm>
            <a:off x="421917" y="2285400"/>
            <a:ext cx="2927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highlight>
                  <a:schemeClr val="accent1"/>
                </a:highlight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body" idx="1"/>
          </p:nvPr>
        </p:nvSpPr>
        <p:spPr>
          <a:xfrm>
            <a:off x="4088090" y="234875"/>
            <a:ext cx="43401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3" name="Google Shape;53;p14"/>
          <p:cNvCxnSpPr/>
          <p:nvPr/>
        </p:nvCxnSpPr>
        <p:spPr>
          <a:xfrm>
            <a:off x="3723680" y="1884300"/>
            <a:ext cx="0" cy="1380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  Left heading">
  <p:cSld name="CUSTOM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328581" y="228600"/>
            <a:ext cx="2268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 Title plus white horizontal block and black heading">
  <p:cSld name="CUSTOM_2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/>
          <p:nvPr/>
        </p:nvSpPr>
        <p:spPr>
          <a:xfrm>
            <a:off x="-9600" y="-40250"/>
            <a:ext cx="9261000" cy="1800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59" name="Google Shape;59;p16" descr="ASU_Horiz_RGB_Digital_MaroonGold.png"/>
          <p:cNvPicPr preferRelativeResize="0"/>
          <p:nvPr/>
        </p:nvPicPr>
        <p:blipFill rotWithShape="1">
          <a:blip r:embed="rId2">
            <a:alphaModFix/>
          </a:blip>
          <a:srcRect r="57818"/>
          <a:stretch/>
        </p:blipFill>
        <p:spPr>
          <a:xfrm>
            <a:off x="7575146" y="4168101"/>
            <a:ext cx="1244950" cy="81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 Headline with 3 column 2">
  <p:cSld name="1_Title only_1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7"/>
          <p:cNvPicPr preferRelativeResize="0"/>
          <p:nvPr/>
        </p:nvPicPr>
        <p:blipFill rotWithShape="1">
          <a:blip r:embed="rId2">
            <a:alphaModFix/>
          </a:blip>
          <a:srcRect l="67795" r="-90"/>
          <a:stretch/>
        </p:blipFill>
        <p:spPr>
          <a:xfrm>
            <a:off x="0" y="0"/>
            <a:ext cx="29532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322954" y="242402"/>
            <a:ext cx="2403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body" idx="1"/>
          </p:nvPr>
        </p:nvSpPr>
        <p:spPr>
          <a:xfrm>
            <a:off x="3371850" y="323850"/>
            <a:ext cx="2514600" cy="29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2"/>
          </p:nvPr>
        </p:nvSpPr>
        <p:spPr>
          <a:xfrm>
            <a:off x="6305081" y="323850"/>
            <a:ext cx="2514600" cy="29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 Left headline with text and subheading">
  <p:cSld name="1_19 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title"/>
          </p:nvPr>
        </p:nvSpPr>
        <p:spPr>
          <a:xfrm>
            <a:off x="311705" y="228500"/>
            <a:ext cx="3378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body" idx="1"/>
          </p:nvPr>
        </p:nvSpPr>
        <p:spPr>
          <a:xfrm>
            <a:off x="429869" y="1412913"/>
            <a:ext cx="3378900" cy="27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 Blank slide with logo only 3">
  <p:cSld name="TITLE_3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20" descr="ASU_Horiz_RGB_Digital_MaroonGold.png"/>
          <p:cNvPicPr preferRelativeResize="0"/>
          <p:nvPr/>
        </p:nvPicPr>
        <p:blipFill rotWithShape="1">
          <a:blip r:embed="rId2">
            <a:alphaModFix/>
          </a:blip>
          <a:srcRect r="57818"/>
          <a:stretch/>
        </p:blipFill>
        <p:spPr>
          <a:xfrm>
            <a:off x="7575146" y="4168101"/>
            <a:ext cx="1244950" cy="81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Chapter break agenda black with bracket">
  <p:cSld name="Custom Layout 1 1_1">
    <p:bg>
      <p:bgPr>
        <a:solidFill>
          <a:srgbClr val="000000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565856" y="2045225"/>
            <a:ext cx="2787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>
                <a:solidFill>
                  <a:srgbClr val="FFFFFF"/>
                </a:solidFill>
              </a:defRPr>
            </a:lvl2pPr>
            <a:lvl3pPr lvl="2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>
                <a:solidFill>
                  <a:srgbClr val="FFFFFF"/>
                </a:solidFill>
              </a:defRPr>
            </a:lvl3pPr>
            <a:lvl4pPr lvl="3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>
                <a:solidFill>
                  <a:srgbClr val="FFFFFF"/>
                </a:solidFill>
              </a:defRPr>
            </a:lvl4pPr>
            <a:lvl5pPr lvl="4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>
                <a:solidFill>
                  <a:srgbClr val="FFFFFF"/>
                </a:solidFill>
              </a:defRPr>
            </a:lvl5pPr>
            <a:lvl6pPr lvl="5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>
                <a:solidFill>
                  <a:srgbClr val="FFFFFF"/>
                </a:solidFill>
              </a:defRPr>
            </a:lvl6pPr>
            <a:lvl7pPr lvl="6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>
                <a:solidFill>
                  <a:srgbClr val="FFFFFF"/>
                </a:solidFill>
              </a:defRPr>
            </a:lvl7pPr>
            <a:lvl8pPr lvl="7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>
                <a:solidFill>
                  <a:srgbClr val="FFFFFF"/>
                </a:solidFill>
              </a:defRPr>
            </a:lvl8pPr>
            <a:lvl9pPr lvl="8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/>
          <p:nvPr/>
        </p:nvSpPr>
        <p:spPr>
          <a:xfrm>
            <a:off x="3625600" y="247875"/>
            <a:ext cx="1057200" cy="46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0"/>
              <a:buFont typeface="Arial"/>
              <a:buNone/>
            </a:pPr>
            <a:r>
              <a:rPr lang="en" sz="22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  <a:endParaRPr sz="11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4931762" y="508875"/>
            <a:ext cx="3737100" cy="41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highlight>
                  <a:schemeClr val="lt1"/>
                </a:highlight>
              </a:defRPr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highlight>
                  <a:schemeClr val="lt1"/>
                </a:highlight>
              </a:defRPr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highlight>
                  <a:schemeClr val="lt1"/>
                </a:highlight>
              </a:defRPr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highlight>
                  <a:schemeClr val="lt1"/>
                </a:highlight>
              </a:defRPr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highlight>
                  <a:schemeClr val="lt1"/>
                </a:highlight>
              </a:defRPr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highlight>
                  <a:schemeClr val="lt1"/>
                </a:highlight>
              </a:defRPr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highlight>
                  <a:schemeClr val="lt1"/>
                </a:highlight>
              </a:defRPr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 Title plus white horizontal block and black heading 1">
  <p:cSld name="CUSTOM_2_1_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/>
          <p:nvPr/>
        </p:nvSpPr>
        <p:spPr>
          <a:xfrm>
            <a:off x="-9600" y="-40250"/>
            <a:ext cx="9261000" cy="180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1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77" name="Google Shape;77;p21" descr="ASU_Horiz_RGB_Digital_MaroonGold.png"/>
          <p:cNvPicPr preferRelativeResize="0"/>
          <p:nvPr/>
        </p:nvPicPr>
        <p:blipFill rotWithShape="1">
          <a:blip r:embed="rId2">
            <a:alphaModFix/>
          </a:blip>
          <a:srcRect r="57818"/>
          <a:stretch/>
        </p:blipFill>
        <p:spPr>
          <a:xfrm>
            <a:off x="7575146" y="4168101"/>
            <a:ext cx="1244950" cy="81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Gold chapter break or bold statement gold">
  <p:cSld name="20 Gold chapter break or bold statement gold">
    <p:bg>
      <p:bgPr>
        <a:solidFill>
          <a:schemeClr val="accen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>
            <a:off x="311700" y="826025"/>
            <a:ext cx="624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80" name="Google Shape;80;p22" descr="ASU_Horiz_RGB_Digital_MaroonGold.png"/>
          <p:cNvPicPr preferRelativeResize="0"/>
          <p:nvPr/>
        </p:nvPicPr>
        <p:blipFill rotWithShape="1">
          <a:blip r:embed="rId2">
            <a:alphaModFix/>
          </a:blip>
          <a:srcRect r="57818"/>
          <a:stretch/>
        </p:blipFill>
        <p:spPr>
          <a:xfrm>
            <a:off x="7541375" y="4198900"/>
            <a:ext cx="1244950" cy="81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 Title plus white horizontal block  and gold heading">
  <p:cSld name="21 Title plus white horizontal block  and gold heading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3"/>
          <p:cNvSpPr/>
          <p:nvPr/>
        </p:nvSpPr>
        <p:spPr>
          <a:xfrm>
            <a:off x="-9600" y="-40250"/>
            <a:ext cx="9261000" cy="180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84" name="Google Shape;84;p23" descr="ASU_Horiz_RGB_Digital_MaroonGold.png"/>
          <p:cNvPicPr preferRelativeResize="0"/>
          <p:nvPr/>
        </p:nvPicPr>
        <p:blipFill rotWithShape="1">
          <a:blip r:embed="rId2">
            <a:alphaModFix/>
          </a:blip>
          <a:srcRect r="57818"/>
          <a:stretch/>
        </p:blipFill>
        <p:spPr>
          <a:xfrm>
            <a:off x="7575146" y="4168101"/>
            <a:ext cx="1244950" cy="81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 Title slide 2">
  <p:cSld name="CUSTOM_8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5"/>
          <p:cNvSpPr txBox="1">
            <a:spLocks noGrp="1"/>
          </p:cNvSpPr>
          <p:nvPr>
            <p:ph type="title"/>
          </p:nvPr>
        </p:nvSpPr>
        <p:spPr>
          <a:xfrm>
            <a:off x="1088684" y="603389"/>
            <a:ext cx="72024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body" idx="1"/>
          </p:nvPr>
        </p:nvSpPr>
        <p:spPr>
          <a:xfrm>
            <a:off x="1088684" y="1511799"/>
            <a:ext cx="7202400" cy="25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dt" idx="10"/>
          </p:nvPr>
        </p:nvSpPr>
        <p:spPr>
          <a:xfrm>
            <a:off x="5665604" y="247777"/>
            <a:ext cx="26256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ftr" idx="11"/>
          </p:nvPr>
        </p:nvSpPr>
        <p:spPr>
          <a:xfrm>
            <a:off x="1088684" y="246980"/>
            <a:ext cx="44541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sldNum" idx="12"/>
          </p:nvPr>
        </p:nvSpPr>
        <p:spPr>
          <a:xfrm>
            <a:off x="360045" y="599230"/>
            <a:ext cx="6084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2" name="Google Shape;92;p25"/>
          <p:cNvCxnSpPr/>
          <p:nvPr/>
        </p:nvCxnSpPr>
        <p:spPr>
          <a:xfrm>
            <a:off x="1090422" y="1385316"/>
            <a:ext cx="72057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0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6"/>
          <p:cNvSpPr txBox="1">
            <a:spLocks noGrp="1"/>
          </p:cNvSpPr>
          <p:nvPr>
            <p:ph type="ctrTitle"/>
          </p:nvPr>
        </p:nvSpPr>
        <p:spPr>
          <a:xfrm>
            <a:off x="311700" y="2571753"/>
            <a:ext cx="8520600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26"/>
          <p:cNvSpPr txBox="1">
            <a:spLocks noGrp="1"/>
          </p:cNvSpPr>
          <p:nvPr>
            <p:ph type="subTitle" idx="1"/>
          </p:nvPr>
        </p:nvSpPr>
        <p:spPr>
          <a:xfrm>
            <a:off x="311700" y="4092291"/>
            <a:ext cx="8151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6" name="Google Shape;96;p26" descr="ASU_Horiz_RGB_Digital_MaroonGol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8875" y="61124"/>
            <a:ext cx="3844950" cy="106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 Blank slide with logo only 1">
  <p:cSld name="TITLE_1">
    <p:bg>
      <p:bgPr>
        <a:solidFill>
          <a:schemeClr val="dk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0747" y="4192300"/>
            <a:ext cx="1406350" cy="82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 Text with small vertical photo to the right">
  <p:cSld name="CUSTOM_5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8"/>
          <p:cNvSpPr/>
          <p:nvPr/>
        </p:nvSpPr>
        <p:spPr>
          <a:xfrm>
            <a:off x="5057900" y="-12950"/>
            <a:ext cx="4086000" cy="51864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a photo here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8"/>
          <p:cNvSpPr txBox="1">
            <a:spLocks noGrp="1"/>
          </p:cNvSpPr>
          <p:nvPr>
            <p:ph type="body" idx="1"/>
          </p:nvPr>
        </p:nvSpPr>
        <p:spPr>
          <a:xfrm>
            <a:off x="435500" y="1323225"/>
            <a:ext cx="4622400" cy="3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8"/>
          <p:cNvSpPr txBox="1">
            <a:spLocks noGrp="1"/>
          </p:cNvSpPr>
          <p:nvPr>
            <p:ph type="title"/>
          </p:nvPr>
        </p:nvSpPr>
        <p:spPr>
          <a:xfrm>
            <a:off x="311704" y="228500"/>
            <a:ext cx="4666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 Text with small vertical photo to the right 1">
  <p:cSld name="CUSTOM_5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9"/>
          <p:cNvSpPr/>
          <p:nvPr/>
        </p:nvSpPr>
        <p:spPr>
          <a:xfrm>
            <a:off x="2537350" y="-12950"/>
            <a:ext cx="6606600" cy="51864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9"/>
          <p:cNvSpPr txBox="1">
            <a:spLocks noGrp="1"/>
          </p:cNvSpPr>
          <p:nvPr>
            <p:ph type="title"/>
          </p:nvPr>
        </p:nvSpPr>
        <p:spPr>
          <a:xfrm>
            <a:off x="311702" y="228500"/>
            <a:ext cx="2082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>
                <a:solidFill>
                  <a:schemeClr val="dk1"/>
                </a:solidFill>
              </a:defRPr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>
                <a:solidFill>
                  <a:schemeClr val="dk1"/>
                </a:solidFill>
              </a:defRPr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>
                <a:solidFill>
                  <a:schemeClr val="dk1"/>
                </a:solidFill>
              </a:defRPr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>
                <a:solidFill>
                  <a:schemeClr val="dk1"/>
                </a:solidFill>
              </a:defRPr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>
                <a:solidFill>
                  <a:schemeClr val="dk1"/>
                </a:solidFill>
              </a:defRPr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>
                <a:solidFill>
                  <a:schemeClr val="dk1"/>
                </a:solidFill>
              </a:defRPr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>
                <a:solidFill>
                  <a:schemeClr val="dk1"/>
                </a:solidFill>
              </a:defRPr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 Speaker Intro Black (small photo)">
  <p:cSld name="CUSTOM_6">
    <p:bg>
      <p:bgPr>
        <a:solidFill>
          <a:schemeClr val="dk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0"/>
          <p:cNvSpPr txBox="1">
            <a:spLocks noGrp="1"/>
          </p:cNvSpPr>
          <p:nvPr>
            <p:ph type="title"/>
          </p:nvPr>
        </p:nvSpPr>
        <p:spPr>
          <a:xfrm>
            <a:off x="3677529" y="1283225"/>
            <a:ext cx="5181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accent1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0"/>
          <p:cNvSpPr/>
          <p:nvPr/>
        </p:nvSpPr>
        <p:spPr>
          <a:xfrm>
            <a:off x="849150" y="1123950"/>
            <a:ext cx="1980000" cy="20025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0"/>
          <p:cNvSpPr txBox="1">
            <a:spLocks noGrp="1"/>
          </p:cNvSpPr>
          <p:nvPr>
            <p:ph type="subTitle" idx="1"/>
          </p:nvPr>
        </p:nvSpPr>
        <p:spPr>
          <a:xfrm>
            <a:off x="3677529" y="1047750"/>
            <a:ext cx="48387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highlight>
                  <a:schemeClr val="accent1"/>
                </a:highlight>
              </a:defRPr>
            </a:lvl1pPr>
            <a:lvl2pPr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0"/>
          <p:cNvSpPr txBox="1">
            <a:spLocks noGrp="1"/>
          </p:cNvSpPr>
          <p:nvPr>
            <p:ph type="body" idx="2"/>
          </p:nvPr>
        </p:nvSpPr>
        <p:spPr>
          <a:xfrm>
            <a:off x="3784450" y="2990850"/>
            <a:ext cx="4838700" cy="19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Agenda White with 2 columns">
  <p:cSld name="20 Agenda White with 2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73025" y="2285400"/>
            <a:ext cx="2927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highlight>
                  <a:schemeClr val="accent1"/>
                </a:highlight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68625" y="472450"/>
            <a:ext cx="4340100" cy="41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" name="Google Shape;19;p4"/>
          <p:cNvCxnSpPr/>
          <p:nvPr/>
        </p:nvCxnSpPr>
        <p:spPr>
          <a:xfrm>
            <a:off x="3891200" y="1884300"/>
            <a:ext cx="0" cy="1380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 Title plus gold horizontal block">
  <p:cSld name="CUSTOM_2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1"/>
          <p:cNvSpPr/>
          <p:nvPr/>
        </p:nvSpPr>
        <p:spPr>
          <a:xfrm>
            <a:off x="-19225" y="1760200"/>
            <a:ext cx="9163200" cy="343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1"/>
          <p:cNvSpPr txBox="1">
            <a:spLocks noGrp="1"/>
          </p:cNvSpPr>
          <p:nvPr>
            <p:ph type="title"/>
          </p:nvPr>
        </p:nvSpPr>
        <p:spPr>
          <a:xfrm>
            <a:off x="328581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31"/>
          <p:cNvSpPr txBox="1">
            <a:spLocks noGrp="1"/>
          </p:cNvSpPr>
          <p:nvPr>
            <p:ph type="body" idx="1"/>
          </p:nvPr>
        </p:nvSpPr>
        <p:spPr>
          <a:xfrm>
            <a:off x="429868" y="2062715"/>
            <a:ext cx="7820400" cy="23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 Text with Photo Web Standard">
  <p:cSld name="CUSTOM_9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2"/>
          <p:cNvSpPr/>
          <p:nvPr/>
        </p:nvSpPr>
        <p:spPr>
          <a:xfrm>
            <a:off x="-75575" y="-13875"/>
            <a:ext cx="9219600" cy="24294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2"/>
          <p:cNvSpPr>
            <a:spLocks noGrp="1"/>
          </p:cNvSpPr>
          <p:nvPr>
            <p:ph type="pic" idx="2"/>
          </p:nvPr>
        </p:nvSpPr>
        <p:spPr>
          <a:xfrm>
            <a:off x="-76200" y="0"/>
            <a:ext cx="9220200" cy="241620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32"/>
          <p:cNvSpPr/>
          <p:nvPr/>
        </p:nvSpPr>
        <p:spPr>
          <a:xfrm>
            <a:off x="1568725" y="1732650"/>
            <a:ext cx="6415500" cy="341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2"/>
          <p:cNvSpPr txBox="1"/>
          <p:nvPr/>
        </p:nvSpPr>
        <p:spPr>
          <a:xfrm>
            <a:off x="1681950" y="2380875"/>
            <a:ext cx="6184200" cy="276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2"/>
          <p:cNvSpPr txBox="1">
            <a:spLocks noGrp="1"/>
          </p:cNvSpPr>
          <p:nvPr>
            <p:ph type="title"/>
          </p:nvPr>
        </p:nvSpPr>
        <p:spPr>
          <a:xfrm>
            <a:off x="1568725" y="1856915"/>
            <a:ext cx="5990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highlight>
                  <a:schemeClr val="accent1"/>
                </a:highlight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 Headline with text  1 black background">
  <p:cSld name="1_19 Headline with text 1">
    <p:bg>
      <p:bgPr>
        <a:solidFill>
          <a:schemeClr val="dk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3"/>
          <p:cNvSpPr txBox="1">
            <a:spLocks noGrp="1"/>
          </p:cNvSpPr>
          <p:nvPr>
            <p:ph type="body" idx="1"/>
          </p:nvPr>
        </p:nvSpPr>
        <p:spPr>
          <a:xfrm>
            <a:off x="427125" y="1204825"/>
            <a:ext cx="77049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33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 Two Column Format Gold Right">
  <p:cSld name="Section title and description">
    <p:bg>
      <p:bgPr>
        <a:solidFill>
          <a:schemeClr val="accen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4"/>
          <p:cNvSpPr/>
          <p:nvPr/>
        </p:nvSpPr>
        <p:spPr>
          <a:xfrm>
            <a:off x="-13975" y="875"/>
            <a:ext cx="45861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4"/>
          <p:cNvSpPr txBox="1">
            <a:spLocks noGrp="1"/>
          </p:cNvSpPr>
          <p:nvPr>
            <p:ph type="body" idx="1"/>
          </p:nvPr>
        </p:nvSpPr>
        <p:spPr>
          <a:xfrm>
            <a:off x="5058225" y="216425"/>
            <a:ext cx="3718200" cy="46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34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383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 Two Column Format Gold Right 2">
  <p:cSld name="Section title and description_3">
    <p:bg>
      <p:bgPr>
        <a:solidFill>
          <a:schemeClr val="lt2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5"/>
          <p:cNvSpPr/>
          <p:nvPr/>
        </p:nvSpPr>
        <p:spPr>
          <a:xfrm>
            <a:off x="4558025" y="875"/>
            <a:ext cx="45861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5"/>
          <p:cNvSpPr/>
          <p:nvPr/>
        </p:nvSpPr>
        <p:spPr>
          <a:xfrm>
            <a:off x="4558025" y="875"/>
            <a:ext cx="45861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5"/>
          <p:cNvSpPr txBox="1">
            <a:spLocks noGrp="1"/>
          </p:cNvSpPr>
          <p:nvPr>
            <p:ph type="body" idx="1"/>
          </p:nvPr>
        </p:nvSpPr>
        <p:spPr>
          <a:xfrm>
            <a:off x="5009025" y="1286950"/>
            <a:ext cx="3688800" cy="3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35"/>
          <p:cNvSpPr txBox="1">
            <a:spLocks noGrp="1"/>
          </p:cNvSpPr>
          <p:nvPr>
            <p:ph type="title"/>
          </p:nvPr>
        </p:nvSpPr>
        <p:spPr>
          <a:xfrm>
            <a:off x="4957050" y="216425"/>
            <a:ext cx="345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 Two Column Format Gold Right 2 1">
  <p:cSld name="Section title and description_3_1">
    <p:bg>
      <p:bgPr>
        <a:solidFill>
          <a:schemeClr val="lt2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6"/>
          <p:cNvSpPr/>
          <p:nvPr/>
        </p:nvSpPr>
        <p:spPr>
          <a:xfrm>
            <a:off x="4558025" y="875"/>
            <a:ext cx="45861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6"/>
          <p:cNvSpPr/>
          <p:nvPr/>
        </p:nvSpPr>
        <p:spPr>
          <a:xfrm>
            <a:off x="4558025" y="875"/>
            <a:ext cx="45861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6"/>
          <p:cNvSpPr txBox="1">
            <a:spLocks noGrp="1"/>
          </p:cNvSpPr>
          <p:nvPr>
            <p:ph type="title"/>
          </p:nvPr>
        </p:nvSpPr>
        <p:spPr>
          <a:xfrm>
            <a:off x="4957050" y="216425"/>
            <a:ext cx="345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 Two Column Format Gold Right 1">
  <p:cSld name="Section title and description_2">
    <p:bg>
      <p:bgPr>
        <a:solidFill>
          <a:schemeClr val="accen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7"/>
          <p:cNvSpPr/>
          <p:nvPr/>
        </p:nvSpPr>
        <p:spPr>
          <a:xfrm>
            <a:off x="-13975" y="875"/>
            <a:ext cx="45861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7"/>
          <p:cNvSpPr txBox="1">
            <a:spLocks noGrp="1"/>
          </p:cNvSpPr>
          <p:nvPr>
            <p:ph type="body" idx="1"/>
          </p:nvPr>
        </p:nvSpPr>
        <p:spPr>
          <a:xfrm>
            <a:off x="311150" y="1397075"/>
            <a:ext cx="3904800" cy="46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37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383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 Chapter break bar">
  <p:cSld name="Chapter break bar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8"/>
          <p:cNvSpPr/>
          <p:nvPr/>
        </p:nvSpPr>
        <p:spPr>
          <a:xfrm>
            <a:off x="0" y="1314450"/>
            <a:ext cx="9144000" cy="15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sz="3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8"/>
          <p:cNvSpPr txBox="1">
            <a:spLocks noGrp="1"/>
          </p:cNvSpPr>
          <p:nvPr>
            <p:ph type="title"/>
          </p:nvPr>
        </p:nvSpPr>
        <p:spPr>
          <a:xfrm>
            <a:off x="381837" y="1600200"/>
            <a:ext cx="81129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>
                <a:solidFill>
                  <a:schemeClr val="dk1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>
                <a:solidFill>
                  <a:schemeClr val="dk1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>
                <a:solidFill>
                  <a:schemeClr val="dk1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>
                <a:solidFill>
                  <a:schemeClr val="dk1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>
                <a:solidFill>
                  <a:schemeClr val="dk1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>
                <a:solidFill>
                  <a:schemeClr val="dk1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>
                <a:solidFill>
                  <a:schemeClr val="dk1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44" name="Google Shape;144;p38" descr="ASU_Horiz_RGB_Digital_MaroonGold.png"/>
          <p:cNvPicPr preferRelativeResize="0"/>
          <p:nvPr/>
        </p:nvPicPr>
        <p:blipFill rotWithShape="1">
          <a:blip r:embed="rId2">
            <a:alphaModFix/>
          </a:blip>
          <a:srcRect r="57818"/>
          <a:stretch/>
        </p:blipFill>
        <p:spPr>
          <a:xfrm>
            <a:off x="7575146" y="4168101"/>
            <a:ext cx="1244950" cy="81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 2 Column Format Black Right 1">
  <p:cSld name="Section title and description_1_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9"/>
          <p:cNvSpPr txBox="1">
            <a:spLocks noGrp="1"/>
          </p:cNvSpPr>
          <p:nvPr>
            <p:ph type="body" idx="1"/>
          </p:nvPr>
        </p:nvSpPr>
        <p:spPr>
          <a:xfrm>
            <a:off x="5024275" y="445025"/>
            <a:ext cx="3837000" cy="38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39"/>
          <p:cNvSpPr txBox="1">
            <a:spLocks noGrp="1"/>
          </p:cNvSpPr>
          <p:nvPr>
            <p:ph type="title"/>
          </p:nvPr>
        </p:nvSpPr>
        <p:spPr>
          <a:xfrm>
            <a:off x="324700" y="211225"/>
            <a:ext cx="383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 Cover Intro White logo left bottom">
  <p:cSld name="Cover Intro Option 2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0"/>
          <p:cNvSpPr txBox="1">
            <a:spLocks noGrp="1"/>
          </p:cNvSpPr>
          <p:nvPr>
            <p:ph type="title"/>
          </p:nvPr>
        </p:nvSpPr>
        <p:spPr>
          <a:xfrm>
            <a:off x="328581" y="1283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7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40"/>
          <p:cNvSpPr txBox="1">
            <a:spLocks noGrp="1"/>
          </p:cNvSpPr>
          <p:nvPr>
            <p:ph type="subTitle" idx="1"/>
          </p:nvPr>
        </p:nvSpPr>
        <p:spPr>
          <a:xfrm>
            <a:off x="328581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1" name="Google Shape;151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5510" y="3799424"/>
            <a:ext cx="3464700" cy="96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 Blank">
  <p:cSld name="CUSTOM_7">
    <p:bg>
      <p:bgPr>
        <a:noFill/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 Title slide with photo placeholder">
  <p:cSld name="1_20 Title slide with photo placeholder">
    <p:bg>
      <p:bgPr>
        <a:solidFill>
          <a:schemeClr val="lt2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1"/>
          <p:cNvSpPr/>
          <p:nvPr/>
        </p:nvSpPr>
        <p:spPr>
          <a:xfrm>
            <a:off x="0" y="3635375"/>
            <a:ext cx="9144000" cy="15081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1"/>
          <p:cNvSpPr txBox="1">
            <a:spLocks noGrp="1"/>
          </p:cNvSpPr>
          <p:nvPr>
            <p:ph type="ctrTitle"/>
          </p:nvPr>
        </p:nvSpPr>
        <p:spPr>
          <a:xfrm>
            <a:off x="736625" y="1362325"/>
            <a:ext cx="80472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55" name="Google Shape;155;p41" descr="ASU_Horiz_RGB_Digital_MaroonGol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9218" y="3817272"/>
            <a:ext cx="3844969" cy="106710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1"/>
          <p:cNvSpPr txBox="1">
            <a:spLocks noGrp="1"/>
          </p:cNvSpPr>
          <p:nvPr>
            <p:ph type="body" idx="1"/>
          </p:nvPr>
        </p:nvSpPr>
        <p:spPr>
          <a:xfrm>
            <a:off x="4221050" y="3952873"/>
            <a:ext cx="44589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1" i="0" u="none" strike="noStrike" cap="none">
                <a:solidFill>
                  <a:srgbClr val="000000"/>
                </a:solidFill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 Chapter Break White with small gold bar">
  <p:cSld name="CUSTOM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2"/>
          <p:cNvSpPr txBox="1">
            <a:spLocks noGrp="1"/>
          </p:cNvSpPr>
          <p:nvPr>
            <p:ph type="subTitle" idx="1"/>
          </p:nvPr>
        </p:nvSpPr>
        <p:spPr>
          <a:xfrm>
            <a:off x="339835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42"/>
          <p:cNvSpPr txBox="1">
            <a:spLocks noGrp="1"/>
          </p:cNvSpPr>
          <p:nvPr>
            <p:ph type="title"/>
          </p:nvPr>
        </p:nvSpPr>
        <p:spPr>
          <a:xfrm>
            <a:off x="339835" y="1130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 Maroon chapter break or bold statement with subheading">
  <p:cSld name="Gold chapter break or bold statement gold_2_1">
    <p:bg>
      <p:bgPr>
        <a:solidFill>
          <a:schemeClr val="accent2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3"/>
          <p:cNvSpPr txBox="1">
            <a:spLocks noGrp="1"/>
          </p:cNvSpPr>
          <p:nvPr>
            <p:ph type="title"/>
          </p:nvPr>
        </p:nvSpPr>
        <p:spPr>
          <a:xfrm>
            <a:off x="334208" y="1283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43"/>
          <p:cNvSpPr txBox="1">
            <a:spLocks noGrp="1"/>
          </p:cNvSpPr>
          <p:nvPr>
            <p:ph type="subTitle" idx="1"/>
          </p:nvPr>
        </p:nvSpPr>
        <p:spPr>
          <a:xfrm>
            <a:off x="334208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 Chapter break bar 2">
  <p:cSld name="Chapter break bar_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4"/>
          <p:cNvSpPr/>
          <p:nvPr/>
        </p:nvSpPr>
        <p:spPr>
          <a:xfrm>
            <a:off x="0" y="1314450"/>
            <a:ext cx="9144000" cy="154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sz="3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4"/>
          <p:cNvSpPr txBox="1">
            <a:spLocks noGrp="1"/>
          </p:cNvSpPr>
          <p:nvPr>
            <p:ph type="title"/>
          </p:nvPr>
        </p:nvSpPr>
        <p:spPr>
          <a:xfrm>
            <a:off x="381837" y="1600200"/>
            <a:ext cx="81129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b="1">
                <a:solidFill>
                  <a:schemeClr val="accent1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b="1">
                <a:solidFill>
                  <a:schemeClr val="accent1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b="1">
                <a:solidFill>
                  <a:schemeClr val="accent1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b="1">
                <a:solidFill>
                  <a:schemeClr val="accent1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b="1">
                <a:solidFill>
                  <a:schemeClr val="accent1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b="1">
                <a:solidFill>
                  <a:schemeClr val="accent1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b="1">
                <a:solidFill>
                  <a:schemeClr val="accent1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pic>
        <p:nvPicPr>
          <p:cNvPr id="166" name="Google Shape;166;p44" descr="ASU_Horiz_RGB_Digital_MaroonGold.png"/>
          <p:cNvPicPr preferRelativeResize="0"/>
          <p:nvPr/>
        </p:nvPicPr>
        <p:blipFill rotWithShape="1">
          <a:blip r:embed="rId2">
            <a:alphaModFix/>
          </a:blip>
          <a:srcRect r="57818"/>
          <a:stretch/>
        </p:blipFill>
        <p:spPr>
          <a:xfrm>
            <a:off x="7575146" y="4168101"/>
            <a:ext cx="1244950" cy="81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 Chapter break bar 1">
  <p:cSld name="Chapter break bar_1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5"/>
          <p:cNvSpPr/>
          <p:nvPr/>
        </p:nvSpPr>
        <p:spPr>
          <a:xfrm>
            <a:off x="0" y="1314450"/>
            <a:ext cx="9144000" cy="154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sz="3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45"/>
          <p:cNvSpPr txBox="1">
            <a:spLocks noGrp="1"/>
          </p:cNvSpPr>
          <p:nvPr>
            <p:ph type="title"/>
          </p:nvPr>
        </p:nvSpPr>
        <p:spPr>
          <a:xfrm>
            <a:off x="381837" y="1600200"/>
            <a:ext cx="81129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1">
                <a:solidFill>
                  <a:srgbClr val="FFFFFF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1">
                <a:solidFill>
                  <a:srgbClr val="FFFFFF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1">
                <a:solidFill>
                  <a:srgbClr val="FFFFFF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1">
                <a:solidFill>
                  <a:srgbClr val="FFFFFF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1">
                <a:solidFill>
                  <a:srgbClr val="FFFFFF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1">
                <a:solidFill>
                  <a:srgbClr val="FFFFFF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1">
                <a:solidFill>
                  <a:srgbClr val="FFFFFF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70" name="Google Shape;170;p45" descr="ASU_Horiz_RGB_Digital_MaroonGold.png"/>
          <p:cNvPicPr preferRelativeResize="0"/>
          <p:nvPr/>
        </p:nvPicPr>
        <p:blipFill rotWithShape="1">
          <a:blip r:embed="rId2">
            <a:alphaModFix/>
          </a:blip>
          <a:srcRect r="57818"/>
          <a:stretch/>
        </p:blipFill>
        <p:spPr>
          <a:xfrm>
            <a:off x="7575146" y="4168101"/>
            <a:ext cx="1244950" cy="81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 Call out plus image 1">
  <p:cSld name="Call out plus image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6"/>
          <p:cNvSpPr txBox="1">
            <a:spLocks noGrp="1"/>
          </p:cNvSpPr>
          <p:nvPr>
            <p:ph type="title"/>
          </p:nvPr>
        </p:nvSpPr>
        <p:spPr>
          <a:xfrm>
            <a:off x="296832" y="228975"/>
            <a:ext cx="1860300" cy="23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 2 Column Format Black Right">
  <p:cSld name="Section title and description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7"/>
          <p:cNvSpPr/>
          <p:nvPr/>
        </p:nvSpPr>
        <p:spPr>
          <a:xfrm>
            <a:off x="4630550" y="0"/>
            <a:ext cx="4513500" cy="517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7"/>
          <p:cNvSpPr txBox="1">
            <a:spLocks noGrp="1"/>
          </p:cNvSpPr>
          <p:nvPr>
            <p:ph type="body" idx="1"/>
          </p:nvPr>
        </p:nvSpPr>
        <p:spPr>
          <a:xfrm>
            <a:off x="5035150" y="508475"/>
            <a:ext cx="3837000" cy="44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47"/>
          <p:cNvSpPr txBox="1">
            <a:spLocks noGrp="1"/>
          </p:cNvSpPr>
          <p:nvPr>
            <p:ph type="title"/>
          </p:nvPr>
        </p:nvSpPr>
        <p:spPr>
          <a:xfrm>
            <a:off x="328581" y="229414"/>
            <a:ext cx="383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 Blank slide with logo only 2">
  <p:cSld name="TITLE_2">
    <p:bg>
      <p:bgPr>
        <a:noFill/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48" descr="ASU_Horiz_RGB_Digital_MaroonGold.png"/>
          <p:cNvPicPr preferRelativeResize="0"/>
          <p:nvPr/>
        </p:nvPicPr>
        <p:blipFill rotWithShape="1">
          <a:blip r:embed="rId2">
            <a:alphaModFix/>
          </a:blip>
          <a:srcRect r="57818"/>
          <a:stretch/>
        </p:blipFill>
        <p:spPr>
          <a:xfrm>
            <a:off x="7575146" y="4168101"/>
            <a:ext cx="1244950" cy="81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 Gold section Intro">
  <p:cSld name="Gold chapter break or bold statement gold">
    <p:bg>
      <p:bgPr>
        <a:solidFill>
          <a:schemeClr val="accen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6246300" cy="46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3" name="Google Shape;23;p6" descr="ASU_Horiz_RGB_Digital_MaroonGold.png"/>
          <p:cNvPicPr preferRelativeResize="0"/>
          <p:nvPr/>
        </p:nvPicPr>
        <p:blipFill rotWithShape="1">
          <a:blip r:embed="rId2">
            <a:alphaModFix/>
          </a:blip>
          <a:srcRect r="57818"/>
          <a:stretch/>
        </p:blipFill>
        <p:spPr>
          <a:xfrm>
            <a:off x="7575146" y="4168101"/>
            <a:ext cx="1244950" cy="81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 Blank slide with logo only">
  <p:cSld name="TITLE 2">
    <p:bg>
      <p:bgPr>
        <a:noFill/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7" descr="ASU_Horiz_RGB_Digital_MaroonGold.png"/>
          <p:cNvPicPr preferRelativeResize="0"/>
          <p:nvPr/>
        </p:nvPicPr>
        <p:blipFill rotWithShape="1">
          <a:blip r:embed="rId2">
            <a:alphaModFix/>
          </a:blip>
          <a:srcRect r="57818"/>
          <a:stretch/>
        </p:blipFill>
        <p:spPr>
          <a:xfrm>
            <a:off x="7575146" y="4168101"/>
            <a:ext cx="1244950" cy="81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Headline with text 1">
  <p:cSld name="TITLE_ONLY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body" idx="1"/>
          </p:nvPr>
        </p:nvSpPr>
        <p:spPr>
          <a:xfrm>
            <a:off x="429868" y="1204825"/>
            <a:ext cx="78204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328581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11">
    <p:bg>
      <p:bgPr>
        <a:solidFill>
          <a:srgbClr val="E8E8E8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/>
          <p:nvPr/>
        </p:nvSpPr>
        <p:spPr>
          <a:xfrm>
            <a:off x="-17600" y="3819750"/>
            <a:ext cx="9161700" cy="132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0"/>
          <p:cNvSpPr txBox="1">
            <a:spLocks noGrp="1"/>
          </p:cNvSpPr>
          <p:nvPr>
            <p:ph type="ctrTitle"/>
          </p:nvPr>
        </p:nvSpPr>
        <p:spPr>
          <a:xfrm>
            <a:off x="736625" y="1362325"/>
            <a:ext cx="80472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36" name="Google Shape;36;p10" descr="ASU_Horiz_RGB_Digital_MaroonGol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9218" y="3817272"/>
            <a:ext cx="3844969" cy="106710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4572000" y="3952875"/>
            <a:ext cx="41079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1" i="0" u="none" strike="noStrike" cap="none">
                <a:solidFill>
                  <a:srgbClr val="000000"/>
                </a:solidFill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650" y="884250"/>
            <a:ext cx="8520600" cy="40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7465849" y="4859383"/>
            <a:ext cx="1428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4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Copyright © 2021 Arizona Board of Regents</a:t>
            </a:r>
            <a:endParaRPr sz="400" b="0" i="0" u="none" strike="noStrike" cap="non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196">
          <p15:clr>
            <a:srgbClr val="EA4335"/>
          </p15:clr>
        </p15:guide>
        <p15:guide id="4" pos="5564">
          <p15:clr>
            <a:srgbClr val="EA4335"/>
          </p15:clr>
        </p15:guide>
        <p15:guide id="5" orient="horz" pos="144">
          <p15:clr>
            <a:srgbClr val="EA4335"/>
          </p15:clr>
        </p15:guide>
        <p15:guide id="6" orient="horz" pos="89">
          <p15:clr>
            <a:srgbClr val="EA4335"/>
          </p15:clr>
        </p15:guide>
        <p15:guide id="7" pos="153">
          <p15:clr>
            <a:srgbClr val="EA4335"/>
          </p15:clr>
        </p15:guide>
        <p15:guide id="8" orient="horz" pos="3096">
          <p15:clr>
            <a:srgbClr val="EA4335"/>
          </p15:clr>
        </p15:guide>
        <p15:guide id="9" orient="horz" pos="199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lisa.kawam@asu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hyperlink" Target="mailto:scotty.craig@asu.edu" TargetMode="External"/><Relationship Id="rId4" Type="http://schemas.openxmlformats.org/officeDocument/2006/relationships/hyperlink" Target="mailto:whitney.hansen@asu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9"/>
          <p:cNvSpPr txBox="1">
            <a:spLocks noGrp="1"/>
          </p:cNvSpPr>
          <p:nvPr>
            <p:ph type="ctrTitle"/>
          </p:nvPr>
        </p:nvSpPr>
        <p:spPr>
          <a:xfrm>
            <a:off x="127208" y="13330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Faculty Senate: Communication and engagement survey</a:t>
            </a:r>
            <a:endParaRPr sz="4700"/>
          </a:p>
        </p:txBody>
      </p:sp>
      <p:sp>
        <p:nvSpPr>
          <p:cNvPr id="184" name="Google Shape;184;p49"/>
          <p:cNvSpPr txBox="1">
            <a:spLocks noGrp="1"/>
          </p:cNvSpPr>
          <p:nvPr>
            <p:ph type="subTitle" idx="1"/>
          </p:nvPr>
        </p:nvSpPr>
        <p:spPr>
          <a:xfrm>
            <a:off x="311700" y="3486075"/>
            <a:ext cx="815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February 26, 2024 - Presented to ASU Faculty Senate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Whitney Hansen, Elisa Kawam, Scotty Craig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0"/>
          <p:cNvSpPr txBox="1">
            <a:spLocks noGrp="1"/>
          </p:cNvSpPr>
          <p:nvPr>
            <p:ph type="title"/>
          </p:nvPr>
        </p:nvSpPr>
        <p:spPr>
          <a:xfrm>
            <a:off x="311693" y="228500"/>
            <a:ext cx="844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the data &amp; analytic method</a:t>
            </a:r>
            <a:endParaRPr/>
          </a:p>
        </p:txBody>
      </p:sp>
      <p:sp>
        <p:nvSpPr>
          <p:cNvPr id="190" name="Google Shape;190;p50"/>
          <p:cNvSpPr txBox="1">
            <a:spLocks noGrp="1"/>
          </p:cNvSpPr>
          <p:nvPr>
            <p:ph type="body" idx="1"/>
          </p:nvPr>
        </p:nvSpPr>
        <p:spPr>
          <a:xfrm>
            <a:off x="380275" y="867900"/>
            <a:ext cx="8066400" cy="42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Total responses, </a:t>
            </a:r>
            <a:r>
              <a:rPr lang="en" sz="1800" i="1"/>
              <a:t>N</a:t>
            </a:r>
            <a:r>
              <a:rPr lang="en" sz="1800"/>
              <a:t>= 63; 56% Tempe, 24% Downtown, 11% Poly, 10% West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Analysis:</a:t>
            </a:r>
            <a:r>
              <a:rPr lang="en" sz="1800"/>
              <a:t> Content and Discourse analysis combined with inductive reasoning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Five Questions were asked:</a:t>
            </a:r>
            <a:endParaRPr sz="1800" b="1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What methods do you currently use to disseminate senate-related information to your constituents? 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As a faculty senator, what methods/opportunities are you provided to address faculty?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What could be done to improve the way you communicate about the Senate with your constituents? 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Senate leaders would like to increase representation at faculty events. What community building events does your unit participate in or organize? 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We would like to know how to best build community with your unit/college. If possible, provide one or two recommendations for faculty senate community building events. 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1"/>
          <p:cNvSpPr txBox="1">
            <a:spLocks noGrp="1"/>
          </p:cNvSpPr>
          <p:nvPr>
            <p:ph type="ctrTitle"/>
          </p:nvPr>
        </p:nvSpPr>
        <p:spPr>
          <a:xfrm>
            <a:off x="311700" y="1222000"/>
            <a:ext cx="8520600" cy="70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Summary: </a:t>
            </a:r>
            <a:endParaRPr sz="3000"/>
          </a:p>
        </p:txBody>
      </p:sp>
      <p:sp>
        <p:nvSpPr>
          <p:cNvPr id="196" name="Google Shape;196;p51"/>
          <p:cNvSpPr txBox="1">
            <a:spLocks noGrp="1"/>
          </p:cNvSpPr>
          <p:nvPr>
            <p:ph type="subTitle" idx="1"/>
          </p:nvPr>
        </p:nvSpPr>
        <p:spPr>
          <a:xfrm>
            <a:off x="311700" y="2131375"/>
            <a:ext cx="8151600" cy="21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Major Takeaway #1:</a:t>
            </a:r>
            <a:r>
              <a:rPr lang="en" sz="1600"/>
              <a:t> </a:t>
            </a:r>
            <a:r>
              <a:rPr lang="en" sz="1600" b="0"/>
              <a:t>Faculty are overwhelmed with the amount of information and need help communicating clearly, accurately, and consistently. </a:t>
            </a:r>
            <a:endParaRPr sz="16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Major Takeaway #2:</a:t>
            </a:r>
            <a:r>
              <a:rPr lang="en" sz="1600" b="0"/>
              <a:t> There is a need/want for community and social interaction. This is an avenue to fortify culture in the Senate and to promote shared governance.</a:t>
            </a:r>
            <a:endParaRPr sz="1600" b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2"/>
          <p:cNvSpPr txBox="1">
            <a:spLocks noGrp="1"/>
          </p:cNvSpPr>
          <p:nvPr>
            <p:ph type="ctrTitle"/>
          </p:nvPr>
        </p:nvSpPr>
        <p:spPr>
          <a:xfrm>
            <a:off x="311700" y="1222000"/>
            <a:ext cx="8520600" cy="70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Summary of responses: </a:t>
            </a:r>
            <a:endParaRPr sz="3000"/>
          </a:p>
        </p:txBody>
      </p:sp>
      <p:sp>
        <p:nvSpPr>
          <p:cNvPr id="202" name="Google Shape;202;p52"/>
          <p:cNvSpPr txBox="1">
            <a:spLocks noGrp="1"/>
          </p:cNvSpPr>
          <p:nvPr>
            <p:ph type="subTitle" idx="1"/>
          </p:nvPr>
        </p:nvSpPr>
        <p:spPr>
          <a:xfrm>
            <a:off x="311700" y="2131375"/>
            <a:ext cx="8151600" cy="21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Major Takeaway #1:</a:t>
            </a:r>
            <a:r>
              <a:rPr lang="en" sz="1600"/>
              <a:t> </a:t>
            </a:r>
            <a:r>
              <a:rPr lang="en" sz="1600" b="0"/>
              <a:t>Faculty are overwhelmed with the amount of information and need help communicating clearly, accurately, and consistently. </a:t>
            </a:r>
            <a:endParaRPr sz="16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Actions:  </a:t>
            </a:r>
            <a:r>
              <a:rPr lang="en" sz="1600" b="0">
                <a:highlight>
                  <a:schemeClr val="accent1"/>
                </a:highlight>
              </a:rPr>
              <a:t>Philip Vandermeer (Senate Secretary) creates and disseminates major points</a:t>
            </a:r>
            <a:endParaRPr sz="1600" b="0">
              <a:highlight>
                <a:schemeClr val="accent1"/>
              </a:highlight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>
                <a:highlight>
                  <a:schemeClr val="accent1"/>
                </a:highlight>
              </a:rPr>
              <a:t> from each Senate meeting. Campus presidents forward to their senators. </a:t>
            </a:r>
            <a:endParaRPr sz="1600" b="0">
              <a:highlight>
                <a:schemeClr val="accent1"/>
              </a:highlight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>
                <a:highlight>
                  <a:schemeClr val="accent1"/>
                </a:highlight>
              </a:rPr>
              <a:t>Senators can forward to constituents as/if they wish. </a:t>
            </a:r>
            <a:endParaRPr sz="1600" b="0">
              <a:highlight>
                <a:schemeClr val="accent1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3"/>
          <p:cNvSpPr txBox="1">
            <a:spLocks noGrp="1"/>
          </p:cNvSpPr>
          <p:nvPr>
            <p:ph type="ctrTitle"/>
          </p:nvPr>
        </p:nvSpPr>
        <p:spPr>
          <a:xfrm>
            <a:off x="311700" y="1222000"/>
            <a:ext cx="8520600" cy="70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Summary of responses: </a:t>
            </a:r>
            <a:endParaRPr sz="3000"/>
          </a:p>
        </p:txBody>
      </p:sp>
      <p:sp>
        <p:nvSpPr>
          <p:cNvPr id="208" name="Google Shape;208;p53"/>
          <p:cNvSpPr txBox="1">
            <a:spLocks noGrp="1"/>
          </p:cNvSpPr>
          <p:nvPr>
            <p:ph type="subTitle" idx="1"/>
          </p:nvPr>
        </p:nvSpPr>
        <p:spPr>
          <a:xfrm>
            <a:off x="311700" y="2131375"/>
            <a:ext cx="8151600" cy="21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Major Takeaway #2:</a:t>
            </a:r>
            <a:r>
              <a:rPr lang="en" sz="1600" b="0"/>
              <a:t> There is a need/want for community and social interaction. This is an avenue to fortify culture in the Senate and to promote shared governance.</a:t>
            </a:r>
            <a:endParaRPr sz="16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Actions</a:t>
            </a:r>
            <a:r>
              <a:rPr lang="en" sz="1600" b="0"/>
              <a:t>: </a:t>
            </a:r>
            <a:r>
              <a:rPr lang="en" sz="1600" b="0">
                <a:highlight>
                  <a:schemeClr val="accent1"/>
                </a:highlight>
              </a:rPr>
              <a:t>Social gatherings before Senate meetings. </a:t>
            </a:r>
            <a:endParaRPr sz="1600" b="0">
              <a:highlight>
                <a:schemeClr val="accen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/>
              <a:t>	       </a:t>
            </a:r>
            <a:r>
              <a:rPr lang="en" sz="1600" b="0">
                <a:highlight>
                  <a:schemeClr val="accent1"/>
                </a:highlight>
              </a:rPr>
              <a:t>Increased interaction/engagement in Senate meetings. </a:t>
            </a:r>
            <a:endParaRPr sz="1600" b="0">
              <a:highlight>
                <a:schemeClr val="accent1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>
                <a:highlight>
                  <a:schemeClr val="lt1"/>
                </a:highlight>
              </a:rPr>
              <a:t>       </a:t>
            </a:r>
            <a:r>
              <a:rPr lang="en" sz="1600" b="0">
                <a:highlight>
                  <a:schemeClr val="accent1"/>
                </a:highlight>
              </a:rPr>
              <a:t>Senate Open House on March 22nd from 10 - 2pm in INTDS B167 &amp; 169</a:t>
            </a:r>
            <a:endParaRPr sz="1600" b="0">
              <a:highlight>
                <a:schemeClr val="accent1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 txBox="1">
            <a:spLocks noGrp="1"/>
          </p:cNvSpPr>
          <p:nvPr>
            <p:ph type="title"/>
          </p:nvPr>
        </p:nvSpPr>
        <p:spPr>
          <a:xfrm>
            <a:off x="673025" y="2285400"/>
            <a:ext cx="2927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else can we do? </a:t>
            </a:r>
            <a:endParaRPr/>
          </a:p>
        </p:txBody>
      </p:sp>
      <p:sp>
        <p:nvSpPr>
          <p:cNvPr id="214" name="Google Shape;214;p54"/>
          <p:cNvSpPr txBox="1">
            <a:spLocks noGrp="1"/>
          </p:cNvSpPr>
          <p:nvPr>
            <p:ph type="body" idx="1"/>
          </p:nvPr>
        </p:nvSpPr>
        <p:spPr>
          <a:xfrm>
            <a:off x="4168625" y="472450"/>
            <a:ext cx="4743300" cy="41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lt1"/>
                </a:solidFill>
                <a:highlight>
                  <a:schemeClr val="accent2"/>
                </a:highlight>
              </a:rPr>
              <a:t>Break out discussion questions:</a:t>
            </a:r>
            <a:r>
              <a:rPr lang="en" sz="2100" b="1">
                <a:solidFill>
                  <a:schemeClr val="lt1"/>
                </a:solidFill>
                <a:highlight>
                  <a:schemeClr val="accent2"/>
                </a:highlight>
              </a:rPr>
              <a:t> </a:t>
            </a:r>
            <a:endParaRPr sz="2100" b="1">
              <a:solidFill>
                <a:schemeClr val="lt1"/>
              </a:solidFill>
              <a:highlight>
                <a:schemeClr val="accent2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What are the barriers for engagement with the senate - for you as a senator and for your constituents?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What additional support would be helpful? </a:t>
            </a:r>
            <a:endParaRPr sz="1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a moment to provide your thoughts…</a:t>
            </a:r>
            <a:endParaRPr/>
          </a:p>
        </p:txBody>
      </p:sp>
      <p:sp>
        <p:nvSpPr>
          <p:cNvPr id="220" name="Google Shape;220;p55"/>
          <p:cNvSpPr txBox="1">
            <a:spLocks noGrp="1"/>
          </p:cNvSpPr>
          <p:nvPr>
            <p:ph type="body" idx="1"/>
          </p:nvPr>
        </p:nvSpPr>
        <p:spPr>
          <a:xfrm>
            <a:off x="311700" y="2369750"/>
            <a:ext cx="8520600" cy="18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additional support/resources would help you as you engage with the Senate? Please be as specific as you can so we can properly follow up.</a:t>
            </a:r>
            <a:endParaRPr/>
          </a:p>
        </p:txBody>
      </p:sp>
      <p:pic>
        <p:nvPicPr>
          <p:cNvPr id="221" name="Google Shape;22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6100" y="1234650"/>
            <a:ext cx="4264675" cy="8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6"/>
          <p:cNvSpPr txBox="1">
            <a:spLocks noGrp="1"/>
          </p:cNvSpPr>
          <p:nvPr>
            <p:ph type="ctrTitle"/>
          </p:nvPr>
        </p:nvSpPr>
        <p:spPr>
          <a:xfrm>
            <a:off x="647650" y="1362325"/>
            <a:ext cx="8136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 </a:t>
            </a:r>
            <a:endParaRPr/>
          </a:p>
        </p:txBody>
      </p:sp>
      <p:sp>
        <p:nvSpPr>
          <p:cNvPr id="227" name="Google Shape;227;p56"/>
          <p:cNvSpPr txBox="1">
            <a:spLocks noGrp="1"/>
          </p:cNvSpPr>
          <p:nvPr>
            <p:ph type="body" idx="1"/>
          </p:nvPr>
        </p:nvSpPr>
        <p:spPr>
          <a:xfrm>
            <a:off x="4373450" y="3986122"/>
            <a:ext cx="44589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ekawam@asu.edu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whitney.hansen@asu.edu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scotty.craig@asu.edu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21 ASU Template Master (Official from the Hub)">
  <a:themeElements>
    <a:clrScheme name="ASU 2021 Color">
      <a:dk1>
        <a:srgbClr val="191919"/>
      </a:dk1>
      <a:lt1>
        <a:srgbClr val="FFFFFF"/>
      </a:lt1>
      <a:dk2>
        <a:srgbClr val="D0D0D0"/>
      </a:dk2>
      <a:lt2>
        <a:srgbClr val="E8E8E8"/>
      </a:lt2>
      <a:accent1>
        <a:srgbClr val="FFC627"/>
      </a:accent1>
      <a:accent2>
        <a:srgbClr val="8C1D40"/>
      </a:accent2>
      <a:accent3>
        <a:srgbClr val="78BE20"/>
      </a:accent3>
      <a:accent4>
        <a:srgbClr val="FF7F32"/>
      </a:accent4>
      <a:accent5>
        <a:srgbClr val="00A3E0"/>
      </a:accent5>
      <a:accent6>
        <a:srgbClr val="CC2F2F"/>
      </a:accent6>
      <a:hlink>
        <a:srgbClr val="8C1D40"/>
      </a:hlink>
      <a:folHlink>
        <a:srgbClr val="7474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Microsoft Office PowerPoint</Application>
  <PresentationFormat>On-screen Show (16:9)</PresentationFormat>
  <Paragraphs>42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2021 ASU Template Master (Official from the Hub)</vt:lpstr>
      <vt:lpstr>Faculty Senate: Communication and engagement survey</vt:lpstr>
      <vt:lpstr>Overview of the data &amp; analytic method</vt:lpstr>
      <vt:lpstr>Summary: </vt:lpstr>
      <vt:lpstr>Summary of responses: </vt:lpstr>
      <vt:lpstr>Summary of responses: </vt:lpstr>
      <vt:lpstr>What else can we do? </vt:lpstr>
      <vt:lpstr>Take a moment to provide your thoughts…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Senate: Communication and engagement survey</dc:title>
  <dc:creator>Ashly Contreras</dc:creator>
  <cp:lastModifiedBy>Ashly Contreras</cp:lastModifiedBy>
  <cp:revision>1</cp:revision>
  <dcterms:modified xsi:type="dcterms:W3CDTF">2024-02-26T15:33:49Z</dcterms:modified>
</cp:coreProperties>
</file>