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sldIdLst>
    <p:sldId id="261" r:id="rId2"/>
    <p:sldId id="258" r:id="rId3"/>
    <p:sldId id="260" r:id="rId4"/>
    <p:sldId id="259" r:id="rId5"/>
  </p:sldIdLst>
  <p:sldSz cx="12192000" cy="6858000"/>
  <p:notesSz cx="6950075" cy="9236075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0" pos="888">
          <p15:clr>
            <a:srgbClr val="A4A3A4"/>
          </p15:clr>
        </p15:guide>
        <p15:guide id="12" orient="horz" pos="2352">
          <p15:clr>
            <a:srgbClr val="A4A3A4"/>
          </p15:clr>
        </p15:guide>
        <p15:guide id="13" orient="horz" pos="28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08" y="72"/>
      </p:cViewPr>
      <p:guideLst>
        <p:guide pos="888"/>
        <p:guide orient="horz" pos="2352"/>
        <p:guide orient="horz" pos="28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5951" y="1379041"/>
            <a:ext cx="10363200" cy="1763879"/>
          </a:xfrm>
          <a:noFill/>
        </p:spPr>
        <p:txBody>
          <a:bodyPr/>
          <a:lstStyle>
            <a:lvl1pPr marL="0" algn="l">
              <a:lnSpc>
                <a:spcPts val="6500"/>
              </a:lnSpc>
              <a:defRPr sz="60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Type your presentation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5951" y="978053"/>
            <a:ext cx="5676695" cy="366228"/>
          </a:xfrm>
          <a:solidFill>
            <a:schemeClr val="accent2"/>
          </a:solidFill>
        </p:spPr>
        <p:txBody>
          <a:bodyPr/>
          <a:lstStyle>
            <a:lvl1pPr marL="0" indent="0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sz="2400" b="1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any text here, size box to fit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5952" y="3142917"/>
            <a:ext cx="8945493" cy="147161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dirty="0"/>
              <a:t>Type information such as: presenter name, location, date, . . 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99F01F-4021-2DD5-C085-70139682A4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7589" y="5164719"/>
            <a:ext cx="3416760" cy="143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0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enda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649" y="0"/>
            <a:ext cx="4653567" cy="6858000"/>
          </a:xfrm>
          <a:noFill/>
        </p:spPr>
        <p:txBody>
          <a:bodyPr>
            <a:noAutofit/>
          </a:bodyPr>
          <a:lstStyle>
            <a:lvl1pPr algn="r">
              <a:lnSpc>
                <a:spcPts val="4000"/>
              </a:lnSpc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hape 14"/>
          <p:cNvSpPr txBox="1"/>
          <p:nvPr/>
        </p:nvSpPr>
        <p:spPr>
          <a:xfrm>
            <a:off x="4886652" y="495464"/>
            <a:ext cx="1409600" cy="4708800"/>
          </a:xfrm>
          <a:prstGeom prst="rect">
            <a:avLst/>
          </a:prstGeom>
          <a:noFill/>
          <a:ln>
            <a:noFill/>
          </a:ln>
        </p:spPr>
        <p:txBody>
          <a:bodyPr lIns="91433" tIns="45700" rIns="91433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29999" b="0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62700" y="0"/>
            <a:ext cx="4876264" cy="6858000"/>
          </a:xfrm>
        </p:spPr>
        <p:txBody>
          <a:bodyPr anchor="ctr">
            <a:normAutofit/>
          </a:bodyPr>
          <a:lstStyle>
            <a:lvl1pPr marL="609585" indent="-304792">
              <a:lnSpc>
                <a:spcPct val="114000"/>
              </a:lnSpc>
              <a:spcBef>
                <a:spcPts val="0"/>
              </a:spcBef>
              <a:spcAft>
                <a:spcPts val="2133"/>
              </a:spcAft>
              <a:buNone/>
              <a:defRPr sz="2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>
              <a:lnSpc>
                <a:spcPct val="114000"/>
              </a:lnSpc>
              <a:spcBef>
                <a:spcPts val="0"/>
              </a:spcBef>
              <a:spcAft>
                <a:spcPts val="2133"/>
              </a:spcAft>
              <a:buNone/>
              <a:defRPr sz="2400" b="1"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First list item, soft return for two lines </a:t>
            </a:r>
          </a:p>
          <a:p>
            <a:pPr lvl="0"/>
            <a:r>
              <a:rPr lang="en-US" dirty="0"/>
              <a:t>Second list item and so on</a:t>
            </a:r>
          </a:p>
        </p:txBody>
      </p:sp>
    </p:spTree>
    <p:extLst>
      <p:ext uri="{BB962C8B-B14F-4D97-AF65-F5344CB8AC3E}">
        <p14:creationId xmlns:p14="http://schemas.microsoft.com/office/powerpoint/2010/main" val="52314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Brea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ED99FBE-D602-4AF1-97F3-939F5F468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331155" cy="6711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74033" y="2555032"/>
            <a:ext cx="8564915" cy="2057600"/>
          </a:xfrm>
          <a:noFill/>
        </p:spPr>
        <p:txBody>
          <a:bodyPr anchor="t">
            <a:noAutofit/>
          </a:bodyPr>
          <a:lstStyle>
            <a:lvl1pPr algn="l">
              <a:lnSpc>
                <a:spcPts val="6000"/>
              </a:lnSpc>
              <a:defRPr sz="6400"/>
            </a:lvl1pPr>
          </a:lstStyle>
          <a:p>
            <a:r>
              <a:rPr lang="en-US" dirty="0"/>
              <a:t>Click to edit chapter break bar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DFA2B66-E84F-46D1-81A7-D01800EE65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815294D-F6BF-1DF5-0CA7-E0D91BCA503E}"/>
              </a:ext>
            </a:extLst>
          </p:cNvPr>
          <p:cNvSpPr txBox="1">
            <a:spLocks/>
          </p:cNvSpPr>
          <p:nvPr/>
        </p:nvSpPr>
        <p:spPr>
          <a:xfrm>
            <a:off x="762000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609585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University Senate  </a:t>
            </a:r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2024–2025 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B9DD59-439F-D0F8-61D1-9548AD4CFC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586" y="6129446"/>
            <a:ext cx="1075256" cy="63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9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on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8896" y="1408176"/>
            <a:ext cx="9504903" cy="47640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546712"/>
            <a:ext cx="8941340" cy="457200"/>
          </a:xfrm>
          <a:solidFill>
            <a:schemeClr val="accent2"/>
          </a:solidFill>
        </p:spPr>
        <p:txBody>
          <a:bodyPr/>
          <a:lstStyle/>
          <a:p>
            <a:r>
              <a:rPr lang="en-US" dirty="0"/>
              <a:t>Click to edit title, size as necessary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58968" y="6360923"/>
            <a:ext cx="1776154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7E6AF2F-0C25-4323-A7AA-8ED2AD135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0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546712"/>
            <a:ext cx="8915400" cy="457200"/>
          </a:xfrm>
          <a:solidFill>
            <a:schemeClr val="accent2"/>
          </a:solidFill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title, size as necessary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C3A1FB7-81BE-4926-8D2A-01E587869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91328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11F7961-FA02-4BAE-8C2D-7E4A329257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54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A6990A5-5113-4A19-B2A2-3CAF8AD4D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76544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3BCA199-CD26-4A0A-98E7-DEAC7AC04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92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2D796DD-659E-42F1-86E8-E94AA42AB8B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-219456"/>
            <a:ext cx="4371429" cy="40952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586" y="6129446"/>
            <a:ext cx="1075256" cy="63106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46712"/>
            <a:ext cx="10515600" cy="4572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897" y="1317540"/>
            <a:ext cx="9585290" cy="4748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5704" y="6360923"/>
            <a:ext cx="2673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8E22C23-C3AA-42D5-AB3C-A880DCBC7E19}"/>
              </a:ext>
            </a:extLst>
          </p:cNvPr>
          <p:cNvSpPr txBox="1">
            <a:spLocks/>
          </p:cNvSpPr>
          <p:nvPr/>
        </p:nvSpPr>
        <p:spPr>
          <a:xfrm>
            <a:off x="762000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609585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University Senate  </a:t>
            </a:r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2024–2025  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1EBCD22-C56D-43FF-9917-1B7B2FDDD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1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4" r:id="rId2"/>
    <p:sldLayoutId id="2147483708" r:id="rId3"/>
    <p:sldLayoutId id="2147483709" r:id="rId4"/>
    <p:sldLayoutId id="2147483712" r:id="rId5"/>
    <p:sldLayoutId id="2147483720" r:id="rId6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defTabSz="914377" rtl="0" eaLnBrk="1" latinLnBrk="0" hangingPunct="1">
        <a:lnSpc>
          <a:spcPts val="3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7013" indent="-227013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6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71500" indent="-228600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20000"/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227013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57300" indent="-227013" algn="l" defTabSz="914377" rtl="0" eaLnBrk="1" latinLnBrk="0" hangingPunct="1">
        <a:lnSpc>
          <a:spcPts val="23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1788" indent="-230188" algn="l" defTabSz="914377" rtl="0" eaLnBrk="1" latinLnBrk="0" hangingPunct="1">
        <a:lnSpc>
          <a:spcPts val="23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68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72">
          <p15:clr>
            <a:srgbClr val="F26B43"/>
          </p15:clr>
        </p15:guide>
        <p15:guide id="4" pos="62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senate.asu.edu/committees/caft" TargetMode="External"/><Relationship Id="rId2" Type="http://schemas.openxmlformats.org/officeDocument/2006/relationships/hyperlink" Target="https://usenate.asu.edu/about/leadership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usenate.asu.edu/committees/apgc" TargetMode="External"/><Relationship Id="rId4" Type="http://schemas.openxmlformats.org/officeDocument/2006/relationships/hyperlink" Target="https://usenate.asu.edu/committees/ggc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32D6C-550C-A933-69D1-C740B3067E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Committee on Committee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6B3D7E-C0D8-0915-7D7B-59852E056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5951" y="978053"/>
            <a:ext cx="1117599" cy="36622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2024-2025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00A3EE-6DD5-9A0A-31A9-F63A65A31D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Elisa Bienenstock</a:t>
            </a:r>
          </a:p>
        </p:txBody>
      </p:sp>
    </p:spTree>
    <p:extLst>
      <p:ext uri="{BB962C8B-B14F-4D97-AF65-F5344CB8AC3E}">
        <p14:creationId xmlns:p14="http://schemas.microsoft.com/office/powerpoint/2010/main" val="138813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A2BFDE-1081-D407-3C56-B4E125998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7921" y="1227201"/>
            <a:ext cx="9504903" cy="4764024"/>
          </a:xfrm>
        </p:spPr>
        <p:txBody>
          <a:bodyPr>
            <a:normAutofit fontScale="92500" lnSpcReduction="10000"/>
          </a:bodyPr>
          <a:lstStyle/>
          <a:p>
            <a:pPr marL="374650" indent="-342900">
              <a:lnSpc>
                <a:spcPct val="70000"/>
              </a:lnSpc>
              <a:spcAft>
                <a:spcPts val="0"/>
              </a:spcAft>
              <a:buClr>
                <a:schemeClr val="dk1"/>
              </a:buClr>
              <a:buSzPts val="2300"/>
            </a:pPr>
            <a:r>
              <a:rPr lang="en-US" sz="1900" dirty="0">
                <a:latin typeface="+mn-lt"/>
                <a:ea typeface="Times New Roman"/>
                <a:cs typeface="Times New Roman"/>
                <a:sym typeface="Times New Roman"/>
              </a:rPr>
              <a:t>Elections for the following positions will occur in Spring 2025: </a:t>
            </a:r>
            <a:endParaRPr lang="en-US" sz="1900" dirty="0">
              <a:latin typeface="+mn-lt"/>
            </a:endParaRPr>
          </a:p>
          <a:p>
            <a:pPr marL="46355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endParaRPr lang="en-US" sz="1900" dirty="0">
              <a:latin typeface="+mn-lt"/>
              <a:ea typeface="Times New Roman"/>
              <a:cs typeface="Times New Roman"/>
              <a:sym typeface="Times New Roman"/>
            </a:endParaRPr>
          </a:p>
          <a:p>
            <a:pPr marL="46355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rPr lang="en-US" sz="1900" dirty="0">
                <a:latin typeface="+mn-lt"/>
                <a:ea typeface="Times New Roman"/>
                <a:cs typeface="Times New Roman"/>
                <a:sym typeface="Times New Roman"/>
              </a:rPr>
              <a:t>Campus Presidents </a:t>
            </a:r>
          </a:p>
          <a:p>
            <a:pPr marL="1143000" lvl="2" indent="-19685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•"/>
            </a:pPr>
            <a:r>
              <a:rPr lang="en-US" sz="1900" dirty="0">
                <a:latin typeface="+mn-lt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1900" u="sng" dirty="0">
                <a:solidFill>
                  <a:schemeClr val="hlink"/>
                </a:solidFill>
                <a:latin typeface="+mn-lt"/>
                <a:ea typeface="Times New Roman"/>
                <a:cs typeface="Times New Roman"/>
                <a:sym typeface="Times New Roman"/>
                <a:hlinkClick r:id="rId2"/>
              </a:rPr>
              <a:t>https://usenate.asu.edu/about/leadership</a:t>
            </a:r>
            <a:r>
              <a:rPr lang="en-US" sz="1900" dirty="0">
                <a:latin typeface="+mn-lt"/>
                <a:ea typeface="Times New Roman"/>
                <a:cs typeface="Times New Roman"/>
                <a:sym typeface="Times New Roman"/>
              </a:rPr>
              <a:t>)</a:t>
            </a:r>
          </a:p>
          <a:p>
            <a:pPr marL="946150" lvl="2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</a:pPr>
            <a:endParaRPr lang="en-US" sz="1900" dirty="0">
              <a:latin typeface="+mn-lt"/>
              <a:ea typeface="Times New Roman"/>
              <a:cs typeface="Times New Roman"/>
              <a:sym typeface="Times New Roman"/>
            </a:endParaRPr>
          </a:p>
          <a:p>
            <a:pPr marL="46355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1F1F1F"/>
              </a:buClr>
              <a:buSzPts val="2300"/>
              <a:buNone/>
            </a:pPr>
            <a:r>
              <a:rPr lang="en-US" sz="1900" i="0" dirty="0">
                <a:solidFill>
                  <a:srgbClr val="1F1F1F"/>
                </a:solidFill>
                <a:latin typeface="+mn-lt"/>
                <a:ea typeface="Times New Roman"/>
                <a:cs typeface="Times New Roman"/>
                <a:sym typeface="Times New Roman"/>
              </a:rPr>
              <a:t>Committee on Academic Freedom and Tenure (CAFT)</a:t>
            </a:r>
            <a:endParaRPr lang="en-US" sz="1900" dirty="0">
              <a:solidFill>
                <a:srgbClr val="1F1F1F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1143000" lvl="2" indent="-19685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1F1F1F"/>
              </a:buClr>
              <a:buSzPts val="1300"/>
              <a:buFont typeface="Times New Roman"/>
              <a:buChar char="•"/>
            </a:pPr>
            <a:r>
              <a:rPr lang="en-US" sz="1900" dirty="0">
                <a:solidFill>
                  <a:srgbClr val="1F1F1F"/>
                </a:solidFill>
                <a:highlight>
                  <a:srgbClr val="FFFFFF"/>
                </a:highlight>
                <a:latin typeface="+mn-lt"/>
                <a:ea typeface="Times New Roman"/>
                <a:cs typeface="Times New Roman"/>
                <a:sym typeface="Times New Roman"/>
              </a:rPr>
              <a:t>ABOR Policy 6-201 and ASU policy ACD 509–02</a:t>
            </a:r>
          </a:p>
          <a:p>
            <a:pPr marL="1143000" lvl="2" indent="-19685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1F1F1F"/>
              </a:buClr>
              <a:buSzPts val="1300"/>
              <a:buFont typeface="Times New Roman"/>
              <a:buChar char="•"/>
            </a:pPr>
            <a:r>
              <a:rPr lang="en-US" sz="1900" u="sng" dirty="0">
                <a:solidFill>
                  <a:schemeClr val="hlink"/>
                </a:solidFill>
                <a:highlight>
                  <a:srgbClr val="FFFFFF"/>
                </a:highlight>
                <a:latin typeface="+mn-lt"/>
                <a:ea typeface="Times New Roman"/>
                <a:cs typeface="Times New Roman"/>
                <a:sym typeface="Times New Roman"/>
                <a:hlinkClick r:id="rId3"/>
              </a:rPr>
              <a:t>https://usenate.asu.edu/committees/caft</a:t>
            </a:r>
            <a:endParaRPr lang="en-US" sz="1900" u="sng" dirty="0">
              <a:solidFill>
                <a:schemeClr val="hlink"/>
              </a:solidFill>
              <a:highlight>
                <a:srgbClr val="FFFFFF"/>
              </a:highlight>
              <a:latin typeface="+mn-lt"/>
              <a:ea typeface="Times New Roman"/>
              <a:cs typeface="Times New Roman"/>
              <a:sym typeface="Times New Roman"/>
            </a:endParaRPr>
          </a:p>
          <a:p>
            <a:pPr marL="946150" lvl="2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1F1F1F"/>
              </a:buClr>
              <a:buSzPts val="1300"/>
              <a:buNone/>
            </a:pPr>
            <a:endParaRPr lang="en-US" sz="1900" dirty="0">
              <a:solidFill>
                <a:srgbClr val="1F1F1F"/>
              </a:solidFill>
              <a:highlight>
                <a:srgbClr val="FFFFFF"/>
              </a:highlight>
              <a:latin typeface="+mn-lt"/>
              <a:ea typeface="Times New Roman"/>
              <a:cs typeface="Times New Roman"/>
              <a:sym typeface="Times New Roman"/>
            </a:endParaRPr>
          </a:p>
          <a:p>
            <a:pPr marL="46355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1F1F1F"/>
              </a:buClr>
              <a:buSzPts val="2300"/>
              <a:buNone/>
            </a:pPr>
            <a:r>
              <a:rPr lang="en-US" sz="1900" i="0" dirty="0">
                <a:solidFill>
                  <a:srgbClr val="1F1F1F"/>
                </a:solidFill>
                <a:latin typeface="+mn-lt"/>
                <a:ea typeface="Times New Roman"/>
                <a:cs typeface="Times New Roman"/>
                <a:sym typeface="Times New Roman"/>
              </a:rPr>
              <a:t>Governance Grievance Committee (GGC)</a:t>
            </a:r>
          </a:p>
          <a:p>
            <a:pPr marL="1143000" lvl="2" indent="-19685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1F1F1F"/>
              </a:buClr>
              <a:buSzPts val="1300"/>
              <a:buFont typeface="Times New Roman"/>
              <a:buChar char="•"/>
            </a:pPr>
            <a:r>
              <a:rPr lang="en-US" sz="1900" dirty="0">
                <a:latin typeface="+mn-lt"/>
                <a:ea typeface="Times New Roman"/>
                <a:cs typeface="Times New Roman"/>
                <a:sym typeface="Times New Roman"/>
              </a:rPr>
              <a:t>ACD 509–02</a:t>
            </a:r>
          </a:p>
          <a:p>
            <a:pPr marL="1143000" lvl="2" indent="-19685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SzPts val="1300"/>
              <a:buFont typeface="Times New Roman"/>
              <a:buChar char="•"/>
            </a:pPr>
            <a:r>
              <a:rPr lang="en-US" sz="1900" u="sng" dirty="0">
                <a:solidFill>
                  <a:schemeClr val="hlink"/>
                </a:solidFill>
                <a:latin typeface="+mn-lt"/>
                <a:ea typeface="Times New Roman"/>
                <a:cs typeface="Times New Roman"/>
                <a:sym typeface="Times New Roman"/>
                <a:hlinkClick r:id="rId4"/>
              </a:rPr>
              <a:t>https://usenate.asu.edu/committees/ggc</a:t>
            </a:r>
            <a:endParaRPr lang="en-US" sz="1900" u="sng" dirty="0">
              <a:solidFill>
                <a:schemeClr val="hlink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946150" lvl="2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SzPts val="1300"/>
              <a:buNone/>
            </a:pPr>
            <a:endParaRPr lang="en-US" sz="1900" dirty="0">
              <a:latin typeface="+mn-lt"/>
              <a:ea typeface="Times New Roman"/>
              <a:cs typeface="Times New Roman"/>
              <a:sym typeface="Times New Roman"/>
            </a:endParaRPr>
          </a:p>
          <a:p>
            <a:pPr marL="46355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1F1F1F"/>
              </a:buClr>
              <a:buSzPts val="2300"/>
              <a:buNone/>
            </a:pPr>
            <a:r>
              <a:rPr lang="en-US" sz="1900" i="0" dirty="0">
                <a:solidFill>
                  <a:srgbClr val="1F1F1F"/>
                </a:solidFill>
                <a:latin typeface="+mn-lt"/>
                <a:ea typeface="Times New Roman"/>
                <a:cs typeface="Times New Roman"/>
                <a:sym typeface="Times New Roman"/>
              </a:rPr>
              <a:t>Academic Professional Grievance Committee (APGC) </a:t>
            </a:r>
          </a:p>
          <a:p>
            <a:pPr marL="1143000" lvl="2" indent="-19685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1F1F1F"/>
              </a:buClr>
              <a:buSzPts val="1300"/>
              <a:buFont typeface="Times New Roman"/>
              <a:buChar char="•"/>
            </a:pPr>
            <a:r>
              <a:rPr lang="en-US" sz="1900" dirty="0">
                <a:solidFill>
                  <a:srgbClr val="191919"/>
                </a:solidFill>
                <a:highlight>
                  <a:srgbClr val="FFFFFF"/>
                </a:highlight>
                <a:latin typeface="+mn-lt"/>
                <a:ea typeface="Times New Roman"/>
                <a:cs typeface="Times New Roman"/>
                <a:sym typeface="Times New Roman"/>
              </a:rPr>
              <a:t>ACD 509–03</a:t>
            </a:r>
          </a:p>
          <a:p>
            <a:pPr marL="1143000" lvl="2" indent="-19685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191919"/>
              </a:buClr>
              <a:buSzPts val="1300"/>
              <a:buFont typeface="Times New Roman"/>
              <a:buChar char="•"/>
            </a:pPr>
            <a:r>
              <a:rPr lang="en-US" sz="1900" u="sng" dirty="0">
                <a:solidFill>
                  <a:schemeClr val="hlink"/>
                </a:solidFill>
                <a:highlight>
                  <a:srgbClr val="FFFFFF"/>
                </a:highlight>
                <a:latin typeface="+mn-lt"/>
                <a:ea typeface="Times New Roman"/>
                <a:cs typeface="Times New Roman"/>
                <a:sym typeface="Times New Roman"/>
                <a:hlinkClick r:id="rId5"/>
              </a:rPr>
              <a:t>https://usenate.asu.edu/committees/apgc</a:t>
            </a:r>
            <a:endParaRPr lang="en-US" sz="1900" dirty="0">
              <a:solidFill>
                <a:srgbClr val="191919"/>
              </a:solidFill>
              <a:highlight>
                <a:srgbClr val="FFFFFF"/>
              </a:highlight>
              <a:latin typeface="+mn-lt"/>
              <a:ea typeface="Times New Roman"/>
              <a:cs typeface="Times New Roman"/>
              <a:sym typeface="Times New Roman"/>
            </a:endParaRPr>
          </a:p>
          <a:p>
            <a:pPr marL="22860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lang="en-US" sz="1900" dirty="0">
              <a:solidFill>
                <a:srgbClr val="191919"/>
              </a:solidFill>
              <a:highlight>
                <a:srgbClr val="FFFFFF"/>
              </a:highlight>
              <a:latin typeface="+mn-lt"/>
              <a:ea typeface="Times New Roman"/>
              <a:cs typeface="Times New Roman"/>
              <a:sym typeface="Times New Roman"/>
            </a:endParaRPr>
          </a:p>
          <a:p>
            <a:pPr marL="374650" indent="-34290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1F1F1F"/>
              </a:buClr>
              <a:buSzPts val="2300"/>
            </a:pPr>
            <a:r>
              <a:rPr lang="en-US" sz="1900" i="0" dirty="0">
                <a:solidFill>
                  <a:srgbClr val="1F1F1F"/>
                </a:solidFill>
                <a:latin typeface="+mn-lt"/>
                <a:ea typeface="Times New Roman"/>
                <a:cs typeface="Times New Roman"/>
                <a:sym typeface="Times New Roman"/>
              </a:rPr>
              <a:t>Each is a 3-year term. </a:t>
            </a:r>
            <a:endParaRPr lang="en-US" sz="1900" dirty="0">
              <a:latin typeface="+mn-lt"/>
            </a:endParaRPr>
          </a:p>
          <a:p>
            <a:pPr marL="374650" indent="-34290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1F1F1F"/>
              </a:buClr>
              <a:buSzPts val="2300"/>
            </a:pPr>
            <a:r>
              <a:rPr lang="en-US" sz="1900" i="0" dirty="0">
                <a:solidFill>
                  <a:srgbClr val="1F1F1F"/>
                </a:solidFill>
                <a:latin typeface="+mn-lt"/>
                <a:ea typeface="Times New Roman"/>
                <a:cs typeface="Times New Roman"/>
                <a:sym typeface="Times New Roman"/>
              </a:rPr>
              <a:t>The goal is to recruit 2 excellent nominees for each position.</a:t>
            </a:r>
            <a:endParaRPr lang="en-US" sz="1900" dirty="0">
              <a:latin typeface="+mn-lt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938DE3-5B77-06F5-D344-E524A9423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46712"/>
            <a:ext cx="6038849" cy="457200"/>
          </a:xfrm>
        </p:spPr>
        <p:txBody>
          <a:bodyPr/>
          <a:lstStyle/>
          <a:p>
            <a:r>
              <a:rPr lang="en-US" dirty="0"/>
              <a:t>Committee on Committee Updates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1C5179-45E5-3DC6-BBD6-3124389E69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140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B858E37-95B7-DCC7-E92D-30B0D6BB17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7519" y="1274763"/>
            <a:ext cx="7863205" cy="4945608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05B4DD78-A205-22AE-5505-E2CF3CE15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46712"/>
            <a:ext cx="7610474" cy="457200"/>
          </a:xfrm>
        </p:spPr>
        <p:txBody>
          <a:bodyPr/>
          <a:lstStyle/>
          <a:p>
            <a:r>
              <a:rPr lang="en-US" dirty="0"/>
              <a:t>Eligibility / Need (+1 candidate per position)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FA285C-F20A-A4EE-11A6-BB8CF35177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35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A53924-D278-D8FF-0A66-6174AD996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171" y="1343025"/>
            <a:ext cx="9504903" cy="4863487"/>
          </a:xfrm>
        </p:spPr>
        <p:txBody>
          <a:bodyPr>
            <a:normAutofit/>
          </a:bodyPr>
          <a:lstStyle/>
          <a:p>
            <a:pPr marL="514350" marR="0" lvl="0" indent="-514350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Times New Roman"/>
                <a:cs typeface="Times New Roman"/>
                <a:sym typeface="Times New Roman"/>
              </a:rPr>
              <a:t>Experience in Shared Governance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urier New" panose="02070309020205020404" pitchFamily="49" charset="0"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Times New Roman"/>
                <a:cs typeface="Times New Roman"/>
                <a:sym typeface="Times New Roman"/>
              </a:rPr>
              <a:t>	University service provides an inside view to ASU’s  governance structures and priorities.</a:t>
            </a: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514350" marR="0" lvl="0" indent="-51435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Times New Roman"/>
                <a:cs typeface="Times New Roman"/>
                <a:sym typeface="Times New Roman"/>
              </a:rPr>
              <a:t>Professional Growth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914400" marR="0" lvl="2" indent="0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Times New Roman"/>
                <a:cs typeface="Times New Roman"/>
                <a:sym typeface="Times New Roman"/>
              </a:rPr>
              <a:t>University level service factors into consideration for promotion from Associate to Full and beyond for tenure and career track faculty. </a:t>
            </a: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514350" marR="0" lvl="0" indent="-51435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Times New Roman"/>
                <a:cs typeface="Times New Roman"/>
                <a:sym typeface="Times New Roman"/>
              </a:rPr>
              <a:t>Networking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914400" marR="0" lvl="2" indent="0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Times New Roman"/>
                <a:cs typeface="Times New Roman"/>
                <a:sym typeface="Times New Roman"/>
              </a:rPr>
              <a:t>Committees provide not only opportunities to meet colleagues from varied backgrounds, disciplines and campuses but also provides direct access to University leadership. </a:t>
            </a: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514350" marR="0" lvl="0" indent="-51435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Times New Roman"/>
                <a:cs typeface="Times New Roman"/>
                <a:sym typeface="Times New Roman"/>
              </a:rPr>
              <a:t>Skills</a:t>
            </a:r>
          </a:p>
          <a:p>
            <a:pPr marL="914400" marR="0" lvl="2" indent="0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Times New Roman"/>
                <a:cs typeface="Times New Roman"/>
                <a:sym typeface="Times New Roman"/>
              </a:rPr>
              <a:t>Committee work enhances leadership, communication, collaboration, and problem-solving skills.</a:t>
            </a: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514350" marR="0" lvl="0" indent="-51435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Times New Roman"/>
                <a:cs typeface="Times New Roman"/>
                <a:sym typeface="Times New Roman"/>
              </a:rPr>
              <a:t>Influence and Impact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914400" marR="0" lvl="2" indent="0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Times New Roman"/>
                <a:cs typeface="Times New Roman"/>
                <a:sym typeface="Times New Roman"/>
              </a:rPr>
              <a:t>University Committees contribute directly to the decision-making processes and shared governance and help shape policies or initiatives that affect students and faculty.</a:t>
            </a: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514350" marR="0" lvl="0" indent="-51435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Times New Roman"/>
                <a:cs typeface="Times New Roman"/>
                <a:sym typeface="Times New Roman"/>
              </a:rPr>
              <a:t>Community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914400" marR="0" lvl="2" indent="0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Times New Roman"/>
                <a:cs typeface="Times New Roman"/>
                <a:sym typeface="Times New Roman"/>
              </a:rPr>
              <a:t>Committee work fosters a sense of belonging and teamwork, as members work towards common goals.</a:t>
            </a: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514350" marR="0" lvl="0" indent="-51435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Times New Roman"/>
                <a:cs typeface="Times New Roman"/>
                <a:sym typeface="Times New Roman"/>
              </a:rPr>
              <a:t>Visibility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914400" marR="0" lvl="2" indent="0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Times New Roman"/>
                <a:cs typeface="Times New Roman"/>
                <a:sym typeface="Times New Roman"/>
              </a:rPr>
              <a:t> Active committee members can gain recognition which can lead to further opportunities.</a:t>
            </a: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endParaRPr lang="en-US" sz="1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36A9851-F8BE-34BD-3412-0E775D1E4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46712"/>
            <a:ext cx="5257799" cy="457200"/>
          </a:xfrm>
        </p:spPr>
        <p:txBody>
          <a:bodyPr/>
          <a:lstStyle/>
          <a:p>
            <a:r>
              <a:rPr lang="en-US" dirty="0"/>
              <a:t>Benefits of University Service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D06FC2-685F-1505-D7FF-A0C43D3BCB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9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University-Senate-PPt-Template">
  <a:themeElements>
    <a:clrScheme name="ASU Brand colors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8C1D40"/>
      </a:accent1>
      <a:accent2>
        <a:srgbClr val="FFC627"/>
      </a:accent2>
      <a:accent3>
        <a:srgbClr val="78BE20"/>
      </a:accent3>
      <a:accent4>
        <a:srgbClr val="00A3E0"/>
      </a:accent4>
      <a:accent5>
        <a:srgbClr val="FF7F32"/>
      </a:accent5>
      <a:accent6>
        <a:srgbClr val="5C6670"/>
      </a:accent6>
      <a:hlink>
        <a:srgbClr val="8C1D40"/>
      </a:hlink>
      <a:folHlink>
        <a:srgbClr val="FFC627"/>
      </a:folHlink>
    </a:clrScheme>
    <a:fontScheme name="ASU Brand fonts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ty-Senate-PPt-Template" id="{AB60C9A0-EE88-46EC-A9EF-D9BD3FF1DF8F}" vid="{3480E46B-7A77-4369-85C7-92CF034432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University-Senate-PPt-Template-2024</Template>
  <TotalTime>34</TotalTime>
  <Words>277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Courier New</vt:lpstr>
      <vt:lpstr>Times New Roman</vt:lpstr>
      <vt:lpstr>University-Senate-PPt-Template</vt:lpstr>
      <vt:lpstr>Committee on Committee Updates</vt:lpstr>
      <vt:lpstr>Committee on Committee Updates </vt:lpstr>
      <vt:lpstr>Eligibility / Need (+1 candidate per position) </vt:lpstr>
      <vt:lpstr>Benefits of University Service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Ashly Contreras</dc:creator>
  <cp:lastModifiedBy>Ashly Contreras</cp:lastModifiedBy>
  <cp:revision>4</cp:revision>
  <dcterms:created xsi:type="dcterms:W3CDTF">2024-11-04T16:22:12Z</dcterms:created>
  <dcterms:modified xsi:type="dcterms:W3CDTF">2024-11-04T17:05:47Z</dcterms:modified>
</cp:coreProperties>
</file>