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61" r:id="rId2"/>
    <p:sldId id="258" r:id="rId3"/>
    <p:sldId id="260" r:id="rId4"/>
    <p:sldId id="259" r:id="rId5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08" y="72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379041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978053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142917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99F01F-4021-2DD5-C085-70139682A4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enate.asu.edu/committees/caft" TargetMode="External"/><Relationship Id="rId2" Type="http://schemas.openxmlformats.org/officeDocument/2006/relationships/hyperlink" Target="https://usenate.asu.edu/about/leadership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usenate.asu.edu/committees/apgc" TargetMode="External"/><Relationship Id="rId4" Type="http://schemas.openxmlformats.org/officeDocument/2006/relationships/hyperlink" Target="https://usenate.asu.edu/committees/gg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2D6C-550C-A933-69D1-C740B3067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Committee on Committee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B3D7E-C0D8-0915-7D7B-59852E056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978053"/>
            <a:ext cx="1117599" cy="36622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2024-2025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0A3EE-6DD5-9A0A-31A9-F63A65A31D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Elisa Bienenstock</a:t>
            </a:r>
          </a:p>
        </p:txBody>
      </p:sp>
    </p:spTree>
    <p:extLst>
      <p:ext uri="{BB962C8B-B14F-4D97-AF65-F5344CB8AC3E}">
        <p14:creationId xmlns:p14="http://schemas.microsoft.com/office/powerpoint/2010/main" val="138813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A2BFDE-1081-D407-3C56-B4E125998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921" y="1227201"/>
            <a:ext cx="9504903" cy="4764024"/>
          </a:xfrm>
        </p:spPr>
        <p:txBody>
          <a:bodyPr>
            <a:normAutofit fontScale="92500" lnSpcReduction="10000"/>
          </a:bodyPr>
          <a:lstStyle/>
          <a:p>
            <a:pPr marL="374650" indent="-342900">
              <a:lnSpc>
                <a:spcPct val="70000"/>
              </a:lnSpc>
              <a:spcAft>
                <a:spcPts val="0"/>
              </a:spcAft>
              <a:buClr>
                <a:schemeClr val="dk1"/>
              </a:buClr>
              <a:buSzPts val="2300"/>
            </a:pPr>
            <a:r>
              <a:rPr lang="en-US" sz="1900" dirty="0">
                <a:latin typeface="+mn-lt"/>
                <a:ea typeface="Times New Roman"/>
                <a:cs typeface="Times New Roman"/>
                <a:sym typeface="Times New Roman"/>
              </a:rPr>
              <a:t>Elections for the following positions will occur in Spring 2025: </a:t>
            </a:r>
            <a:endParaRPr lang="en-US" sz="1900" dirty="0">
              <a:latin typeface="+mn-lt"/>
            </a:endParaRPr>
          </a:p>
          <a:p>
            <a:pPr marL="46355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endParaRPr lang="en-US" sz="19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6355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1900" dirty="0">
                <a:latin typeface="+mn-lt"/>
                <a:ea typeface="Times New Roman"/>
                <a:cs typeface="Times New Roman"/>
                <a:sym typeface="Times New Roman"/>
              </a:rPr>
              <a:t>Campus Presidents 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•"/>
            </a:pPr>
            <a:r>
              <a:rPr lang="en-US" sz="1900" dirty="0">
                <a:latin typeface="+mn-lt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1900" u="sng" dirty="0">
                <a:solidFill>
                  <a:schemeClr val="hlink"/>
                </a:solidFill>
                <a:latin typeface="+mn-lt"/>
                <a:ea typeface="Times New Roman"/>
                <a:cs typeface="Times New Roman"/>
                <a:sym typeface="Times New Roman"/>
                <a:hlinkClick r:id="rId2"/>
              </a:rPr>
              <a:t>https://usenate.asu.edu/about/leadership</a:t>
            </a:r>
            <a:r>
              <a:rPr lang="en-US" sz="1900" dirty="0">
                <a:latin typeface="+mn-lt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94615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 lang="en-US" sz="19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6355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2300"/>
              <a:buNone/>
            </a:pPr>
            <a:r>
              <a:rPr lang="en-US" sz="1900" i="0" dirty="0">
                <a:solidFill>
                  <a:srgbClr val="1F1F1F"/>
                </a:solidFill>
                <a:latin typeface="+mn-lt"/>
                <a:ea typeface="Times New Roman"/>
                <a:cs typeface="Times New Roman"/>
                <a:sym typeface="Times New Roman"/>
              </a:rPr>
              <a:t>Committee on Academic Freedom and Tenure (CAFT)</a:t>
            </a:r>
            <a:endParaRPr lang="en-US" sz="1900" dirty="0">
              <a:solidFill>
                <a:srgbClr val="1F1F1F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1300"/>
              <a:buFont typeface="Times New Roman"/>
              <a:buChar char="•"/>
            </a:pPr>
            <a:r>
              <a:rPr lang="en-US" sz="1900" dirty="0">
                <a:solidFill>
                  <a:srgbClr val="1F1F1F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ABOR Policy 6-201 and ASU policy ACD 509–02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1300"/>
              <a:buFont typeface="Times New Roman"/>
              <a:buChar char="•"/>
            </a:pPr>
            <a:r>
              <a:rPr lang="en-US" sz="1900" u="sng" dirty="0">
                <a:solidFill>
                  <a:schemeClr val="hlink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  <a:hlinkClick r:id="rId3"/>
              </a:rPr>
              <a:t>https://usenate.asu.edu/committees/caft</a:t>
            </a:r>
            <a:endParaRPr lang="en-US" sz="1900" u="sng" dirty="0">
              <a:solidFill>
                <a:schemeClr val="hlink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94615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1300"/>
              <a:buNone/>
            </a:pPr>
            <a:endParaRPr lang="en-US" sz="1900" dirty="0">
              <a:solidFill>
                <a:srgbClr val="1F1F1F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6355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2300"/>
              <a:buNone/>
            </a:pPr>
            <a:r>
              <a:rPr lang="en-US" sz="1900" i="0" dirty="0">
                <a:solidFill>
                  <a:srgbClr val="1F1F1F"/>
                </a:solidFill>
                <a:latin typeface="+mn-lt"/>
                <a:ea typeface="Times New Roman"/>
                <a:cs typeface="Times New Roman"/>
                <a:sym typeface="Times New Roman"/>
              </a:rPr>
              <a:t>Governance Grievance Committee (GGC)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1300"/>
              <a:buFont typeface="Times New Roman"/>
              <a:buChar char="•"/>
            </a:pPr>
            <a:r>
              <a:rPr lang="en-US" sz="1900" dirty="0">
                <a:latin typeface="+mn-lt"/>
                <a:ea typeface="Times New Roman"/>
                <a:cs typeface="Times New Roman"/>
                <a:sym typeface="Times New Roman"/>
              </a:rPr>
              <a:t>ACD 509–02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Times New Roman"/>
              <a:buChar char="•"/>
            </a:pPr>
            <a:r>
              <a:rPr lang="en-US" sz="1900" u="sng" dirty="0">
                <a:solidFill>
                  <a:schemeClr val="hlink"/>
                </a:solidFill>
                <a:latin typeface="+mn-lt"/>
                <a:ea typeface="Times New Roman"/>
                <a:cs typeface="Times New Roman"/>
                <a:sym typeface="Times New Roman"/>
                <a:hlinkClick r:id="rId4"/>
              </a:rPr>
              <a:t>https://usenate.asu.edu/committees/ggc</a:t>
            </a:r>
            <a:endParaRPr lang="en-US" sz="1900" u="sng" dirty="0">
              <a:solidFill>
                <a:schemeClr val="hlink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94615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300"/>
              <a:buNone/>
            </a:pPr>
            <a:endParaRPr lang="en-US" sz="19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6355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2300"/>
              <a:buNone/>
            </a:pPr>
            <a:r>
              <a:rPr lang="en-US" sz="1900" i="0" dirty="0">
                <a:solidFill>
                  <a:srgbClr val="1F1F1F"/>
                </a:solidFill>
                <a:latin typeface="+mn-lt"/>
                <a:ea typeface="Times New Roman"/>
                <a:cs typeface="Times New Roman"/>
                <a:sym typeface="Times New Roman"/>
              </a:rPr>
              <a:t>Academic Professional Grievance Committee (APGC) 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F1F1F"/>
              </a:buClr>
              <a:buSzPts val="1300"/>
              <a:buFont typeface="Times New Roman"/>
              <a:buChar char="•"/>
            </a:pPr>
            <a:r>
              <a:rPr lang="en-US" sz="1900" dirty="0">
                <a:solidFill>
                  <a:srgbClr val="191919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</a:rPr>
              <a:t>ACD 509–03</a:t>
            </a:r>
          </a:p>
          <a:p>
            <a:pPr marL="1143000" lvl="2" indent="-19685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rgbClr val="191919"/>
              </a:buClr>
              <a:buSzPts val="1300"/>
              <a:buFont typeface="Times New Roman"/>
              <a:buChar char="•"/>
            </a:pPr>
            <a:r>
              <a:rPr lang="en-US" sz="1900" u="sng" dirty="0">
                <a:solidFill>
                  <a:schemeClr val="hlink"/>
                </a:solidFill>
                <a:highlight>
                  <a:srgbClr val="FFFFFF"/>
                </a:highlight>
                <a:latin typeface="+mn-lt"/>
                <a:ea typeface="Times New Roman"/>
                <a:cs typeface="Times New Roman"/>
                <a:sym typeface="Times New Roman"/>
                <a:hlinkClick r:id="rId5"/>
              </a:rPr>
              <a:t>https://usenate.asu.edu/committees/apgc</a:t>
            </a:r>
            <a:endParaRPr lang="en-US" sz="1900" dirty="0">
              <a:solidFill>
                <a:srgbClr val="191919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2286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191919"/>
              </a:solidFill>
              <a:highlight>
                <a:srgbClr val="FFFFFF"/>
              </a:highlight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74650" indent="-34290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300"/>
            </a:pPr>
            <a:r>
              <a:rPr lang="en-US" sz="1900" i="0" dirty="0">
                <a:solidFill>
                  <a:srgbClr val="1F1F1F"/>
                </a:solidFill>
                <a:latin typeface="+mn-lt"/>
                <a:ea typeface="Times New Roman"/>
                <a:cs typeface="Times New Roman"/>
                <a:sym typeface="Times New Roman"/>
              </a:rPr>
              <a:t>Each is a 3-year term. </a:t>
            </a:r>
            <a:endParaRPr lang="en-US" sz="1900" dirty="0">
              <a:latin typeface="+mn-lt"/>
            </a:endParaRPr>
          </a:p>
          <a:p>
            <a:pPr marL="374650" indent="-34290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300"/>
            </a:pPr>
            <a:r>
              <a:rPr lang="en-US" sz="1900" i="0" dirty="0">
                <a:solidFill>
                  <a:srgbClr val="1F1F1F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goal is to recruit 2 excellent nominees for each position.</a:t>
            </a:r>
            <a:endParaRPr lang="en-US" sz="1900" dirty="0">
              <a:latin typeface="+mn-l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38DE3-5B77-06F5-D344-E524A9423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46712"/>
            <a:ext cx="6038849" cy="457200"/>
          </a:xfrm>
        </p:spPr>
        <p:txBody>
          <a:bodyPr/>
          <a:lstStyle/>
          <a:p>
            <a:r>
              <a:rPr lang="en-US" dirty="0"/>
              <a:t>Committee on Committee Updates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C5179-45E5-3DC6-BBD6-3124389E6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4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858E37-95B7-DCC7-E92D-30B0D6BB1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7519" y="1274763"/>
            <a:ext cx="7863205" cy="4945608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46712"/>
            <a:ext cx="7610474" cy="457200"/>
          </a:xfrm>
        </p:spPr>
        <p:txBody>
          <a:bodyPr/>
          <a:lstStyle/>
          <a:p>
            <a:r>
              <a:rPr lang="en-US" dirty="0"/>
              <a:t>Eligibility / Need (+1 candidate per position)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171" y="1343025"/>
            <a:ext cx="9504903" cy="4863487"/>
          </a:xfrm>
        </p:spPr>
        <p:txBody>
          <a:bodyPr>
            <a:normAutofit/>
          </a:bodyPr>
          <a:lstStyle/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Experience in Shared Governance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urier New" panose="02070309020205020404" pitchFamily="49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	University service provides an inside view to ASU’s  governance structures and priorities.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Professional Growth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University level service factors into consideration for promotion from Associate to Full and beyond for tenure and career track faculty. 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Networking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Committees provide not only opportunities to meet colleagues from varied backgrounds, disciplines and campuses but also provides direct access to University leadership. 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Skills</a:t>
            </a: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Committee work enhances leadership, communication, collaboration, and problem-solving skills.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Influence and Impact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University Committees contribute directly to the decision-making processes and shared governance and help shape policies or initiatives that affect students and faculty.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Community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Committee work fosters a sense of belonging and teamwork, as members work towards common goals.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514350" marR="0" lvl="0" indent="-51435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Visibility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Times New Roman"/>
                <a:cs typeface="Times New Roman"/>
                <a:sym typeface="Times New Roman"/>
              </a:rPr>
              <a:t> Active committee members can gain recognition which can lead to further opportunities.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46712"/>
            <a:ext cx="5257799" cy="457200"/>
          </a:xfrm>
        </p:spPr>
        <p:txBody>
          <a:bodyPr/>
          <a:lstStyle/>
          <a:p>
            <a:r>
              <a:rPr lang="en-US" dirty="0"/>
              <a:t>Benefits of University Service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34</TotalTime>
  <Words>277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Times New Roman</vt:lpstr>
      <vt:lpstr>University-Senate-PPt-Template</vt:lpstr>
      <vt:lpstr>Committee on Committee Updates</vt:lpstr>
      <vt:lpstr>Committee on Committee Updates </vt:lpstr>
      <vt:lpstr>Eligibility / Need (+1 candidate per position) </vt:lpstr>
      <vt:lpstr>Benefits of University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4</cp:revision>
  <dcterms:created xsi:type="dcterms:W3CDTF">2024-11-04T16:22:12Z</dcterms:created>
  <dcterms:modified xsi:type="dcterms:W3CDTF">2024-11-04T17:05:47Z</dcterms:modified>
</cp:coreProperties>
</file>