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sldIdLst>
    <p:sldId id="256" r:id="rId2"/>
    <p:sldId id="258" r:id="rId3"/>
    <p:sldId id="260" r:id="rId4"/>
    <p:sldId id="261" r:id="rId5"/>
    <p:sldId id="259" r:id="rId6"/>
  </p:sldIdLst>
  <p:sldSz cx="12192000" cy="6858000"/>
  <p:notesSz cx="6950075" cy="9236075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pos="888">
          <p15:clr>
            <a:srgbClr val="A4A3A4"/>
          </p15:clr>
        </p15:guide>
        <p15:guide id="12" orient="horz" pos="2352">
          <p15:clr>
            <a:srgbClr val="A4A3A4"/>
          </p15:clr>
        </p15:guide>
        <p15:guide id="13" orient="horz" pos="28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08" y="210"/>
      </p:cViewPr>
      <p:guideLst>
        <p:guide pos="888"/>
        <p:guide orient="horz" pos="2352"/>
        <p:guide orient="horz" pos="28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5951" y="1531507"/>
            <a:ext cx="10363200" cy="1763879"/>
          </a:xfrm>
          <a:noFill/>
        </p:spPr>
        <p:txBody>
          <a:bodyPr/>
          <a:lstStyle>
            <a:lvl1pPr marL="0" algn="l">
              <a:lnSpc>
                <a:spcPts val="6500"/>
              </a:lnSpc>
              <a:defRPr sz="6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Type your presentation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5951" y="1128445"/>
            <a:ext cx="5676695" cy="366228"/>
          </a:xfrm>
          <a:solidFill>
            <a:schemeClr val="accent2"/>
          </a:solidFill>
        </p:spPr>
        <p:txBody>
          <a:bodyPr/>
          <a:lstStyle>
            <a:lvl1pPr marL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sz="24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any text here, size box to fit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15952" y="3295383"/>
            <a:ext cx="8945493" cy="147161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Type information such as: presenter name, location, date, . . 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C2420E-47B6-7A91-B130-65E51BC975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7589" y="5164719"/>
            <a:ext cx="3416760" cy="143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49" y="0"/>
            <a:ext cx="4653567" cy="6858000"/>
          </a:xfrm>
          <a:noFill/>
        </p:spPr>
        <p:txBody>
          <a:bodyPr>
            <a:noAutofit/>
          </a:bodyPr>
          <a:lstStyle>
            <a:lvl1pPr algn="r">
              <a:lnSpc>
                <a:spcPts val="4000"/>
              </a:lnSpc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hape 14"/>
          <p:cNvSpPr txBox="1"/>
          <p:nvPr/>
        </p:nvSpPr>
        <p:spPr>
          <a:xfrm>
            <a:off x="4886652" y="495464"/>
            <a:ext cx="1409600" cy="4708800"/>
          </a:xfrm>
          <a:prstGeom prst="rect">
            <a:avLst/>
          </a:prstGeom>
          <a:noFill/>
          <a:ln>
            <a:noFill/>
          </a:ln>
        </p:spPr>
        <p:txBody>
          <a:bodyPr lIns="91433" tIns="45700" rIns="91433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29999" b="0" i="0" u="none" strike="noStrike" cap="none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62700" y="0"/>
            <a:ext cx="4876264" cy="6858000"/>
          </a:xfrm>
        </p:spPr>
        <p:txBody>
          <a:bodyPr anchor="ctr">
            <a:normAutofit/>
          </a:bodyPr>
          <a:lstStyle>
            <a:lvl1pPr marL="609585" indent="-304792">
              <a:lnSpc>
                <a:spcPct val="114000"/>
              </a:lnSpc>
              <a:spcBef>
                <a:spcPts val="0"/>
              </a:spcBef>
              <a:spcAft>
                <a:spcPts val="2133"/>
              </a:spcAft>
              <a:buNone/>
              <a:defRPr sz="2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lnSpc>
                <a:spcPct val="114000"/>
              </a:lnSpc>
              <a:spcBef>
                <a:spcPts val="0"/>
              </a:spcBef>
              <a:spcAft>
                <a:spcPts val="2133"/>
              </a:spcAft>
              <a:buNone/>
              <a:defRPr sz="2400" b="1"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First list item, soft return for two lines </a:t>
            </a:r>
          </a:p>
          <a:p>
            <a:pPr lvl="0"/>
            <a:r>
              <a:rPr lang="en-US" dirty="0"/>
              <a:t>Second list item and so on</a:t>
            </a:r>
          </a:p>
        </p:txBody>
      </p:sp>
    </p:spTree>
    <p:extLst>
      <p:ext uri="{BB962C8B-B14F-4D97-AF65-F5344CB8AC3E}">
        <p14:creationId xmlns:p14="http://schemas.microsoft.com/office/powerpoint/2010/main" val="5231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Brea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D99FBE-D602-4AF1-97F3-939F5F468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31155" cy="6711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74033" y="2555032"/>
            <a:ext cx="8564915" cy="2057600"/>
          </a:xfrm>
          <a:noFill/>
        </p:spPr>
        <p:txBody>
          <a:bodyPr anchor="t">
            <a:noAutofit/>
          </a:bodyPr>
          <a:lstStyle>
            <a:lvl1pPr algn="l">
              <a:lnSpc>
                <a:spcPts val="6000"/>
              </a:lnSpc>
              <a:defRPr sz="6400"/>
            </a:lvl1pPr>
          </a:lstStyle>
          <a:p>
            <a:r>
              <a:rPr lang="en-US" dirty="0"/>
              <a:t>Click to edit chapter break bar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FA2B66-E84F-46D1-81A7-D01800EE6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815294D-F6BF-1DF5-0CA7-E0D91BCA503E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Welcome Orientation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2024–2025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B9DD59-439F-D0F8-61D1-9548AD4CFC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9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8896" y="1408176"/>
            <a:ext cx="9504903" cy="47640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546712"/>
            <a:ext cx="8941340" cy="457200"/>
          </a:xfrm>
          <a:solidFill>
            <a:schemeClr val="accent2"/>
          </a:solidFill>
        </p:spPr>
        <p:txBody>
          <a:bodyPr/>
          <a:lstStyle/>
          <a:p>
            <a:r>
              <a:rPr lang="en-US" dirty="0"/>
              <a:t>Click to edit title, size as necessary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58968" y="6360923"/>
            <a:ext cx="1776154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E6AF2F-0C25-4323-A7AA-8ED2AD135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0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546712"/>
            <a:ext cx="8915400" cy="457200"/>
          </a:xfrm>
          <a:solidFill>
            <a:schemeClr val="accent2"/>
          </a:solidFill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title, size as necessary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3A1FB7-81BE-4926-8D2A-01E587869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1328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1F7961-FA02-4BAE-8C2D-7E4A32925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54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A6990A5-5113-4A19-B2A2-3CAF8AD4D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76544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3BCA199-CD26-4A0A-98E7-DEAC7AC04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2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2D796DD-659E-42F1-86E8-E94AA42AB8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-219456"/>
            <a:ext cx="4371429" cy="40952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46712"/>
            <a:ext cx="10515600" cy="457200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8897" y="1317540"/>
            <a:ext cx="9585290" cy="4748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5704" y="6360923"/>
            <a:ext cx="2673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8E22C23-C3AA-42D5-AB3C-A880DCBC7E19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2024–2025  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1EBCD22-C56D-43FF-9917-1B7B2FDDD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1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4" r:id="rId2"/>
    <p:sldLayoutId id="2147483708" r:id="rId3"/>
    <p:sldLayoutId id="2147483709" r:id="rId4"/>
    <p:sldLayoutId id="2147483712" r:id="rId5"/>
    <p:sldLayoutId id="2147483720" r:id="rId6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l" defTabSz="914377" rtl="0" eaLnBrk="1" latinLnBrk="0" hangingPunct="1">
        <a:lnSpc>
          <a:spcPts val="3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7013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6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1500" indent="-228600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20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57300" indent="-227013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-230188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72">
          <p15:clr>
            <a:srgbClr val="F26B43"/>
          </p15:clr>
        </p15:guide>
        <p15:guide id="4" pos="6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facman@asu.edu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fo.asu.edu/ev-charging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57A2A-F202-E5D3-7C2F-65D54E47D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strike="noStrike" spc="-1" dirty="0">
                <a:solidFill>
                  <a:srgbClr val="000000"/>
                </a:solidFill>
                <a:latin typeface="Arial"/>
              </a:rPr>
              <a:t>University Services and Facilities Committee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88426-4954-B4D2-5738-053309355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5951" y="1128445"/>
            <a:ext cx="8945494" cy="366228"/>
          </a:xfrm>
        </p:spPr>
        <p:txBody>
          <a:bodyPr>
            <a:normAutofit fontScale="25000" lnSpcReduction="20000"/>
          </a:bodyPr>
          <a:lstStyle/>
          <a:p>
            <a:r>
              <a:rPr lang="en-US" sz="11200" b="1" strike="noStrike" spc="-1" dirty="0">
                <a:solidFill>
                  <a:srgbClr val="000000"/>
                </a:solidFill>
                <a:latin typeface="Arial"/>
              </a:rPr>
              <a:t>USFC report @ Senate meeting #3 11/4/24</a:t>
            </a:r>
            <a:endParaRPr lang="en-US" sz="11200" b="0" strike="noStrike" spc="-1" dirty="0">
              <a:latin typeface="Arial"/>
            </a:endParaRP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6B7AF8-DDE3-D4D0-C567-060CB09F3E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Bruno Welfert </a:t>
            </a:r>
          </a:p>
        </p:txBody>
      </p:sp>
    </p:spTree>
    <p:extLst>
      <p:ext uri="{BB962C8B-B14F-4D97-AF65-F5344CB8AC3E}">
        <p14:creationId xmlns:p14="http://schemas.microsoft.com/office/powerpoint/2010/main" val="325296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6D25556-A71C-E52D-71B9-8EA9CA18EF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3677" y="1511623"/>
            <a:ext cx="10530454" cy="3834754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5938DE3-5B77-06F5-D344-E524A9423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C5179-45E5-3DC6-BBD6-3124389E69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14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110A55-ACC0-1280-B897-9E0DA7663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548" y="1154956"/>
            <a:ext cx="9643320" cy="520596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buNone/>
              <a:tabLst>
                <a:tab pos="0" algn="l"/>
              </a:tabLst>
            </a:pPr>
            <a:r>
              <a:rPr lang="en-US" sz="6400" b="1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RFC 205 Building maintenance (1/2020)</a:t>
            </a:r>
            <a:endParaRPr lang="en-US" sz="6400" b="0" strike="noStrike" spc="-1" dirty="0">
              <a:latin typeface="+mn-lt"/>
            </a:endParaRPr>
          </a:p>
          <a:p>
            <a:pPr marL="216000" indent="-216000">
              <a:lnSpc>
                <a:spcPct val="115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64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A balance should exist between maintenance/upgrade of existing structures and building new ones</a:t>
            </a:r>
            <a:endParaRPr lang="en-US" sz="6400" b="0" strike="noStrike" spc="-1" dirty="0">
              <a:latin typeface="+mn-lt"/>
            </a:endParaRPr>
          </a:p>
          <a:p>
            <a:pPr marL="216000" indent="-216000">
              <a:lnSpc>
                <a:spcPct val="115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64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Various contacts with VP &amp; CFO M. Olsen calling for more transparent communication with faculty, staff and students; an online tool for providing feedback was discussed.</a:t>
            </a:r>
            <a:endParaRPr lang="en-US" sz="6400" b="0" strike="noStrike" spc="-1" dirty="0">
              <a:latin typeface="+mn-lt"/>
            </a:endParaRPr>
          </a:p>
          <a:p>
            <a:pPr marL="216000" indent="-216000">
              <a:lnSpc>
                <a:spcPct val="115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64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AY2024-25: handicapped access to bathrooms (Goldwater, heavy doors),  barrier in exterior staircases (Goldwater, to prevent falls) </a:t>
            </a:r>
            <a:endParaRPr lang="en-US" sz="6400" b="0" strike="noStrike" spc="-1" dirty="0">
              <a:latin typeface="+mn-lt"/>
            </a:endParaRPr>
          </a:p>
          <a:p>
            <a:pPr>
              <a:lnSpc>
                <a:spcPct val="115000"/>
              </a:lnSpc>
              <a:spcBef>
                <a:spcPts val="865"/>
              </a:spcBef>
              <a:buNone/>
              <a:tabLst>
                <a:tab pos="0" algn="l"/>
              </a:tabLst>
            </a:pPr>
            <a:r>
              <a:rPr lang="en-US" sz="6400" b="1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RFC 243 Fragrance sensitivity (11/2022)</a:t>
            </a:r>
            <a:endParaRPr lang="en-US" sz="6400" b="0" strike="noStrike" spc="-1" dirty="0">
              <a:latin typeface="+mn-lt"/>
            </a:endParaRPr>
          </a:p>
          <a:p>
            <a:pPr marL="216000" indent="-216000">
              <a:lnSpc>
                <a:spcPct val="115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64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Fragrances in cleaning and personal case products create health issues in 1/3 population, 1/10 severe. </a:t>
            </a:r>
            <a:endParaRPr lang="en-US" sz="6400" b="0" strike="noStrike" spc="-1" dirty="0">
              <a:latin typeface="+mn-lt"/>
            </a:endParaRPr>
          </a:p>
          <a:p>
            <a:pPr marL="216000" indent="-216000">
              <a:lnSpc>
                <a:spcPct val="115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64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Possible need of somewhat comprehensive survey</a:t>
            </a:r>
            <a:endParaRPr lang="en-US" sz="6400" b="0" strike="noStrike" spc="-1" dirty="0">
              <a:latin typeface="+mn-lt"/>
            </a:endParaRPr>
          </a:p>
          <a:p>
            <a:pPr>
              <a:lnSpc>
                <a:spcPct val="115000"/>
              </a:lnSpc>
              <a:spcBef>
                <a:spcPts val="865"/>
              </a:spcBef>
              <a:buNone/>
              <a:tabLst>
                <a:tab pos="0" algn="l"/>
              </a:tabLst>
            </a:pPr>
            <a:r>
              <a:rPr lang="en-US" sz="6400" b="1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RFC 248 Classroom scheduling (3/2023)</a:t>
            </a:r>
            <a:endParaRPr lang="en-US" sz="6400" b="0" strike="noStrike" spc="-1" dirty="0">
              <a:latin typeface="+mn-lt"/>
            </a:endParaRPr>
          </a:p>
          <a:p>
            <a:pPr marL="216000" indent="-216000">
              <a:lnSpc>
                <a:spcPct val="115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64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Why can’t classrooms be scheduled M/W? </a:t>
            </a:r>
            <a:endParaRPr lang="en-US" sz="6400" b="0" strike="noStrike" spc="-1" dirty="0">
              <a:latin typeface="+mn-lt"/>
            </a:endParaRPr>
          </a:p>
          <a:p>
            <a:pPr marL="216000" indent="-216000">
              <a:lnSpc>
                <a:spcPct val="115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64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Vice Provost A. Jones + Math scheduler: M/W after 1:30pm permitted, otherwise M/W/F schedule must be used.</a:t>
            </a:r>
            <a:endParaRPr lang="en-US" sz="6400" b="0" strike="noStrike" spc="-1" dirty="0">
              <a:latin typeface="+mn-lt"/>
            </a:endParaRPr>
          </a:p>
          <a:p>
            <a:pPr>
              <a:lnSpc>
                <a:spcPct val="115000"/>
              </a:lnSpc>
              <a:spcBef>
                <a:spcPts val="865"/>
              </a:spcBef>
              <a:buNone/>
              <a:tabLst>
                <a:tab pos="0" algn="l"/>
              </a:tabLst>
            </a:pPr>
            <a:endParaRPr lang="en-US" sz="1800" b="0" strike="noStrike" spc="-1" dirty="0">
              <a:latin typeface="Arial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B4DD78-A205-22AE-5505-E2CF3CE1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RFC’s (Requests For Consultation)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A285C-F20A-A4EE-11A6-BB8CF3517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35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4001B9-17C6-F878-8919-B8DBA5ABC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7204" y="1239362"/>
            <a:ext cx="9504903" cy="507192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865"/>
              </a:spcBef>
              <a:buNone/>
              <a:tabLst>
                <a:tab pos="0" algn="l"/>
              </a:tabLst>
            </a:pPr>
            <a:r>
              <a:rPr lang="en-US" sz="1600" b="1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RFC 249 ADA Compliance for the graduation/convocation stage (9/2023)</a:t>
            </a:r>
            <a:endParaRPr lang="en-US" sz="1600" b="0" strike="noStrike" spc="-1" dirty="0">
              <a:latin typeface="+mn-lt"/>
            </a:endParaRPr>
          </a:p>
          <a:p>
            <a:pPr marL="216000" indent="-216000">
              <a:lnSpc>
                <a:spcPct val="110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Issues with floor and stage wheelchair access at Desert Financial Arena. </a:t>
            </a:r>
            <a:endParaRPr lang="en-US" sz="1600" b="0" strike="noStrike" spc="-1" dirty="0">
              <a:latin typeface="+mn-lt"/>
            </a:endParaRPr>
          </a:p>
          <a:p>
            <a:pPr marL="216000" indent="-216000">
              <a:lnSpc>
                <a:spcPct val="110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Walk-through 12/2023 by Committee members, escorts used at graduations 12/2023 and 5/2024, expected for 12/2024 as well  </a:t>
            </a:r>
            <a:endParaRPr lang="en-US" sz="1600" b="0" strike="noStrike" spc="-1" dirty="0">
              <a:latin typeface="+mn-lt"/>
            </a:endParaRPr>
          </a:p>
          <a:p>
            <a:pPr marL="216000" indent="-216000">
              <a:lnSpc>
                <a:spcPct val="110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ADA/</a:t>
            </a: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Verdana"/>
              </a:rPr>
              <a:t>§</a:t>
            </a: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504 Coordinator P. Fisher: architect hired to evaluate accessibility compliance options (short term) and complete arena remodel (long term)</a:t>
            </a:r>
            <a:endParaRPr lang="en-US" sz="1600" b="0" strike="noStrike" spc="-1" dirty="0">
              <a:latin typeface="+mn-lt"/>
            </a:endParaRPr>
          </a:p>
          <a:p>
            <a:pPr>
              <a:lnSpc>
                <a:spcPct val="110000"/>
              </a:lnSpc>
              <a:buNone/>
              <a:tabLst>
                <a:tab pos="0" algn="l"/>
              </a:tabLst>
            </a:pPr>
            <a:r>
              <a:rPr lang="en-US" sz="1600" b="1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RFC 256 Concur Travel (8/2023)</a:t>
            </a:r>
            <a:endParaRPr lang="en-US" sz="1600" b="0" strike="noStrike" spc="-1" dirty="0">
              <a:latin typeface="+mn-lt"/>
            </a:endParaRPr>
          </a:p>
          <a:p>
            <a:pPr marL="216000" indent="-21600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Make Concur more user friendly.</a:t>
            </a:r>
            <a:endParaRPr lang="en-US" sz="1600" b="0" strike="noStrike" spc="-1" dirty="0">
              <a:latin typeface="+mn-lt"/>
            </a:endParaRPr>
          </a:p>
          <a:p>
            <a:pPr marL="216000" indent="-216000">
              <a:lnSpc>
                <a:spcPct val="110000"/>
              </a:lnSpc>
              <a:spcAft>
                <a:spcPts val="720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Met 10/1/2024 with President E. Kawam and ASU executives who oversee travel to discuss ideas and recommendations. </a:t>
            </a:r>
            <a:endParaRPr lang="en-US" sz="1600" b="0" strike="noStrike" spc="-1" dirty="0">
              <a:latin typeface="+mn-lt"/>
            </a:endParaRPr>
          </a:p>
          <a:p>
            <a:pPr>
              <a:lnSpc>
                <a:spcPct val="110000"/>
              </a:lnSpc>
              <a:buNone/>
              <a:tabLst>
                <a:tab pos="0" algn="l"/>
              </a:tabLst>
            </a:pPr>
            <a:r>
              <a:rPr lang="en-US" sz="1600" b="1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RFC 257 Routine use of dangerous disinfectants (9/2023)</a:t>
            </a:r>
            <a:endParaRPr lang="en-US" sz="1600" b="0" strike="noStrike" spc="-1" dirty="0">
              <a:latin typeface="+mn-lt"/>
            </a:endParaRPr>
          </a:p>
          <a:p>
            <a:pPr marL="216000" indent="-21600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An update on non-toxic cleaning solutions has been requested from the Program Manager.</a:t>
            </a:r>
            <a:endParaRPr lang="en-US" sz="1600" b="0" strike="noStrike" spc="-1" dirty="0">
              <a:latin typeface="+mn-lt"/>
            </a:endParaRPr>
          </a:p>
          <a:p>
            <a:pPr marL="216000" indent="-216000">
              <a:lnSpc>
                <a:spcPct val="110000"/>
              </a:lnSpc>
              <a:spcAft>
                <a:spcPts val="575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No response yet from </a:t>
            </a: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  <a:hlinkClick r:id="rId2"/>
              </a:rPr>
              <a:t>facman@asu.edu</a:t>
            </a: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 </a:t>
            </a:r>
            <a:endParaRPr lang="en-US" sz="1600" b="0" strike="noStrike" spc="-1" dirty="0">
              <a:latin typeface="+mn-lt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CCECA0-A500-572B-4A00-3BF55E72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19E6F-654D-C999-290F-F4AFC204E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02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A53924-D278-D8FF-0A66-6174AD996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2" y="1153551"/>
            <a:ext cx="10087707" cy="520737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buNone/>
              <a:tabLst>
                <a:tab pos="0" algn="l"/>
              </a:tabLst>
            </a:pPr>
            <a:r>
              <a:rPr lang="en-US" sz="1600" b="1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RFC 262 Campus Transportation (1/2024)</a:t>
            </a:r>
            <a:endParaRPr lang="en-US" sz="1600" b="0" strike="noStrike" spc="-1" dirty="0">
              <a:latin typeface="+mn-lt"/>
            </a:endParaRPr>
          </a:p>
          <a:p>
            <a:pPr marL="216000" indent="-216000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Shuttles between ASU campuses not always on time, affects class attendance (Polytechnic campus).</a:t>
            </a:r>
            <a:endParaRPr lang="en-US" sz="1600" b="0" strike="noStrike" spc="-1" dirty="0">
              <a:latin typeface="+mn-lt"/>
            </a:endParaRPr>
          </a:p>
          <a:p>
            <a:pPr marL="216000" indent="-216000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R. Peterson/JC Porter (Commuter Services): timetable already optimized.</a:t>
            </a:r>
            <a:endParaRPr lang="en-US" sz="1600" b="0" strike="noStrike" spc="-1" dirty="0">
              <a:latin typeface="+mn-lt"/>
            </a:endParaRPr>
          </a:p>
          <a:p>
            <a:pPr marL="216000" indent="-216000">
              <a:lnSpc>
                <a:spcPct val="115000"/>
              </a:lnSpc>
              <a:spcAft>
                <a:spcPts val="3745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On-going issues: RFC re-opened, re-contact CS: can alternate, busy/less-busy stops be identified? </a:t>
            </a:r>
            <a:endParaRPr lang="en-US" sz="1600" b="0" strike="noStrike" spc="-1" dirty="0">
              <a:latin typeface="+mn-lt"/>
            </a:endParaRPr>
          </a:p>
          <a:p>
            <a:pPr>
              <a:lnSpc>
                <a:spcPct val="115000"/>
              </a:lnSpc>
              <a:buNone/>
              <a:tabLst>
                <a:tab pos="0" algn="l"/>
              </a:tabLst>
            </a:pPr>
            <a:r>
              <a:rPr lang="en-US" sz="1600" b="1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RFC 13 Electric Vehicle X-parking @ASU campuses (9/2024)</a:t>
            </a:r>
            <a:endParaRPr lang="en-US" sz="1600" b="0" strike="noStrike" spc="-1" dirty="0">
              <a:latin typeface="+mn-lt"/>
            </a:endParaRPr>
          </a:p>
          <a:p>
            <a:pPr marL="216000" indent="-216000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Electric vehicle charging at Poly parking lots not free for multi-campus pass holders?</a:t>
            </a:r>
            <a:endParaRPr lang="en-US" sz="1600" b="0" strike="noStrike" spc="-1" dirty="0">
              <a:latin typeface="+mn-lt"/>
            </a:endParaRPr>
          </a:p>
          <a:p>
            <a:pPr marL="216000" indent="-216000">
              <a:lnSpc>
                <a:spcPct val="115000"/>
              </a:lnSpc>
              <a:spcAft>
                <a:spcPts val="1151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N. Ezell (PTS): depends on color of pass (Red/Green at lots 5,16,48, Orange at lot 49 anytime; free for all after 4pm). More info at </a:t>
            </a: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  <a:hlinkClick r:id="rId2"/>
              </a:rPr>
              <a:t>https://cfo.asu.edu/ev-charging</a:t>
            </a:r>
            <a:endParaRPr lang="en-US" sz="1600" spc="-1" dirty="0">
              <a:solidFill>
                <a:srgbClr val="000000"/>
              </a:solidFill>
              <a:latin typeface="+mn-lt"/>
              <a:ea typeface="Times New Roman"/>
            </a:endParaRPr>
          </a:p>
          <a:p>
            <a:pPr marL="0" indent="0">
              <a:lnSpc>
                <a:spcPct val="115000"/>
              </a:lnSpc>
              <a:spcAft>
                <a:spcPts val="1151"/>
              </a:spcAft>
              <a:buClr>
                <a:srgbClr val="000000"/>
              </a:buClr>
              <a:buSzPct val="45000"/>
              <a:buNone/>
              <a:tabLst>
                <a:tab pos="0" algn="l"/>
              </a:tabLst>
            </a:pPr>
            <a:endParaRPr lang="en-US" sz="1600" b="0" strike="noStrike" spc="-1" dirty="0">
              <a:latin typeface="+mn-lt"/>
            </a:endParaRPr>
          </a:p>
          <a:p>
            <a:pPr>
              <a:lnSpc>
                <a:spcPct val="115000"/>
              </a:lnSpc>
              <a:buNone/>
              <a:tabLst>
                <a:tab pos="0" algn="l"/>
              </a:tabLst>
            </a:pPr>
            <a:r>
              <a:rPr lang="en-US" sz="1600" b="1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RFC 17 Paths shading  scheduling (10/2024)</a:t>
            </a:r>
            <a:endParaRPr lang="en-US" sz="1600" b="0" strike="noStrike" spc="-1" dirty="0">
              <a:latin typeface="+mn-lt"/>
            </a:endParaRPr>
          </a:p>
          <a:p>
            <a:pPr marL="216000" indent="-216000">
              <a:lnSpc>
                <a:spcPct val="115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1600" b="0" strike="noStrike" spc="-1" dirty="0">
                <a:solidFill>
                  <a:srgbClr val="000000"/>
                </a:solidFill>
                <a:latin typeface="+mn-lt"/>
                <a:ea typeface="Times New Roman"/>
              </a:rPr>
              <a:t>Need for more shading over pathways on ASU campuses, especially during hot summer months.</a:t>
            </a:r>
            <a:endParaRPr lang="en-US" sz="1600" b="0" strike="noStrike" spc="-1" dirty="0">
              <a:latin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6A9851-F8BE-34BD-3412-0E775D1E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06FC2-685F-1505-D7FF-A0C43D3BC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9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University-Senate-PPt-Template">
  <a:themeElements>
    <a:clrScheme name="ASU Brand colors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-Senate-PPt-Template" id="{AB60C9A0-EE88-46EC-A9EF-D9BD3FF1DF8F}" vid="{3480E46B-7A77-4369-85C7-92CF034432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University-Senate-PPt-Template-2024</Template>
  <TotalTime>38</TotalTime>
  <Words>458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Courier New</vt:lpstr>
      <vt:lpstr>Wingdings</vt:lpstr>
      <vt:lpstr>University-Senate-PPt-Template</vt:lpstr>
      <vt:lpstr>University Services and Facilities Committee</vt:lpstr>
      <vt:lpstr>PowerPoint Presentation</vt:lpstr>
      <vt:lpstr>Open RFC’s (Requests For Consultation)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Ashly Contreras</dc:creator>
  <cp:lastModifiedBy>Ashly Contreras</cp:lastModifiedBy>
  <cp:revision>4</cp:revision>
  <dcterms:created xsi:type="dcterms:W3CDTF">2024-11-04T16:22:12Z</dcterms:created>
  <dcterms:modified xsi:type="dcterms:W3CDTF">2024-11-04T17:39:51Z</dcterms:modified>
</cp:coreProperties>
</file>