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 id="2147483667" r:id="rId2"/>
  </p:sldMasterIdLst>
  <p:notesMasterIdLst>
    <p:notesMasterId r:id="rId14"/>
  </p:notesMasterIdLst>
  <p:sldIdLst>
    <p:sldId id="256" r:id="rId3"/>
    <p:sldId id="257" r:id="rId4"/>
    <p:sldId id="258" r:id="rId5"/>
    <p:sldId id="259" r:id="rId6"/>
    <p:sldId id="260" r:id="rId7"/>
    <p:sldId id="261" r:id="rId8"/>
    <p:sldId id="262" r:id="rId9"/>
    <p:sldId id="263" r:id="rId10"/>
    <p:sldId id="264" r:id="rId11"/>
    <p:sldId id="265" r:id="rId12"/>
    <p:sldId id="266"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990"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rpa-h.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dd08c5eca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dd08c5eca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dd08c5eca7_2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2dd08c5eca7_2_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Design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dd08c5eca7_2_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dd08c5eca7_2_3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1" indent="0" algn="l" rtl="0">
              <a:spcBef>
                <a:spcPts val="0"/>
              </a:spcBef>
              <a:spcAft>
                <a:spcPts val="0"/>
              </a:spcAft>
              <a:buNone/>
            </a:pPr>
            <a:r>
              <a:rPr lang="en" sz="1100" b="0" i="0">
                <a:solidFill>
                  <a:schemeClr val="dk1"/>
                </a:solidFill>
                <a:latin typeface="Arial"/>
                <a:ea typeface="Arial"/>
                <a:cs typeface="Arial"/>
                <a:sym typeface="Arial"/>
              </a:rPr>
              <a:t>Universities that share similar student access, academic environment, and knowledge production profiles</a:t>
            </a:r>
            <a:endParaRPr sz="11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dd08c5eca7_2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g2dd08c5eca7_2_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dd08c5eca7_2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2dd08c5eca7_2_1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White text box</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dd08c5eca7_2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g2dd08c5eca7_2_1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18928" lvl="2" indent="0" algn="l" rtl="0">
              <a:spcBef>
                <a:spcPts val="0"/>
              </a:spcBef>
              <a:spcAft>
                <a:spcPts val="0"/>
              </a:spcAft>
              <a:buNone/>
            </a:pPr>
            <a:r>
              <a:rPr lang="en"/>
              <a:t>Updated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dd08c5eca7_2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dd08c5eca7_2_1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18928" lvl="2" indent="0" algn="l" rtl="0">
              <a:spcBef>
                <a:spcPts val="0"/>
              </a:spcBef>
              <a:spcAft>
                <a:spcPts val="0"/>
              </a:spcAft>
              <a:buNone/>
            </a:pPr>
            <a:r>
              <a:rPr lang="en"/>
              <a:t>Updated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dd08c5eca7_2_37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g2dd08c5eca7_2_3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dd08c5eca7_2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2dd08c5eca7_2_2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Research priorities?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dd08c5eca7_2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2dd08c5eca7_2_3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10855" lvl="1" indent="-209906" algn="l" rtl="0">
              <a:spcBef>
                <a:spcPts val="0"/>
              </a:spcBef>
              <a:spcAft>
                <a:spcPts val="0"/>
              </a:spcAft>
              <a:buClr>
                <a:schemeClr val="dk1"/>
              </a:buClr>
              <a:buSzPts val="1000"/>
              <a:buFont typeface="Courier New"/>
              <a:buNone/>
            </a:pPr>
            <a:endParaRPr b="1">
              <a:solidFill>
                <a:srgbClr val="242424"/>
              </a:solidFill>
              <a:latin typeface="Arial"/>
              <a:ea typeface="Arial"/>
              <a:cs typeface="Arial"/>
              <a:sym typeface="Arial"/>
            </a:endParaRPr>
          </a:p>
          <a:p>
            <a:pPr marL="710855" lvl="1" indent="-209906" algn="l" rtl="0">
              <a:spcBef>
                <a:spcPts val="0"/>
              </a:spcBef>
              <a:spcAft>
                <a:spcPts val="0"/>
              </a:spcAft>
              <a:buClr>
                <a:schemeClr val="dk1"/>
              </a:buClr>
              <a:buSzPts val="1000"/>
              <a:buFont typeface="Courier New"/>
              <a:buNone/>
            </a:pPr>
            <a:endParaRPr b="1">
              <a:solidFill>
                <a:srgbClr val="242424"/>
              </a:solidFill>
              <a:latin typeface="Arial"/>
              <a:ea typeface="Arial"/>
              <a:cs typeface="Arial"/>
              <a:sym typeface="Arial"/>
            </a:endParaRPr>
          </a:p>
          <a:p>
            <a:pPr marL="710855" lvl="1" indent="-273406" algn="l" rtl="0">
              <a:spcBef>
                <a:spcPts val="0"/>
              </a:spcBef>
              <a:spcAft>
                <a:spcPts val="0"/>
              </a:spcAft>
              <a:buClr>
                <a:srgbClr val="242424"/>
              </a:buClr>
              <a:buSzPts val="1000"/>
              <a:buFont typeface="Courier New"/>
              <a:buChar char="o"/>
            </a:pPr>
            <a:r>
              <a:rPr lang="en" b="1">
                <a:solidFill>
                  <a:srgbClr val="242424"/>
                </a:solidFill>
                <a:latin typeface="Arial"/>
                <a:ea typeface="Arial"/>
                <a:cs typeface="Arial"/>
                <a:sym typeface="Arial"/>
              </a:rPr>
              <a:t>IWC: $24M total funding</a:t>
            </a:r>
            <a:endParaRPr/>
          </a:p>
          <a:p>
            <a:pPr marL="0" lvl="0" indent="0" algn="l" rtl="0">
              <a:spcBef>
                <a:spcPts val="0"/>
              </a:spcBef>
              <a:spcAft>
                <a:spcPts val="0"/>
              </a:spcAft>
              <a:buNone/>
            </a:pPr>
            <a:r>
              <a:rPr lang="en" b="1">
                <a:solidFill>
                  <a:srgbClr val="242424"/>
                </a:solidFill>
                <a:latin typeface="Arial"/>
                <a:ea typeface="Arial"/>
                <a:cs typeface="Arial"/>
                <a:sym typeface="Arial"/>
              </a:rPr>
              <a:t>	Updated description: </a:t>
            </a:r>
            <a:r>
              <a:rPr lang="en">
                <a:solidFill>
                  <a:srgbClr val="242424"/>
                </a:solidFill>
                <a:latin typeface="Arial"/>
                <a:ea typeface="Arial"/>
                <a:cs typeface="Arial"/>
                <a:sym typeface="Arial"/>
              </a:rPr>
              <a:t>Arizona State University has been chosen to partner with the U.S. Department of Defense to advance research on global trends in irregular warfare. Leading a national consortium, ASU will support the DOD’s Irregular Warfare Center in analyzing evolving tactics, forecasting shifts, and evaluating their effectiveness. The initiative aims to build a network of experts to develop innovative solutions for irregular warfare.</a:t>
            </a:r>
            <a:endParaRPr/>
          </a:p>
          <a:p>
            <a:pPr marL="0" lvl="0" indent="0" algn="l" rtl="0">
              <a:spcBef>
                <a:spcPts val="0"/>
              </a:spcBef>
              <a:spcAft>
                <a:spcPts val="0"/>
              </a:spcAft>
              <a:buNone/>
            </a:pPr>
            <a:endParaRPr/>
          </a:p>
          <a:p>
            <a:pPr marL="710855" lvl="1" indent="-273406" algn="l" rtl="0">
              <a:spcBef>
                <a:spcPts val="0"/>
              </a:spcBef>
              <a:spcAft>
                <a:spcPts val="0"/>
              </a:spcAft>
              <a:buClr>
                <a:srgbClr val="242424"/>
              </a:buClr>
              <a:buSzPts val="1000"/>
              <a:buFont typeface="Courier New"/>
              <a:buChar char="o"/>
            </a:pPr>
            <a:r>
              <a:rPr lang="en" b="1" u="sng">
                <a:solidFill>
                  <a:schemeClr val="hlink"/>
                </a:solidFill>
                <a:latin typeface="Arial"/>
                <a:ea typeface="Arial"/>
                <a:cs typeface="Arial"/>
                <a:sym typeface="Arial"/>
                <a:hlinkClick r:id="rId3"/>
              </a:rPr>
              <a:t>Advanced Research Projects Agency for Health (ARPA-H):</a:t>
            </a:r>
            <a:r>
              <a:rPr lang="en" b="1">
                <a:solidFill>
                  <a:srgbClr val="242424"/>
                </a:solidFill>
                <a:latin typeface="Arial"/>
                <a:ea typeface="Arial"/>
                <a:cs typeface="Arial"/>
                <a:sym typeface="Arial"/>
              </a:rPr>
              <a:t> · BAA – Broad Agency Announcement: PI Ruoyu (Fish) Wang, RxCRS: Reliable and eXplainable Cyber Reasoning System for Digital Health Security: $10M+ total funding</a:t>
            </a:r>
            <a:endParaRPr>
              <a:solidFill>
                <a:srgbClr val="242424"/>
              </a:solidFill>
              <a:latin typeface="Arial"/>
              <a:ea typeface="Arial"/>
              <a:cs typeface="Arial"/>
              <a:sym typeface="Arial"/>
            </a:endParaRPr>
          </a:p>
          <a:p>
            <a:pPr marL="1093622" lvl="2" indent="-218724" algn="l" rtl="0">
              <a:spcBef>
                <a:spcPts val="0"/>
              </a:spcBef>
              <a:spcAft>
                <a:spcPts val="0"/>
              </a:spcAft>
              <a:buClr>
                <a:srgbClr val="242424"/>
              </a:buClr>
              <a:buSzPts val="1000"/>
              <a:buFont typeface="Noto Sans Symbols"/>
              <a:buChar char="▪"/>
            </a:pPr>
            <a:r>
              <a:rPr lang="en">
                <a:solidFill>
                  <a:srgbClr val="242424"/>
                </a:solidFill>
                <a:latin typeface="Arial"/>
                <a:ea typeface="Arial"/>
                <a:cs typeface="Arial"/>
                <a:sym typeface="Arial"/>
              </a:rPr>
              <a:t>GSI’s Center for Cybersecurity and Trusted Foundations (CTF) has secured a $10M+ award from ARPA-H to transition its DARPA-funded Assured Micropatching project (2020, $6M) beyond the Department of Defense. This large-scale initiative aims to enhance digital health security and improve health outcomes for broader populations by adapting innovations originally developed for the warfighter. Building on ASU’s proven track record with DARPA, this award positions the university to establish a strong partnership with ARPA-H.</a:t>
            </a:r>
            <a:endParaRPr/>
          </a:p>
          <a:p>
            <a:pPr marL="1093622" lvl="2" indent="-155224" algn="l" rtl="0">
              <a:spcBef>
                <a:spcPts val="0"/>
              </a:spcBef>
              <a:spcAft>
                <a:spcPts val="0"/>
              </a:spcAft>
              <a:buClr>
                <a:schemeClr val="dk1"/>
              </a:buClr>
              <a:buSzPts val="1000"/>
              <a:buFont typeface="Noto Sans Symbols"/>
              <a:buNone/>
            </a:pPr>
            <a:endParaRPr>
              <a:solidFill>
                <a:srgbClr val="242424"/>
              </a:solidFill>
              <a:latin typeface="Arial"/>
              <a:ea typeface="Arial"/>
              <a:cs typeface="Arial"/>
              <a:sym typeface="Arial"/>
            </a:endParaRPr>
          </a:p>
          <a:p>
            <a:pPr marL="0" lvl="0" indent="0" algn="l" rtl="0">
              <a:spcBef>
                <a:spcPts val="0"/>
              </a:spcBef>
              <a:spcAft>
                <a:spcPts val="0"/>
              </a:spcAft>
              <a:buNone/>
            </a:pPr>
            <a:endParaRPr/>
          </a:p>
          <a:p>
            <a:pPr marL="710855" lvl="1" indent="-273406" algn="l" rtl="0">
              <a:spcBef>
                <a:spcPts val="0"/>
              </a:spcBef>
              <a:spcAft>
                <a:spcPts val="0"/>
              </a:spcAft>
              <a:buClr>
                <a:srgbClr val="242424"/>
              </a:buClr>
              <a:buSzPts val="1000"/>
              <a:buFont typeface="Courier New"/>
              <a:buChar char="o"/>
            </a:pPr>
            <a:r>
              <a:rPr lang="en" b="1">
                <a:solidFill>
                  <a:srgbClr val="242424"/>
                </a:solidFill>
                <a:latin typeface="Arial"/>
                <a:ea typeface="Arial"/>
                <a:cs typeface="Arial"/>
                <a:sym typeface="Arial"/>
              </a:rPr>
              <a:t>DAC Hub: $11M+ in total funding</a:t>
            </a:r>
            <a:endParaRPr>
              <a:solidFill>
                <a:srgbClr val="242424"/>
              </a:solidFill>
              <a:latin typeface="Arial"/>
              <a:ea typeface="Arial"/>
              <a:cs typeface="Arial"/>
              <a:sym typeface="Arial"/>
            </a:endParaRPr>
          </a:p>
          <a:p>
            <a:pPr marL="1093622" lvl="2" indent="-218724" algn="l" rtl="0">
              <a:spcBef>
                <a:spcPts val="0"/>
              </a:spcBef>
              <a:spcAft>
                <a:spcPts val="0"/>
              </a:spcAft>
              <a:buClr>
                <a:srgbClr val="242424"/>
              </a:buClr>
              <a:buSzPts val="1000"/>
              <a:buFont typeface="Noto Sans Symbols"/>
              <a:buChar char="∙"/>
            </a:pPr>
            <a:r>
              <a:rPr lang="en" b="1">
                <a:solidFill>
                  <a:srgbClr val="242424"/>
                </a:solidFill>
                <a:latin typeface="Arial"/>
                <a:ea typeface="Arial"/>
                <a:cs typeface="Arial"/>
                <a:sym typeface="Arial"/>
              </a:rPr>
              <a:t>Description:</a:t>
            </a:r>
            <a:r>
              <a:rPr lang="en">
                <a:solidFill>
                  <a:srgbClr val="242424"/>
                </a:solidFill>
                <a:latin typeface="Arial"/>
                <a:ea typeface="Arial"/>
                <a:cs typeface="Arial"/>
                <a:sym typeface="Arial"/>
              </a:rPr>
              <a:t> Funded by DOE, the Southwest Regional Direct Air Capture Hub develops direct air capture technology to remove CO₂ from the atmosphere at any location, where it can be either stored long term or used in industrial processes, such as beverage bottling, cement production, greenhouses, and synthetic fuel production.Solar and wind energy in the area supply power to direct air capture infrastructure.</a:t>
            </a:r>
            <a:endParaRPr>
              <a:solidFill>
                <a:srgbClr val="242424"/>
              </a:solidFill>
              <a:latin typeface="Arial"/>
              <a:ea typeface="Arial"/>
              <a:cs typeface="Arial"/>
              <a:sym typeface="Arial"/>
            </a:endParaRPr>
          </a:p>
          <a:p>
            <a:pPr marL="1093622" lvl="2" indent="-155224" algn="l" rtl="0">
              <a:spcBef>
                <a:spcPts val="0"/>
              </a:spcBef>
              <a:spcAft>
                <a:spcPts val="0"/>
              </a:spcAft>
              <a:buClr>
                <a:schemeClr val="dk1"/>
              </a:buClr>
              <a:buSzPts val="1000"/>
              <a:buFont typeface="Noto Sans Symbols"/>
              <a:buNone/>
            </a:pPr>
            <a:endParaRPr>
              <a:solidFill>
                <a:srgbClr val="242424"/>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dd08c5eca7_2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2dd08c5eca7_2_3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Check text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2: *Presentation title, photo background">
  <p:cSld name="1_20 Title slide with photo placeholder">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50" y="-3150"/>
            <a:ext cx="9144000" cy="4050300"/>
          </a:xfrm>
          <a:prstGeom prst="rect">
            <a:avLst/>
          </a:prstGeom>
          <a:noFill/>
          <a:ln>
            <a:noFill/>
          </a:ln>
        </p:spPr>
      </p:sp>
      <p:sp>
        <p:nvSpPr>
          <p:cNvPr id="52" name="Google Shape;52;p13"/>
          <p:cNvSpPr txBox="1">
            <a:spLocks noGrp="1"/>
          </p:cNvSpPr>
          <p:nvPr>
            <p:ph type="ctrTitle"/>
          </p:nvPr>
        </p:nvSpPr>
        <p:spPr>
          <a:xfrm>
            <a:off x="424925" y="1362325"/>
            <a:ext cx="8294100" cy="2052600"/>
          </a:xfrm>
          <a:prstGeom prst="rect">
            <a:avLst/>
          </a:prstGeom>
          <a:noFill/>
          <a:ln>
            <a:noFill/>
          </a:ln>
        </p:spPr>
        <p:txBody>
          <a:bodyPr spcFirstLastPara="1" wrap="square" lIns="0" tIns="0" rIns="0" bIns="0" anchor="b" anchorCtr="0">
            <a:normAutofit/>
          </a:bodyPr>
          <a:lstStyle>
            <a:lvl1pPr marR="0" lvl="0" algn="l">
              <a:lnSpc>
                <a:spcPct val="90000"/>
              </a:lnSpc>
              <a:spcBef>
                <a:spcPts val="0"/>
              </a:spcBef>
              <a:spcAft>
                <a:spcPts val="0"/>
              </a:spcAft>
              <a:buClr>
                <a:schemeClr val="dk1"/>
              </a:buClr>
              <a:buSzPts val="4800"/>
              <a:buFont typeface="Arial"/>
              <a:buNone/>
              <a:defRPr sz="4800" b="1" i="0" u="none" strike="noStrike" cap="none">
                <a:solidFill>
                  <a:schemeClr val="dk1"/>
                </a:solidFill>
                <a:highlight>
                  <a:schemeClr val="lt1"/>
                </a:highlight>
                <a:latin typeface="Arial"/>
                <a:ea typeface="Arial"/>
                <a:cs typeface="Arial"/>
                <a:sym typeface="Arial"/>
              </a:defRPr>
            </a:lvl1pPr>
            <a:lvl2pPr lvl="1" algn="ctr">
              <a:lnSpc>
                <a:spcPct val="100000"/>
              </a:lnSpc>
              <a:spcBef>
                <a:spcPts val="0"/>
              </a:spcBef>
              <a:spcAft>
                <a:spcPts val="0"/>
              </a:spcAft>
              <a:buClr>
                <a:schemeClr val="dk1"/>
              </a:buClr>
              <a:buSzPts val="4800"/>
              <a:buFont typeface="Arial"/>
              <a:buNone/>
              <a:defRPr sz="4800" b="1">
                <a:solidFill>
                  <a:schemeClr val="dk1"/>
                </a:solidFill>
              </a:defRPr>
            </a:lvl2pPr>
            <a:lvl3pPr lvl="2" algn="ctr">
              <a:lnSpc>
                <a:spcPct val="100000"/>
              </a:lnSpc>
              <a:spcBef>
                <a:spcPts val="0"/>
              </a:spcBef>
              <a:spcAft>
                <a:spcPts val="0"/>
              </a:spcAft>
              <a:buClr>
                <a:schemeClr val="dk1"/>
              </a:buClr>
              <a:buSzPts val="4800"/>
              <a:buFont typeface="Arial"/>
              <a:buNone/>
              <a:defRPr sz="4800" b="1">
                <a:solidFill>
                  <a:schemeClr val="dk1"/>
                </a:solidFill>
              </a:defRPr>
            </a:lvl3pPr>
            <a:lvl4pPr lvl="3" algn="ctr">
              <a:lnSpc>
                <a:spcPct val="100000"/>
              </a:lnSpc>
              <a:spcBef>
                <a:spcPts val="0"/>
              </a:spcBef>
              <a:spcAft>
                <a:spcPts val="0"/>
              </a:spcAft>
              <a:buClr>
                <a:schemeClr val="dk1"/>
              </a:buClr>
              <a:buSzPts val="4800"/>
              <a:buFont typeface="Arial"/>
              <a:buNone/>
              <a:defRPr sz="4800" b="1">
                <a:solidFill>
                  <a:schemeClr val="dk1"/>
                </a:solidFill>
              </a:defRPr>
            </a:lvl4pPr>
            <a:lvl5pPr lvl="4" algn="ctr">
              <a:lnSpc>
                <a:spcPct val="100000"/>
              </a:lnSpc>
              <a:spcBef>
                <a:spcPts val="0"/>
              </a:spcBef>
              <a:spcAft>
                <a:spcPts val="0"/>
              </a:spcAft>
              <a:buClr>
                <a:schemeClr val="dk1"/>
              </a:buClr>
              <a:buSzPts val="4800"/>
              <a:buFont typeface="Arial"/>
              <a:buNone/>
              <a:defRPr sz="4800" b="1">
                <a:solidFill>
                  <a:schemeClr val="dk1"/>
                </a:solidFill>
              </a:defRPr>
            </a:lvl5pPr>
            <a:lvl6pPr lvl="5" algn="ctr">
              <a:lnSpc>
                <a:spcPct val="100000"/>
              </a:lnSpc>
              <a:spcBef>
                <a:spcPts val="0"/>
              </a:spcBef>
              <a:spcAft>
                <a:spcPts val="0"/>
              </a:spcAft>
              <a:buClr>
                <a:schemeClr val="dk1"/>
              </a:buClr>
              <a:buSzPts val="4800"/>
              <a:buFont typeface="Arial"/>
              <a:buNone/>
              <a:defRPr sz="4800" b="1">
                <a:solidFill>
                  <a:schemeClr val="dk1"/>
                </a:solidFill>
              </a:defRPr>
            </a:lvl6pPr>
            <a:lvl7pPr lvl="6" algn="ctr">
              <a:lnSpc>
                <a:spcPct val="100000"/>
              </a:lnSpc>
              <a:spcBef>
                <a:spcPts val="0"/>
              </a:spcBef>
              <a:spcAft>
                <a:spcPts val="0"/>
              </a:spcAft>
              <a:buClr>
                <a:schemeClr val="dk1"/>
              </a:buClr>
              <a:buSzPts val="4800"/>
              <a:buFont typeface="Arial"/>
              <a:buNone/>
              <a:defRPr sz="4800" b="1">
                <a:solidFill>
                  <a:schemeClr val="dk1"/>
                </a:solidFill>
              </a:defRPr>
            </a:lvl7pPr>
            <a:lvl8pPr lvl="7" algn="ctr">
              <a:lnSpc>
                <a:spcPct val="100000"/>
              </a:lnSpc>
              <a:spcBef>
                <a:spcPts val="0"/>
              </a:spcBef>
              <a:spcAft>
                <a:spcPts val="0"/>
              </a:spcAft>
              <a:buClr>
                <a:schemeClr val="dk1"/>
              </a:buClr>
              <a:buSzPts val="4800"/>
              <a:buFont typeface="Arial"/>
              <a:buNone/>
              <a:defRPr sz="4800" b="1">
                <a:solidFill>
                  <a:schemeClr val="dk1"/>
                </a:solidFill>
              </a:defRPr>
            </a:lvl8pPr>
            <a:lvl9pPr lvl="8" algn="ctr">
              <a:lnSpc>
                <a:spcPct val="100000"/>
              </a:lnSpc>
              <a:spcBef>
                <a:spcPts val="0"/>
              </a:spcBef>
              <a:spcAft>
                <a:spcPts val="0"/>
              </a:spcAft>
              <a:buClr>
                <a:schemeClr val="dk1"/>
              </a:buClr>
              <a:buSzPts val="4800"/>
              <a:buFont typeface="Arial"/>
              <a:buNone/>
              <a:defRPr sz="4800" b="1">
                <a:solidFill>
                  <a:schemeClr val="dk1"/>
                </a:solidFill>
              </a:defRPr>
            </a:lvl9pPr>
          </a:lstStyle>
          <a:p>
            <a:endParaRPr/>
          </a:p>
        </p:txBody>
      </p:sp>
      <p:sp>
        <p:nvSpPr>
          <p:cNvPr id="53" name="Google Shape;53;p13"/>
          <p:cNvSpPr txBox="1">
            <a:spLocks noGrp="1"/>
          </p:cNvSpPr>
          <p:nvPr>
            <p:ph type="body" idx="1"/>
          </p:nvPr>
        </p:nvSpPr>
        <p:spPr>
          <a:xfrm>
            <a:off x="4208300" y="4271250"/>
            <a:ext cx="4510800" cy="556500"/>
          </a:xfrm>
          <a:prstGeom prst="rect">
            <a:avLst/>
          </a:prstGeom>
          <a:noFill/>
          <a:ln>
            <a:noFill/>
          </a:ln>
        </p:spPr>
        <p:txBody>
          <a:bodyPr spcFirstLastPara="1" wrap="square" lIns="0" tIns="0" rIns="0" bIns="91425" anchor="t" anchorCtr="0">
            <a:normAutofit/>
          </a:bodyPr>
          <a:lstStyle>
            <a:lvl1pPr marL="457200" marR="0" lvl="0" indent="-228600" algn="l">
              <a:lnSpc>
                <a:spcPct val="100000"/>
              </a:lnSpc>
              <a:spcBef>
                <a:spcPts val="0"/>
              </a:spcBef>
              <a:spcAft>
                <a:spcPts val="0"/>
              </a:spcAft>
              <a:buClr>
                <a:srgbClr val="000000"/>
              </a:buClr>
              <a:buSzPts val="1200"/>
              <a:buNone/>
              <a:defRPr sz="1200" b="1" i="0" u="none" strike="noStrike" cap="none">
                <a:solidFill>
                  <a:srgbClr val="000000"/>
                </a:solidFill>
              </a:defRPr>
            </a:lvl1pPr>
            <a:lvl2pPr marL="914400" marR="0" lvl="1" indent="-228600" algn="l">
              <a:lnSpc>
                <a:spcPct val="100000"/>
              </a:lnSpc>
              <a:spcBef>
                <a:spcPts val="0"/>
              </a:spcBef>
              <a:spcAft>
                <a:spcPts val="0"/>
              </a:spcAft>
              <a:buClr>
                <a:srgbClr val="000000"/>
              </a:buClr>
              <a:buSzPts val="1200"/>
              <a:buNone/>
              <a:defRPr sz="1200" i="0" u="none" strike="noStrike" cap="none">
                <a:solidFill>
                  <a:srgbClr val="000000"/>
                </a:solidFill>
              </a:defRPr>
            </a:lvl2pPr>
            <a:lvl3pPr marL="1371600" marR="0" lvl="2" indent="-228600" algn="l">
              <a:lnSpc>
                <a:spcPct val="100000"/>
              </a:lnSpc>
              <a:spcBef>
                <a:spcPts val="0"/>
              </a:spcBef>
              <a:spcAft>
                <a:spcPts val="0"/>
              </a:spcAft>
              <a:buClr>
                <a:srgbClr val="000000"/>
              </a:buClr>
              <a:buSzPts val="1200"/>
              <a:buNone/>
              <a:defRPr sz="1200" i="0" u="none" strike="noStrike" cap="none">
                <a:solidFill>
                  <a:srgbClr val="000000"/>
                </a:solidFill>
              </a:defRPr>
            </a:lvl3pPr>
            <a:lvl4pPr marL="1828800" marR="0" lvl="3" indent="-228600" algn="l">
              <a:lnSpc>
                <a:spcPct val="100000"/>
              </a:lnSpc>
              <a:spcBef>
                <a:spcPts val="0"/>
              </a:spcBef>
              <a:spcAft>
                <a:spcPts val="0"/>
              </a:spcAft>
              <a:buClr>
                <a:srgbClr val="000000"/>
              </a:buClr>
              <a:buSzPts val="1200"/>
              <a:buNone/>
              <a:defRPr sz="1200" i="0" u="none" strike="noStrike" cap="none">
                <a:solidFill>
                  <a:srgbClr val="000000"/>
                </a:solidFill>
              </a:defRPr>
            </a:lvl4pPr>
            <a:lvl5pPr marL="2286000" marR="0" lvl="4" indent="-228600" algn="l">
              <a:lnSpc>
                <a:spcPct val="100000"/>
              </a:lnSpc>
              <a:spcBef>
                <a:spcPts val="0"/>
              </a:spcBef>
              <a:spcAft>
                <a:spcPts val="0"/>
              </a:spcAft>
              <a:buClr>
                <a:srgbClr val="000000"/>
              </a:buClr>
              <a:buSzPts val="1200"/>
              <a:buNone/>
              <a:defRPr sz="1200" i="0" u="none" strike="noStrike" cap="none">
                <a:solidFill>
                  <a:srgbClr val="000000"/>
                </a:solidFill>
              </a:defRPr>
            </a:lvl5pPr>
            <a:lvl6pPr marL="2743200" marR="0" lvl="5" indent="-228600" algn="l">
              <a:lnSpc>
                <a:spcPct val="100000"/>
              </a:lnSpc>
              <a:spcBef>
                <a:spcPts val="0"/>
              </a:spcBef>
              <a:spcAft>
                <a:spcPts val="0"/>
              </a:spcAft>
              <a:buClr>
                <a:srgbClr val="000000"/>
              </a:buClr>
              <a:buSzPts val="800"/>
              <a:buNone/>
              <a:defRPr sz="800" i="0" u="none" strike="noStrike" cap="none">
                <a:solidFill>
                  <a:srgbClr val="000000"/>
                </a:solidFill>
              </a:defRPr>
            </a:lvl6pPr>
            <a:lvl7pPr marL="3200400" marR="0" lvl="6" indent="-228600" algn="l">
              <a:lnSpc>
                <a:spcPct val="100000"/>
              </a:lnSpc>
              <a:spcBef>
                <a:spcPts val="0"/>
              </a:spcBef>
              <a:spcAft>
                <a:spcPts val="0"/>
              </a:spcAft>
              <a:buClr>
                <a:srgbClr val="000000"/>
              </a:buClr>
              <a:buSzPts val="800"/>
              <a:buNone/>
              <a:defRPr sz="800" i="0" u="none" strike="noStrike" cap="none">
                <a:solidFill>
                  <a:srgbClr val="000000"/>
                </a:solidFill>
              </a:defRPr>
            </a:lvl7pPr>
            <a:lvl8pPr marL="3657600" marR="0" lvl="7" indent="-228600" algn="l">
              <a:lnSpc>
                <a:spcPct val="100000"/>
              </a:lnSpc>
              <a:spcBef>
                <a:spcPts val="0"/>
              </a:spcBef>
              <a:spcAft>
                <a:spcPts val="0"/>
              </a:spcAft>
              <a:buClr>
                <a:srgbClr val="000000"/>
              </a:buClr>
              <a:buSzPts val="800"/>
              <a:buNone/>
              <a:defRPr sz="800" i="0" u="none" strike="noStrike" cap="none">
                <a:solidFill>
                  <a:srgbClr val="000000"/>
                </a:solidFill>
              </a:defRPr>
            </a:lvl8pPr>
            <a:lvl9pPr marL="4114800" marR="0" lvl="8" indent="-228600" algn="l">
              <a:lnSpc>
                <a:spcPct val="100000"/>
              </a:lnSpc>
              <a:spcBef>
                <a:spcPts val="0"/>
              </a:spcBef>
              <a:spcAft>
                <a:spcPts val="0"/>
              </a:spcAft>
              <a:buClr>
                <a:srgbClr val="000000"/>
              </a:buClr>
              <a:buSzPts val="800"/>
              <a:buNone/>
              <a:defRPr sz="800" i="0" u="none" strike="noStrike" cap="none">
                <a:solidFill>
                  <a:srgbClr val="000000"/>
                </a:solidFill>
              </a:defRPr>
            </a:lvl9pPr>
          </a:lstStyle>
          <a:p>
            <a:endParaRPr/>
          </a:p>
        </p:txBody>
      </p:sp>
      <p:pic>
        <p:nvPicPr>
          <p:cNvPr id="54" name="Google Shape;54;p13" descr="ASU_Horiz_RGB_Digital_MaroonGold.png"/>
          <p:cNvPicPr preferRelativeResize="0"/>
          <p:nvPr/>
        </p:nvPicPr>
        <p:blipFill rotWithShape="1">
          <a:blip r:embed="rId2">
            <a:alphaModFix/>
          </a:blip>
          <a:srcRect/>
          <a:stretch/>
        </p:blipFill>
        <p:spPr>
          <a:xfrm>
            <a:off x="147525" y="4047100"/>
            <a:ext cx="4009200" cy="10574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with text">
  <p:cSld name="Headline with text">
    <p:spTree>
      <p:nvGrpSpPr>
        <p:cNvPr id="1" name="Shape 5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
        <p:cNvGrpSpPr/>
        <p:nvPr/>
      </p:nvGrpSpPr>
      <p:grpSpPr>
        <a:xfrm>
          <a:off x="0" y="0"/>
          <a:ext cx="0" cy="0"/>
          <a:chOff x="0" y="0"/>
          <a:chExt cx="0" cy="0"/>
        </a:xfrm>
      </p:grpSpPr>
      <p:sp>
        <p:nvSpPr>
          <p:cNvPr id="59" name="Google Shape;59;p16"/>
          <p:cNvSpPr txBox="1">
            <a:spLocks noGrp="1"/>
          </p:cNvSpPr>
          <p:nvPr>
            <p:ph type="ctrTitle"/>
          </p:nvPr>
        </p:nvSpPr>
        <p:spPr>
          <a:xfrm>
            <a:off x="1143001" y="841772"/>
            <a:ext cx="6858000" cy="1790700"/>
          </a:xfrm>
          <a:prstGeom prst="rect">
            <a:avLst/>
          </a:prstGeom>
          <a:noFill/>
          <a:ln>
            <a:noFill/>
          </a:ln>
        </p:spPr>
        <p:txBody>
          <a:bodyPr spcFirstLastPara="1" wrap="square" lIns="68575" tIns="34275" rIns="68575" bIns="34275" anchor="b" anchorCtr="0">
            <a:noAutofit/>
          </a:bodyPr>
          <a:lstStyle>
            <a:lvl1pPr marR="0" lvl="0" algn="ctr" rtl="0">
              <a:lnSpc>
                <a:spcPct val="100000"/>
              </a:lnSpc>
              <a:spcBef>
                <a:spcPts val="0"/>
              </a:spcBef>
              <a:spcAft>
                <a:spcPts val="0"/>
              </a:spcAft>
              <a:buClr>
                <a:srgbClr val="000000"/>
              </a:buClr>
              <a:buSzPts val="4500"/>
              <a:buFont typeface="Arial"/>
              <a:buNone/>
              <a:defRPr sz="4500" b="0" i="0" u="none" strike="noStrike" cap="none">
                <a:solidFill>
                  <a:srgbClr val="000000"/>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0" name="Google Shape;60;p16"/>
          <p:cNvSpPr txBox="1">
            <a:spLocks noGrp="1"/>
          </p:cNvSpPr>
          <p:nvPr>
            <p:ph type="subTitle" idx="1"/>
          </p:nvPr>
        </p:nvSpPr>
        <p:spPr>
          <a:xfrm>
            <a:off x="1143001" y="2701528"/>
            <a:ext cx="6858000" cy="1241821"/>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61" name="Google Shape;61;p16"/>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2" name="Google Shape;62;p16"/>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3" name="Google Shape;63;p16"/>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a:ea typeface="Arial"/>
                <a:cs typeface="Arial"/>
                <a:sym typeface="Arial"/>
              </a:defRPr>
            </a:lvl1pPr>
            <a:lvl2pPr marL="0" marR="0" lvl="1" indent="0" algn="l" rtl="0">
              <a:spcBef>
                <a:spcPts val="0"/>
              </a:spcBef>
              <a:buNone/>
              <a:defRPr sz="1400">
                <a:solidFill>
                  <a:schemeClr val="dk1"/>
                </a:solidFill>
                <a:latin typeface="Arial"/>
                <a:ea typeface="Arial"/>
                <a:cs typeface="Arial"/>
                <a:sym typeface="Arial"/>
              </a:defRPr>
            </a:lvl2pPr>
            <a:lvl3pPr marL="0" marR="0" lvl="2" indent="0" algn="l" rtl="0">
              <a:spcBef>
                <a:spcPts val="0"/>
              </a:spcBef>
              <a:buNone/>
              <a:defRPr sz="1400">
                <a:solidFill>
                  <a:schemeClr val="dk1"/>
                </a:solidFill>
                <a:latin typeface="Arial"/>
                <a:ea typeface="Arial"/>
                <a:cs typeface="Arial"/>
                <a:sym typeface="Arial"/>
              </a:defRPr>
            </a:lvl3pPr>
            <a:lvl4pPr marL="0" marR="0" lvl="3" indent="0" algn="l" rtl="0">
              <a:spcBef>
                <a:spcPts val="0"/>
              </a:spcBef>
              <a:buNone/>
              <a:defRPr sz="1400">
                <a:solidFill>
                  <a:schemeClr val="dk1"/>
                </a:solidFill>
                <a:latin typeface="Arial"/>
                <a:ea typeface="Arial"/>
                <a:cs typeface="Arial"/>
                <a:sym typeface="Arial"/>
              </a:defRPr>
            </a:lvl4pPr>
            <a:lvl5pPr marL="0" marR="0" lvl="4" indent="0" algn="l" rtl="0">
              <a:spcBef>
                <a:spcPts val="0"/>
              </a:spcBef>
              <a:buNone/>
              <a:defRPr sz="1400">
                <a:solidFill>
                  <a:schemeClr val="dk1"/>
                </a:solidFill>
                <a:latin typeface="Arial"/>
                <a:ea typeface="Arial"/>
                <a:cs typeface="Arial"/>
                <a:sym typeface="Arial"/>
              </a:defRPr>
            </a:lvl5pPr>
            <a:lvl6pPr marL="0" marR="0" lvl="5" indent="0" algn="l" rtl="0">
              <a:spcBef>
                <a:spcPts val="0"/>
              </a:spcBef>
              <a:buNone/>
              <a:defRPr sz="1400">
                <a:solidFill>
                  <a:schemeClr val="dk1"/>
                </a:solidFill>
                <a:latin typeface="Arial"/>
                <a:ea typeface="Arial"/>
                <a:cs typeface="Arial"/>
                <a:sym typeface="Arial"/>
              </a:defRPr>
            </a:lvl6pPr>
            <a:lvl7pPr marL="0" marR="0" lvl="6" indent="0" algn="l" rtl="0">
              <a:spcBef>
                <a:spcPts val="0"/>
              </a:spcBef>
              <a:buNone/>
              <a:defRPr sz="1400">
                <a:solidFill>
                  <a:schemeClr val="dk1"/>
                </a:solidFill>
                <a:latin typeface="Arial"/>
                <a:ea typeface="Arial"/>
                <a:cs typeface="Arial"/>
                <a:sym typeface="Arial"/>
              </a:defRPr>
            </a:lvl7pPr>
            <a:lvl8pPr marL="0" marR="0" lvl="7" indent="0" algn="l" rtl="0">
              <a:spcBef>
                <a:spcPts val="0"/>
              </a:spcBef>
              <a:buNone/>
              <a:defRPr sz="1400">
                <a:solidFill>
                  <a:schemeClr val="dk1"/>
                </a:solidFill>
                <a:latin typeface="Arial"/>
                <a:ea typeface="Arial"/>
                <a:cs typeface="Arial"/>
                <a:sym typeface="Arial"/>
              </a:defRPr>
            </a:lvl8pPr>
            <a:lvl9pPr marL="0" marR="0" lvl="8" indent="0" algn="l" rtl="0">
              <a:spcBef>
                <a:spcPts val="0"/>
              </a:spcBef>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17"/>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6" name="Google Shape;66;p17"/>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67" name="Google Shape;67;p17"/>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a:ea typeface="Arial"/>
                <a:cs typeface="Arial"/>
                <a:sym typeface="Arial"/>
              </a:defRPr>
            </a:lvl1pPr>
            <a:lvl2pPr marL="0" marR="0" lvl="1" indent="0" algn="l" rtl="0">
              <a:spcBef>
                <a:spcPts val="0"/>
              </a:spcBef>
              <a:buNone/>
              <a:defRPr sz="1400">
                <a:solidFill>
                  <a:schemeClr val="dk1"/>
                </a:solidFill>
                <a:latin typeface="Arial"/>
                <a:ea typeface="Arial"/>
                <a:cs typeface="Arial"/>
                <a:sym typeface="Arial"/>
              </a:defRPr>
            </a:lvl2pPr>
            <a:lvl3pPr marL="0" marR="0" lvl="2" indent="0" algn="l" rtl="0">
              <a:spcBef>
                <a:spcPts val="0"/>
              </a:spcBef>
              <a:buNone/>
              <a:defRPr sz="1400">
                <a:solidFill>
                  <a:schemeClr val="dk1"/>
                </a:solidFill>
                <a:latin typeface="Arial"/>
                <a:ea typeface="Arial"/>
                <a:cs typeface="Arial"/>
                <a:sym typeface="Arial"/>
              </a:defRPr>
            </a:lvl3pPr>
            <a:lvl4pPr marL="0" marR="0" lvl="3" indent="0" algn="l" rtl="0">
              <a:spcBef>
                <a:spcPts val="0"/>
              </a:spcBef>
              <a:buNone/>
              <a:defRPr sz="1400">
                <a:solidFill>
                  <a:schemeClr val="dk1"/>
                </a:solidFill>
                <a:latin typeface="Arial"/>
                <a:ea typeface="Arial"/>
                <a:cs typeface="Arial"/>
                <a:sym typeface="Arial"/>
              </a:defRPr>
            </a:lvl4pPr>
            <a:lvl5pPr marL="0" marR="0" lvl="4" indent="0" algn="l" rtl="0">
              <a:spcBef>
                <a:spcPts val="0"/>
              </a:spcBef>
              <a:buNone/>
              <a:defRPr sz="1400">
                <a:solidFill>
                  <a:schemeClr val="dk1"/>
                </a:solidFill>
                <a:latin typeface="Arial"/>
                <a:ea typeface="Arial"/>
                <a:cs typeface="Arial"/>
                <a:sym typeface="Arial"/>
              </a:defRPr>
            </a:lvl5pPr>
            <a:lvl6pPr marL="0" marR="0" lvl="5" indent="0" algn="l" rtl="0">
              <a:spcBef>
                <a:spcPts val="0"/>
              </a:spcBef>
              <a:buNone/>
              <a:defRPr sz="1400">
                <a:solidFill>
                  <a:schemeClr val="dk1"/>
                </a:solidFill>
                <a:latin typeface="Arial"/>
                <a:ea typeface="Arial"/>
                <a:cs typeface="Arial"/>
                <a:sym typeface="Arial"/>
              </a:defRPr>
            </a:lvl6pPr>
            <a:lvl7pPr marL="0" marR="0" lvl="6" indent="0" algn="l" rtl="0">
              <a:spcBef>
                <a:spcPts val="0"/>
              </a:spcBef>
              <a:buNone/>
              <a:defRPr sz="1400">
                <a:solidFill>
                  <a:schemeClr val="dk1"/>
                </a:solidFill>
                <a:latin typeface="Arial"/>
                <a:ea typeface="Arial"/>
                <a:cs typeface="Arial"/>
                <a:sym typeface="Arial"/>
              </a:defRPr>
            </a:lvl7pPr>
            <a:lvl8pPr marL="0" marR="0" lvl="7" indent="0" algn="l" rtl="0">
              <a:spcBef>
                <a:spcPts val="0"/>
              </a:spcBef>
              <a:buNone/>
              <a:defRPr sz="1400">
                <a:solidFill>
                  <a:schemeClr val="dk1"/>
                </a:solidFill>
                <a:latin typeface="Arial"/>
                <a:ea typeface="Arial"/>
                <a:cs typeface="Arial"/>
                <a:sym typeface="Arial"/>
              </a:defRPr>
            </a:lvl8pPr>
            <a:lvl9pPr marL="0" marR="0" lvl="8" indent="0" algn="l" rtl="0">
              <a:spcBef>
                <a:spcPts val="0"/>
              </a:spcBef>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1" name="Google Shape;71;p19"/>
          <p:cNvSpPr txBox="1">
            <a:spLocks noGrp="1"/>
          </p:cNvSpPr>
          <p:nvPr>
            <p:ph type="body" idx="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2" name="Google Shape;72;p19"/>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3" name="Google Shape;73;p19"/>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74" name="Google Shape;74;p19"/>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Arial"/>
                <a:ea typeface="Arial"/>
                <a:cs typeface="Arial"/>
                <a:sym typeface="Arial"/>
              </a:defRPr>
            </a:lvl1pPr>
            <a:lvl2pPr marL="0" marR="0" lvl="1" indent="0" algn="l" rtl="0">
              <a:spcBef>
                <a:spcPts val="0"/>
              </a:spcBef>
              <a:buNone/>
              <a:defRPr sz="1400">
                <a:solidFill>
                  <a:schemeClr val="dk1"/>
                </a:solidFill>
                <a:latin typeface="Arial"/>
                <a:ea typeface="Arial"/>
                <a:cs typeface="Arial"/>
                <a:sym typeface="Arial"/>
              </a:defRPr>
            </a:lvl2pPr>
            <a:lvl3pPr marL="0" marR="0" lvl="2" indent="0" algn="l" rtl="0">
              <a:spcBef>
                <a:spcPts val="0"/>
              </a:spcBef>
              <a:buNone/>
              <a:defRPr sz="1400">
                <a:solidFill>
                  <a:schemeClr val="dk1"/>
                </a:solidFill>
                <a:latin typeface="Arial"/>
                <a:ea typeface="Arial"/>
                <a:cs typeface="Arial"/>
                <a:sym typeface="Arial"/>
              </a:defRPr>
            </a:lvl3pPr>
            <a:lvl4pPr marL="0" marR="0" lvl="3" indent="0" algn="l" rtl="0">
              <a:spcBef>
                <a:spcPts val="0"/>
              </a:spcBef>
              <a:buNone/>
              <a:defRPr sz="1400">
                <a:solidFill>
                  <a:schemeClr val="dk1"/>
                </a:solidFill>
                <a:latin typeface="Arial"/>
                <a:ea typeface="Arial"/>
                <a:cs typeface="Arial"/>
                <a:sym typeface="Arial"/>
              </a:defRPr>
            </a:lvl4pPr>
            <a:lvl5pPr marL="0" marR="0" lvl="4" indent="0" algn="l" rtl="0">
              <a:spcBef>
                <a:spcPts val="0"/>
              </a:spcBef>
              <a:buNone/>
              <a:defRPr sz="1400">
                <a:solidFill>
                  <a:schemeClr val="dk1"/>
                </a:solidFill>
                <a:latin typeface="Arial"/>
                <a:ea typeface="Arial"/>
                <a:cs typeface="Arial"/>
                <a:sym typeface="Arial"/>
              </a:defRPr>
            </a:lvl5pPr>
            <a:lvl6pPr marL="0" marR="0" lvl="5" indent="0" algn="l" rtl="0">
              <a:spcBef>
                <a:spcPts val="0"/>
              </a:spcBef>
              <a:buNone/>
              <a:defRPr sz="1400">
                <a:solidFill>
                  <a:schemeClr val="dk1"/>
                </a:solidFill>
                <a:latin typeface="Arial"/>
                <a:ea typeface="Arial"/>
                <a:cs typeface="Arial"/>
                <a:sym typeface="Arial"/>
              </a:defRPr>
            </a:lvl6pPr>
            <a:lvl7pPr marL="0" marR="0" lvl="6" indent="0" algn="l" rtl="0">
              <a:spcBef>
                <a:spcPts val="0"/>
              </a:spcBef>
              <a:buNone/>
              <a:defRPr sz="1400">
                <a:solidFill>
                  <a:schemeClr val="dk1"/>
                </a:solidFill>
                <a:latin typeface="Arial"/>
                <a:ea typeface="Arial"/>
                <a:cs typeface="Arial"/>
                <a:sym typeface="Arial"/>
              </a:defRPr>
            </a:lvl7pPr>
            <a:lvl8pPr marL="0" marR="0" lvl="7" indent="0" algn="l" rtl="0">
              <a:spcBef>
                <a:spcPts val="0"/>
              </a:spcBef>
              <a:buNone/>
              <a:defRPr sz="1400">
                <a:solidFill>
                  <a:schemeClr val="dk1"/>
                </a:solidFill>
                <a:latin typeface="Arial"/>
                <a:ea typeface="Arial"/>
                <a:cs typeface="Arial"/>
                <a:sym typeface="Arial"/>
              </a:defRPr>
            </a:lvl8pPr>
            <a:lvl9pPr marL="0" marR="0" lvl="8" indent="0" algn="l" rtl="0">
              <a:spcBef>
                <a:spcPts val="0"/>
              </a:spcBef>
              <a:buNone/>
              <a:defRPr sz="14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2: Blank">
  <p:cSld name="22: Blank">
    <p:bg>
      <p:bgPr>
        <a:noFill/>
        <a:effectLst/>
      </p:bgPr>
    </p:bg>
    <p:spTree>
      <p:nvGrpSpPr>
        <p:cNvPr id="1" name="Shape 75"/>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7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pic>
        <p:nvPicPr>
          <p:cNvPr id="56" name="Google Shape;56;p14"/>
          <p:cNvPicPr preferRelativeResize="0"/>
          <p:nvPr/>
        </p:nvPicPr>
        <p:blipFill rotWithShape="1">
          <a:blip r:embed="rId8">
            <a:alphaModFix/>
          </a:blip>
          <a:srcRect/>
          <a:stretch/>
        </p:blipFill>
        <p:spPr>
          <a:xfrm>
            <a:off x="8072438" y="4475912"/>
            <a:ext cx="950326" cy="557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9.jpg"/><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21"/>
          <p:cNvPicPr preferRelativeResize="0">
            <a:picLocks noGrp="1"/>
          </p:cNvPicPr>
          <p:nvPr>
            <p:ph type="pic" idx="2"/>
          </p:nvPr>
        </p:nvPicPr>
        <p:blipFill rotWithShape="1">
          <a:blip r:embed="rId3">
            <a:alphaModFix/>
          </a:blip>
          <a:srcRect t="15267" b="15274"/>
          <a:stretch/>
        </p:blipFill>
        <p:spPr>
          <a:xfrm>
            <a:off x="50" y="-3150"/>
            <a:ext cx="9143999" cy="4050301"/>
          </a:xfrm>
          <a:prstGeom prst="rect">
            <a:avLst/>
          </a:prstGeom>
        </p:spPr>
      </p:pic>
      <p:sp>
        <p:nvSpPr>
          <p:cNvPr id="81" name="Google Shape;81;p21"/>
          <p:cNvSpPr txBox="1">
            <a:spLocks noGrp="1"/>
          </p:cNvSpPr>
          <p:nvPr>
            <p:ph type="ctrTitle"/>
          </p:nvPr>
        </p:nvSpPr>
        <p:spPr>
          <a:xfrm>
            <a:off x="424925" y="1362325"/>
            <a:ext cx="8294100" cy="2052600"/>
          </a:xfrm>
          <a:prstGeom prst="rect">
            <a:avLst/>
          </a:prstGeom>
        </p:spPr>
        <p:txBody>
          <a:bodyPr spcFirstLastPara="1" wrap="square" lIns="0" tIns="0" rIns="0" bIns="0" anchor="b" anchorCtr="0">
            <a:normAutofit/>
          </a:bodyPr>
          <a:lstStyle/>
          <a:p>
            <a:pPr marL="0" lvl="0" indent="0" algn="l" rtl="0">
              <a:spcBef>
                <a:spcPts val="0"/>
              </a:spcBef>
              <a:spcAft>
                <a:spcPts val="0"/>
              </a:spcAft>
              <a:buNone/>
            </a:pPr>
            <a:r>
              <a:rPr lang="en"/>
              <a:t>University Senate</a:t>
            </a:r>
            <a:endParaRPr/>
          </a:p>
        </p:txBody>
      </p:sp>
      <p:sp>
        <p:nvSpPr>
          <p:cNvPr id="82" name="Google Shape;82;p21"/>
          <p:cNvSpPr txBox="1">
            <a:spLocks noGrp="1"/>
          </p:cNvSpPr>
          <p:nvPr>
            <p:ph type="body" idx="1"/>
          </p:nvPr>
        </p:nvSpPr>
        <p:spPr>
          <a:xfrm>
            <a:off x="4208300" y="4271250"/>
            <a:ext cx="4510800" cy="556500"/>
          </a:xfrm>
          <a:prstGeom prst="rect">
            <a:avLst/>
          </a:prstGeom>
        </p:spPr>
        <p:txBody>
          <a:bodyPr spcFirstLastPara="1" wrap="square" lIns="0" tIns="0" rIns="0" bIns="91425" anchor="t" anchorCtr="0">
            <a:noAutofit/>
          </a:bodyPr>
          <a:lstStyle/>
          <a:p>
            <a:pPr marL="0" lvl="0" indent="0" algn="l" rtl="0">
              <a:spcBef>
                <a:spcPts val="0"/>
              </a:spcBef>
              <a:spcAft>
                <a:spcPts val="0"/>
              </a:spcAft>
              <a:buNone/>
            </a:pPr>
            <a:r>
              <a:rPr lang="en" sz="1100"/>
              <a:t>Nancy Gonzales</a:t>
            </a:r>
            <a:br>
              <a:rPr lang="en" sz="1100"/>
            </a:br>
            <a:r>
              <a:rPr lang="en" sz="1100" b="0"/>
              <a:t>Executive Vice President and University Provost</a:t>
            </a:r>
            <a:br>
              <a:rPr lang="en" sz="1100" b="0"/>
            </a:br>
            <a:br>
              <a:rPr lang="en" sz="1100" b="0"/>
            </a:br>
            <a:r>
              <a:rPr lang="en" sz="1100" b="0"/>
              <a:t>March 3, 2025</a:t>
            </a:r>
            <a:endParaRPr sz="1100" b="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0"/>
          <p:cNvSpPr txBox="1"/>
          <p:nvPr/>
        </p:nvSpPr>
        <p:spPr>
          <a:xfrm>
            <a:off x="314327" y="4815960"/>
            <a:ext cx="401594"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b="0" i="0" u="none" strike="noStrike" cap="none">
                <a:solidFill>
                  <a:srgbClr val="BFBFBF"/>
                </a:solidFill>
                <a:latin typeface="Arial"/>
                <a:ea typeface="Arial"/>
                <a:cs typeface="Arial"/>
                <a:sym typeface="Arial"/>
              </a:rPr>
              <a:t>10</a:t>
            </a:fld>
            <a:endParaRPr sz="800">
              <a:solidFill>
                <a:srgbClr val="BFBFBF"/>
              </a:solidFill>
              <a:latin typeface="Arial"/>
              <a:ea typeface="Arial"/>
              <a:cs typeface="Arial"/>
              <a:sym typeface="Arial"/>
            </a:endParaRPr>
          </a:p>
        </p:txBody>
      </p:sp>
      <p:sp>
        <p:nvSpPr>
          <p:cNvPr id="348" name="Google Shape;348;p30"/>
          <p:cNvSpPr txBox="1"/>
          <p:nvPr/>
        </p:nvSpPr>
        <p:spPr>
          <a:xfrm>
            <a:off x="617682" y="1033475"/>
            <a:ext cx="8301600" cy="3263400"/>
          </a:xfrm>
          <a:prstGeom prst="rect">
            <a:avLst/>
          </a:prstGeom>
          <a:noFill/>
          <a:ln>
            <a:noFill/>
          </a:ln>
        </p:spPr>
        <p:txBody>
          <a:bodyPr spcFirstLastPara="1" wrap="square" lIns="68575" tIns="34275" rIns="68575" bIns="34275" anchor="t" anchorCtr="0">
            <a:noAutofit/>
          </a:bodyPr>
          <a:lstStyle/>
          <a:p>
            <a:pPr marL="177800" marR="0" lvl="0" indent="-177800" algn="l" rtl="0">
              <a:lnSpc>
                <a:spcPct val="90000"/>
              </a:lnSpc>
              <a:spcBef>
                <a:spcPts val="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~190,000 degree-seeking students from around Arizona, the U.S. and the world</a:t>
            </a:r>
            <a:endParaRPr sz="1100"/>
          </a:p>
          <a:p>
            <a:pPr marL="177800" marR="0" lvl="0" indent="-177800" algn="l" rtl="0">
              <a:lnSpc>
                <a:spcPct val="90000"/>
              </a:lnSpc>
              <a:spcBef>
                <a:spcPts val="8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430,000+ learners advancing their knowledge and careers through ASU</a:t>
            </a:r>
            <a:endParaRPr sz="1100"/>
          </a:p>
          <a:p>
            <a:pPr marL="177800" marR="0" lvl="0" indent="-177800" algn="l" rtl="0">
              <a:lnSpc>
                <a:spcPct val="90000"/>
              </a:lnSpc>
              <a:spcBef>
                <a:spcPts val="8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Millions of people connected to ASU through ideas, goals and competitiveness</a:t>
            </a:r>
            <a:endParaRPr sz="1100"/>
          </a:p>
          <a:p>
            <a:pPr marL="177800" marR="0" lvl="0" indent="-177800" algn="l" rtl="0">
              <a:lnSpc>
                <a:spcPct val="90000"/>
              </a:lnSpc>
              <a:spcBef>
                <a:spcPts val="8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$1 billion in research expenditures (one of four U.S. universities without a medical school)</a:t>
            </a:r>
            <a:endParaRPr sz="1100"/>
          </a:p>
          <a:p>
            <a:pPr marL="177800" marR="0" lvl="0" indent="-177800" algn="l" rtl="0">
              <a:lnSpc>
                <a:spcPct val="90000"/>
              </a:lnSpc>
              <a:spcBef>
                <a:spcPts val="8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ASU faculty, staff and students who are developing new concepts, tools and collaborations across all disciplines and locations – even in space</a:t>
            </a:r>
            <a:endParaRPr sz="1100"/>
          </a:p>
          <a:p>
            <a:pPr marL="177800" marR="0" lvl="0" indent="-177800" algn="l" rtl="0">
              <a:lnSpc>
                <a:spcPct val="90000"/>
              </a:lnSpc>
              <a:spcBef>
                <a:spcPts val="8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First Global Futures Laboratory in history</a:t>
            </a:r>
            <a:endParaRPr sz="1100"/>
          </a:p>
          <a:p>
            <a:pPr marL="177800" marR="0" lvl="0" indent="-177800" algn="l" rtl="0">
              <a:lnSpc>
                <a:spcPct val="90000"/>
              </a:lnSpc>
              <a:spcBef>
                <a:spcPts val="8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Revolutionary health enterprise (with ASU Health) founded on </a:t>
            </a:r>
            <a:br>
              <a:rPr lang="en" sz="1600" b="0" i="0" u="none" strike="noStrike" cap="none">
                <a:solidFill>
                  <a:srgbClr val="000000"/>
                </a:solidFill>
                <a:latin typeface="Arial"/>
                <a:ea typeface="Arial"/>
                <a:cs typeface="Arial"/>
                <a:sym typeface="Arial"/>
              </a:rPr>
            </a:br>
            <a:r>
              <a:rPr lang="en" sz="1600" b="0" i="0" u="none" strike="noStrike" cap="none">
                <a:solidFill>
                  <a:srgbClr val="000000"/>
                </a:solidFill>
                <a:latin typeface="Arial"/>
                <a:ea typeface="Arial"/>
                <a:cs typeface="Arial"/>
                <a:sym typeface="Arial"/>
              </a:rPr>
              <a:t>social and health outcomes</a:t>
            </a:r>
            <a:endParaRPr sz="1100"/>
          </a:p>
          <a:p>
            <a:pPr marL="177800" marR="0" lvl="0" indent="-177800" algn="l" rtl="0">
              <a:lnSpc>
                <a:spcPct val="90000"/>
              </a:lnSpc>
              <a:spcBef>
                <a:spcPts val="8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Home to a new digital technology hub in Arizona</a:t>
            </a:r>
            <a:endParaRPr sz="1100"/>
          </a:p>
        </p:txBody>
      </p:sp>
      <p:sp>
        <p:nvSpPr>
          <p:cNvPr id="349" name="Google Shape;349;p30"/>
          <p:cNvSpPr txBox="1"/>
          <p:nvPr/>
        </p:nvSpPr>
        <p:spPr>
          <a:xfrm>
            <a:off x="485775" y="281129"/>
            <a:ext cx="5081826" cy="346249"/>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ASU has emerged as a new kind of university</a:t>
            </a:r>
            <a:endParaRPr sz="11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1"/>
          <p:cNvSpPr txBox="1"/>
          <p:nvPr/>
        </p:nvSpPr>
        <p:spPr>
          <a:xfrm>
            <a:off x="485776" y="1858337"/>
            <a:ext cx="2565321" cy="3004035"/>
          </a:xfrm>
          <a:prstGeom prst="rect">
            <a:avLst/>
          </a:prstGeom>
          <a:noFill/>
          <a:ln>
            <a:noFill/>
          </a:ln>
        </p:spPr>
        <p:txBody>
          <a:bodyPr spcFirstLastPara="1" wrap="square" lIns="68575" tIns="34275" rIns="68575" bIns="34275" anchor="t" anchorCtr="0">
            <a:noAutofit/>
          </a:bodyPr>
          <a:lstStyle/>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Arizona State University</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Arizona</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California-Berkeley</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California-Davis</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California-San Diego</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Colorado Boulder</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Central Florida</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Florida State University</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Florida</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South Florida-Main Campus</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Georgia Institute of Technology-Main Campus</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Georgia State University</a:t>
            </a:r>
            <a:endParaRPr sz="1100"/>
          </a:p>
          <a:p>
            <a:pPr marL="127000" marR="0" lvl="0" indent="-76200" algn="l" rtl="0">
              <a:lnSpc>
                <a:spcPct val="15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355" name="Google Shape;355;p31"/>
          <p:cNvSpPr txBox="1"/>
          <p:nvPr/>
        </p:nvSpPr>
        <p:spPr>
          <a:xfrm>
            <a:off x="3331468" y="1858337"/>
            <a:ext cx="2565321" cy="3004035"/>
          </a:xfrm>
          <a:prstGeom prst="rect">
            <a:avLst/>
          </a:prstGeom>
          <a:noFill/>
          <a:ln>
            <a:noFill/>
          </a:ln>
        </p:spPr>
        <p:txBody>
          <a:bodyPr spcFirstLastPara="1" wrap="square" lIns="68575" tIns="34275" rIns="68575" bIns="34275" anchor="t" anchorCtr="0">
            <a:noAutofit/>
          </a:bodyPr>
          <a:lstStyle/>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Georgia</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Illinois at Urbana-Champaign</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Indiana University-Bloomington</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Iowa</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Kansas</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Maryland-College Park</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Boston University</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Michigan State University</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Minnesota-Twin Cities</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Rutgers University-New Brunswick</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Syracuse University</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North Carolina at Chapel Hill</a:t>
            </a:r>
            <a:endParaRPr sz="1100"/>
          </a:p>
          <a:p>
            <a:pPr marL="127000" marR="0" lvl="0" indent="-76200" algn="l" rtl="0">
              <a:lnSpc>
                <a:spcPct val="15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356" name="Google Shape;356;p31"/>
          <p:cNvSpPr txBox="1"/>
          <p:nvPr/>
        </p:nvSpPr>
        <p:spPr>
          <a:xfrm>
            <a:off x="6102736" y="1858337"/>
            <a:ext cx="2473881" cy="3004035"/>
          </a:xfrm>
          <a:prstGeom prst="rect">
            <a:avLst/>
          </a:prstGeom>
          <a:noFill/>
          <a:ln>
            <a:noFill/>
          </a:ln>
        </p:spPr>
        <p:txBody>
          <a:bodyPr spcFirstLastPara="1" wrap="square" lIns="68575" tIns="34275" rIns="68575" bIns="34275" anchor="t" anchorCtr="0">
            <a:noAutofit/>
          </a:bodyPr>
          <a:lstStyle/>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Purdue University-Main Campus</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Cincinnati-Main Campus</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Ohio State University-Main Campus</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Pennsylvania State University</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Pittsburgh-Pittsburgh Campus</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Texas A &amp; M University-College Station</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The University of Texas at Austin</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Utah</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Virginia-Main Campus</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Washington State University</a:t>
            </a:r>
            <a:endParaRPr sz="1100"/>
          </a:p>
          <a:p>
            <a:pPr marL="127000" marR="0" lvl="0" indent="-127000" algn="l" rtl="0">
              <a:lnSpc>
                <a:spcPct val="150000"/>
              </a:lnSpc>
              <a:spcBef>
                <a:spcPts val="0"/>
              </a:spcBef>
              <a:spcAft>
                <a:spcPts val="0"/>
              </a:spcAft>
              <a:buClr>
                <a:srgbClr val="000000"/>
              </a:buClr>
              <a:buSzPts val="800"/>
              <a:buFont typeface="Arial"/>
              <a:buChar char="•"/>
            </a:pPr>
            <a:r>
              <a:rPr lang="en" sz="800" b="0" i="0" u="none" strike="noStrike" cap="none">
                <a:solidFill>
                  <a:srgbClr val="000000"/>
                </a:solidFill>
                <a:latin typeface="Arial"/>
                <a:ea typeface="Arial"/>
                <a:cs typeface="Arial"/>
                <a:sym typeface="Arial"/>
              </a:rPr>
              <a:t>University of Wisconsin-Madison</a:t>
            </a:r>
            <a:endParaRPr sz="1100"/>
          </a:p>
        </p:txBody>
      </p:sp>
      <p:sp>
        <p:nvSpPr>
          <p:cNvPr id="357" name="Google Shape;357;p31"/>
          <p:cNvSpPr txBox="1"/>
          <p:nvPr/>
        </p:nvSpPr>
        <p:spPr>
          <a:xfrm>
            <a:off x="314327" y="4815960"/>
            <a:ext cx="401594"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rgbClr val="BFBFBF"/>
                </a:solidFill>
                <a:latin typeface="Arial"/>
                <a:ea typeface="Arial"/>
                <a:cs typeface="Arial"/>
                <a:sym typeface="Arial"/>
              </a:rPr>
              <a:t>11</a:t>
            </a:fld>
            <a:endParaRPr sz="800">
              <a:solidFill>
                <a:srgbClr val="BFBFBF"/>
              </a:solidFill>
              <a:latin typeface="Arial"/>
              <a:ea typeface="Arial"/>
              <a:cs typeface="Arial"/>
              <a:sym typeface="Arial"/>
            </a:endParaRPr>
          </a:p>
        </p:txBody>
      </p:sp>
      <p:sp>
        <p:nvSpPr>
          <p:cNvPr id="358" name="Google Shape;358;p31"/>
          <p:cNvSpPr txBox="1"/>
          <p:nvPr/>
        </p:nvSpPr>
        <p:spPr>
          <a:xfrm>
            <a:off x="485775" y="563966"/>
            <a:ext cx="5534477" cy="346249"/>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that share fundamental elements of ASU’s design</a:t>
            </a:r>
            <a:endParaRPr sz="1800" b="1">
              <a:solidFill>
                <a:srgbClr val="000000"/>
              </a:solidFill>
              <a:latin typeface="Arial"/>
              <a:ea typeface="Arial"/>
              <a:cs typeface="Arial"/>
              <a:sym typeface="Arial"/>
            </a:endParaRPr>
          </a:p>
        </p:txBody>
      </p:sp>
      <p:sp>
        <p:nvSpPr>
          <p:cNvPr id="359" name="Google Shape;359;p31"/>
          <p:cNvSpPr txBox="1"/>
          <p:nvPr/>
        </p:nvSpPr>
        <p:spPr>
          <a:xfrm>
            <a:off x="485776" y="281129"/>
            <a:ext cx="5687615" cy="346249"/>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We assess our performance relative to universities</a:t>
            </a:r>
            <a:endParaRPr sz="1800" b="1">
              <a:solidFill>
                <a:srgbClr val="000000"/>
              </a:solidFill>
              <a:latin typeface="Arial"/>
              <a:ea typeface="Arial"/>
              <a:cs typeface="Arial"/>
              <a:sym typeface="Arial"/>
            </a:endParaRPr>
          </a:p>
        </p:txBody>
      </p:sp>
      <p:sp>
        <p:nvSpPr>
          <p:cNvPr id="360" name="Google Shape;360;p31"/>
          <p:cNvSpPr txBox="1"/>
          <p:nvPr/>
        </p:nvSpPr>
        <p:spPr>
          <a:xfrm>
            <a:off x="2231586" y="-284206"/>
            <a:ext cx="138548" cy="28459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361" name="Google Shape;361;p31"/>
          <p:cNvSpPr/>
          <p:nvPr/>
        </p:nvSpPr>
        <p:spPr>
          <a:xfrm>
            <a:off x="485775" y="1489900"/>
            <a:ext cx="7118400" cy="230700"/>
          </a:xfrm>
          <a:prstGeom prst="rect">
            <a:avLst/>
          </a:prstGeom>
          <a:solidFill>
            <a:schemeClr val="dk1"/>
          </a:solidFill>
          <a:ln>
            <a:noFill/>
          </a:ln>
        </p:spPr>
        <p:txBody>
          <a:bodyPr spcFirstLastPara="1" wrap="square" lIns="68575" tIns="34275" rIns="68575" bIns="34275" anchor="t" anchorCtr="0">
            <a:noAutofit/>
          </a:bodyPr>
          <a:lstStyle/>
          <a:p>
            <a:pPr marL="0" marR="0" lvl="1" indent="0" algn="l" rtl="0">
              <a:spcBef>
                <a:spcPts val="0"/>
              </a:spcBef>
              <a:spcAft>
                <a:spcPts val="0"/>
              </a:spcAft>
              <a:buNone/>
            </a:pPr>
            <a:r>
              <a:rPr lang="en" sz="1100" b="1" i="0" u="none" strike="noStrike" cap="none">
                <a:solidFill>
                  <a:srgbClr val="FFFFFF"/>
                </a:solidFill>
                <a:latin typeface="Arial"/>
                <a:ea typeface="Arial"/>
                <a:cs typeface="Arial"/>
                <a:sym typeface="Arial"/>
              </a:rPr>
              <a:t>Universities sharing similar student access, academic environment and knowledge production profiles</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2"/>
          <p:cNvSpPr txBox="1"/>
          <p:nvPr/>
        </p:nvSpPr>
        <p:spPr>
          <a:xfrm>
            <a:off x="430472" y="1374503"/>
            <a:ext cx="7084800" cy="2655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a:solidFill>
                  <a:srgbClr val="000000"/>
                </a:solidFill>
                <a:latin typeface="Arial"/>
                <a:ea typeface="Arial"/>
                <a:cs typeface="Arial"/>
                <a:sym typeface="Arial"/>
              </a:rPr>
              <a:t>ASU is a comprehensive </a:t>
            </a:r>
            <a:r>
              <a:rPr lang="en" sz="2400" b="1">
                <a:solidFill>
                  <a:srgbClr val="000000"/>
                </a:solidFill>
                <a:latin typeface="Arial"/>
                <a:ea typeface="Arial"/>
                <a:cs typeface="Arial"/>
                <a:sym typeface="Arial"/>
              </a:rPr>
              <a:t>public research university, </a:t>
            </a:r>
            <a:r>
              <a:rPr lang="en" sz="2400">
                <a:solidFill>
                  <a:srgbClr val="000000"/>
                </a:solidFill>
                <a:latin typeface="Arial"/>
                <a:ea typeface="Arial"/>
                <a:cs typeface="Arial"/>
                <a:sym typeface="Arial"/>
              </a:rPr>
              <a:t>measured not by whom it excludes, </a:t>
            </a:r>
            <a:br>
              <a:rPr lang="en" sz="2400">
                <a:solidFill>
                  <a:srgbClr val="000000"/>
                </a:solidFill>
                <a:latin typeface="Arial"/>
                <a:ea typeface="Arial"/>
                <a:cs typeface="Arial"/>
                <a:sym typeface="Arial"/>
              </a:rPr>
            </a:br>
            <a:r>
              <a:rPr lang="en" sz="2400">
                <a:solidFill>
                  <a:srgbClr val="000000"/>
                </a:solidFill>
                <a:latin typeface="Arial"/>
                <a:ea typeface="Arial"/>
                <a:cs typeface="Arial"/>
                <a:sym typeface="Arial"/>
              </a:rPr>
              <a:t>but by </a:t>
            </a:r>
            <a:r>
              <a:rPr lang="en" sz="2400" b="1">
                <a:solidFill>
                  <a:srgbClr val="000000"/>
                </a:solidFill>
                <a:latin typeface="Arial"/>
                <a:ea typeface="Arial"/>
                <a:cs typeface="Arial"/>
                <a:sym typeface="Arial"/>
              </a:rPr>
              <a:t>whom it includes </a:t>
            </a:r>
            <a:r>
              <a:rPr lang="en" sz="2400">
                <a:solidFill>
                  <a:srgbClr val="000000"/>
                </a:solidFill>
                <a:latin typeface="Arial"/>
                <a:ea typeface="Arial"/>
                <a:cs typeface="Arial"/>
                <a:sym typeface="Arial"/>
              </a:rPr>
              <a:t>and </a:t>
            </a:r>
            <a:r>
              <a:rPr lang="en" sz="2400" b="1">
                <a:solidFill>
                  <a:srgbClr val="000000"/>
                </a:solidFill>
                <a:latin typeface="Arial"/>
                <a:ea typeface="Arial"/>
                <a:cs typeface="Arial"/>
                <a:sym typeface="Arial"/>
              </a:rPr>
              <a:t>how they succeed; </a:t>
            </a:r>
            <a:r>
              <a:rPr lang="en" sz="2400">
                <a:solidFill>
                  <a:srgbClr val="000000"/>
                </a:solidFill>
                <a:latin typeface="Arial"/>
                <a:ea typeface="Arial"/>
                <a:cs typeface="Arial"/>
                <a:sym typeface="Arial"/>
              </a:rPr>
              <a:t>advancing </a:t>
            </a:r>
            <a:r>
              <a:rPr lang="en" sz="2400" b="1">
                <a:solidFill>
                  <a:srgbClr val="000000"/>
                </a:solidFill>
                <a:latin typeface="Arial"/>
                <a:ea typeface="Arial"/>
                <a:cs typeface="Arial"/>
                <a:sym typeface="Arial"/>
              </a:rPr>
              <a:t>research and discovery </a:t>
            </a:r>
            <a:r>
              <a:rPr lang="en" sz="2400">
                <a:solidFill>
                  <a:srgbClr val="000000"/>
                </a:solidFill>
                <a:latin typeface="Arial"/>
                <a:ea typeface="Arial"/>
                <a:cs typeface="Arial"/>
                <a:sym typeface="Arial"/>
              </a:rPr>
              <a:t>of public value; and assuming </a:t>
            </a:r>
            <a:r>
              <a:rPr lang="en" sz="2400" b="1">
                <a:solidFill>
                  <a:srgbClr val="000000"/>
                </a:solidFill>
                <a:latin typeface="Arial"/>
                <a:ea typeface="Arial"/>
                <a:cs typeface="Arial"/>
                <a:sym typeface="Arial"/>
              </a:rPr>
              <a:t>fundamental responsibility </a:t>
            </a:r>
            <a:r>
              <a:rPr lang="en" sz="2400">
                <a:solidFill>
                  <a:srgbClr val="000000"/>
                </a:solidFill>
                <a:latin typeface="Arial"/>
                <a:ea typeface="Arial"/>
                <a:cs typeface="Arial"/>
                <a:sym typeface="Arial"/>
              </a:rPr>
              <a:t>for the economic, social, cultural and overall health</a:t>
            </a:r>
            <a:r>
              <a:rPr lang="en" sz="2400" b="1">
                <a:solidFill>
                  <a:srgbClr val="000000"/>
                </a:solidFill>
                <a:latin typeface="Arial"/>
                <a:ea typeface="Arial"/>
                <a:cs typeface="Arial"/>
                <a:sym typeface="Arial"/>
              </a:rPr>
              <a:t> </a:t>
            </a:r>
            <a:r>
              <a:rPr lang="en" sz="2400">
                <a:solidFill>
                  <a:srgbClr val="000000"/>
                </a:solidFill>
                <a:latin typeface="Arial"/>
                <a:ea typeface="Arial"/>
                <a:cs typeface="Arial"/>
                <a:sym typeface="Arial"/>
              </a:rPr>
              <a:t>of the </a:t>
            </a:r>
            <a:r>
              <a:rPr lang="en" sz="2400" b="1">
                <a:solidFill>
                  <a:srgbClr val="000000"/>
                </a:solidFill>
                <a:latin typeface="Arial"/>
                <a:ea typeface="Arial"/>
                <a:cs typeface="Arial"/>
                <a:sym typeface="Arial"/>
              </a:rPr>
              <a:t>communities it serves.</a:t>
            </a:r>
            <a:endParaRPr sz="1100"/>
          </a:p>
        </p:txBody>
      </p:sp>
      <p:sp>
        <p:nvSpPr>
          <p:cNvPr id="88" name="Google Shape;88;p22"/>
          <p:cNvSpPr txBox="1"/>
          <p:nvPr/>
        </p:nvSpPr>
        <p:spPr>
          <a:xfrm>
            <a:off x="314327" y="4815960"/>
            <a:ext cx="401594"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rgbClr val="BFBFBF"/>
                </a:solidFill>
                <a:latin typeface="Arial"/>
                <a:ea typeface="Arial"/>
                <a:cs typeface="Arial"/>
                <a:sym typeface="Arial"/>
              </a:rPr>
              <a:t>2</a:t>
            </a:fld>
            <a:endParaRPr sz="800">
              <a:solidFill>
                <a:srgbClr val="BFBFBF"/>
              </a:solidFill>
              <a:latin typeface="Arial"/>
              <a:ea typeface="Arial"/>
              <a:cs typeface="Arial"/>
              <a:sym typeface="Arial"/>
            </a:endParaRPr>
          </a:p>
        </p:txBody>
      </p:sp>
      <p:sp>
        <p:nvSpPr>
          <p:cNvPr id="89" name="Google Shape;89;p22"/>
          <p:cNvSpPr txBox="1"/>
          <p:nvPr/>
        </p:nvSpPr>
        <p:spPr>
          <a:xfrm>
            <a:off x="430476" y="729098"/>
            <a:ext cx="3761100" cy="346200"/>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The ASU Charter drives all we do</a:t>
            </a:r>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3"/>
        <p:cNvGrpSpPr/>
        <p:nvPr/>
      </p:nvGrpSpPr>
      <p:grpSpPr>
        <a:xfrm>
          <a:off x="0" y="0"/>
          <a:ext cx="0" cy="0"/>
          <a:chOff x="0" y="0"/>
          <a:chExt cx="0" cy="0"/>
        </a:xfrm>
      </p:grpSpPr>
      <p:sp>
        <p:nvSpPr>
          <p:cNvPr id="94" name="Google Shape;94;p23"/>
          <p:cNvSpPr/>
          <p:nvPr/>
        </p:nvSpPr>
        <p:spPr>
          <a:xfrm>
            <a:off x="515122" y="1355711"/>
            <a:ext cx="8195729" cy="2680710"/>
          </a:xfrm>
          <a:prstGeom prst="rect">
            <a:avLst/>
          </a:prstGeom>
          <a:noFill/>
          <a:ln>
            <a:noFill/>
          </a:ln>
        </p:spPr>
        <p:txBody>
          <a:bodyPr spcFirstLastPara="1" wrap="square" lIns="0" tIns="0" rIns="27350" bIns="0" anchor="t" anchorCtr="0">
            <a:noAutofit/>
          </a:bodyPr>
          <a:lstStyle/>
          <a:p>
            <a:pPr marL="317500" marR="0" lvl="0" indent="-260350" algn="l" rtl="0">
              <a:spcBef>
                <a:spcPts val="0"/>
              </a:spcBef>
              <a:spcAft>
                <a:spcPts val="0"/>
              </a:spcAft>
              <a:buClr>
                <a:srgbClr val="262626"/>
              </a:buClr>
              <a:buSzPts val="1100"/>
              <a:buFont typeface="Arial"/>
              <a:buChar char="•"/>
            </a:pPr>
            <a:r>
              <a:rPr lang="en" sz="1100" b="1">
                <a:solidFill>
                  <a:srgbClr val="262626"/>
                </a:solidFill>
                <a:latin typeface="Arial"/>
                <a:ea typeface="Arial"/>
                <a:cs typeface="Arial"/>
                <a:sym typeface="Arial"/>
              </a:rPr>
              <a:t>Maintain the fundamental principle of accessibility to all students qualified to study at a research university.</a:t>
            </a:r>
            <a:br>
              <a:rPr lang="en" sz="1100" b="1">
                <a:solidFill>
                  <a:srgbClr val="262626"/>
                </a:solidFill>
                <a:latin typeface="Arial"/>
                <a:ea typeface="Arial"/>
                <a:cs typeface="Arial"/>
                <a:sym typeface="Arial"/>
              </a:rPr>
            </a:br>
            <a:endParaRPr sz="1100" b="1">
              <a:solidFill>
                <a:srgbClr val="262626"/>
              </a:solidFill>
              <a:latin typeface="Arial"/>
              <a:ea typeface="Arial"/>
              <a:cs typeface="Arial"/>
              <a:sym typeface="Arial"/>
            </a:endParaRPr>
          </a:p>
          <a:p>
            <a:pPr marL="317500" marR="0" lvl="0" indent="-260350" algn="l" rtl="0">
              <a:spcBef>
                <a:spcPts val="0"/>
              </a:spcBef>
              <a:spcAft>
                <a:spcPts val="0"/>
              </a:spcAft>
              <a:buClr>
                <a:srgbClr val="262626"/>
              </a:buClr>
              <a:buSzPts val="1100"/>
              <a:buFont typeface="Arial"/>
              <a:buChar char="•"/>
            </a:pPr>
            <a:r>
              <a:rPr lang="en" sz="1100" b="1">
                <a:solidFill>
                  <a:srgbClr val="262626"/>
                </a:solidFill>
                <a:latin typeface="Arial"/>
                <a:ea typeface="Arial"/>
                <a:cs typeface="Arial"/>
                <a:sym typeface="Arial"/>
              </a:rPr>
              <a:t>Maintain university accessibility to match Arizona’s socioeconomic diversity, with undifferentiated </a:t>
            </a:r>
            <a:br>
              <a:rPr lang="en" sz="1100" b="1">
                <a:solidFill>
                  <a:srgbClr val="262626"/>
                </a:solidFill>
                <a:latin typeface="Arial"/>
                <a:ea typeface="Arial"/>
                <a:cs typeface="Arial"/>
                <a:sym typeface="Arial"/>
              </a:rPr>
            </a:br>
            <a:r>
              <a:rPr lang="en" sz="1100" b="1">
                <a:solidFill>
                  <a:srgbClr val="262626"/>
                </a:solidFill>
                <a:latin typeface="Arial"/>
                <a:ea typeface="Arial"/>
                <a:cs typeface="Arial"/>
                <a:sym typeface="Arial"/>
              </a:rPr>
              <a:t>outcomes for success.</a:t>
            </a:r>
            <a:br>
              <a:rPr lang="en" sz="1100" b="1">
                <a:solidFill>
                  <a:srgbClr val="262626"/>
                </a:solidFill>
                <a:latin typeface="Arial"/>
                <a:ea typeface="Arial"/>
                <a:cs typeface="Arial"/>
                <a:sym typeface="Arial"/>
              </a:rPr>
            </a:br>
            <a:endParaRPr sz="1100" b="1">
              <a:solidFill>
                <a:srgbClr val="262626"/>
              </a:solidFill>
              <a:latin typeface="Arial"/>
              <a:ea typeface="Arial"/>
              <a:cs typeface="Arial"/>
              <a:sym typeface="Arial"/>
            </a:endParaRPr>
          </a:p>
          <a:p>
            <a:pPr marL="317500" marR="0" lvl="0" indent="-260350" algn="l" rtl="0">
              <a:spcBef>
                <a:spcPts val="0"/>
              </a:spcBef>
              <a:spcAft>
                <a:spcPts val="0"/>
              </a:spcAft>
              <a:buClr>
                <a:srgbClr val="262626"/>
              </a:buClr>
              <a:buSzPts val="1100"/>
              <a:buFont typeface="Arial"/>
              <a:buChar char="•"/>
            </a:pPr>
            <a:r>
              <a:rPr lang="en" sz="1100" b="1">
                <a:solidFill>
                  <a:srgbClr val="262626"/>
                </a:solidFill>
                <a:latin typeface="Arial"/>
                <a:ea typeface="Arial"/>
                <a:cs typeface="Arial"/>
                <a:sym typeface="Arial"/>
              </a:rPr>
              <a:t>Ensure that </a:t>
            </a:r>
            <a:r>
              <a:rPr lang="en" sz="1100" b="1">
                <a:solidFill>
                  <a:srgbClr val="000000"/>
                </a:solidFill>
                <a:highlight>
                  <a:schemeClr val="lt1"/>
                </a:highlight>
                <a:latin typeface="Arial"/>
                <a:ea typeface="Arial"/>
                <a:cs typeface="Arial"/>
                <a:sym typeface="Arial"/>
              </a:rPr>
              <a:t>more than 90%</a:t>
            </a:r>
            <a:r>
              <a:rPr lang="en" sz="1100" b="1">
                <a:solidFill>
                  <a:srgbClr val="000000"/>
                </a:solidFill>
                <a:latin typeface="Arial"/>
                <a:ea typeface="Arial"/>
                <a:cs typeface="Arial"/>
                <a:sym typeface="Arial"/>
              </a:rPr>
              <a:t> of students continue studies beyond their first year.</a:t>
            </a:r>
            <a:br>
              <a:rPr lang="en" sz="1100" b="1">
                <a:solidFill>
                  <a:srgbClr val="FFC627"/>
                </a:solidFill>
                <a:latin typeface="Arial"/>
                <a:ea typeface="Arial"/>
                <a:cs typeface="Arial"/>
                <a:sym typeface="Arial"/>
              </a:rPr>
            </a:br>
            <a:endParaRPr sz="1100" b="1">
              <a:solidFill>
                <a:srgbClr val="FFC627"/>
              </a:solidFill>
              <a:latin typeface="Arial"/>
              <a:ea typeface="Arial"/>
              <a:cs typeface="Arial"/>
              <a:sym typeface="Arial"/>
            </a:endParaRPr>
          </a:p>
          <a:p>
            <a:pPr marL="317500" marR="0" lvl="0" indent="-260350" algn="l" rtl="0">
              <a:spcBef>
                <a:spcPts val="0"/>
              </a:spcBef>
              <a:spcAft>
                <a:spcPts val="0"/>
              </a:spcAft>
              <a:buClr>
                <a:srgbClr val="262626"/>
              </a:buClr>
              <a:buSzPts val="1100"/>
              <a:buFont typeface="Arial"/>
              <a:buChar char="•"/>
            </a:pPr>
            <a:r>
              <a:rPr lang="en" sz="1100" b="1">
                <a:solidFill>
                  <a:srgbClr val="262626"/>
                </a:solidFill>
                <a:latin typeface="Arial"/>
                <a:ea typeface="Arial"/>
                <a:cs typeface="Arial"/>
                <a:sym typeface="Arial"/>
              </a:rPr>
              <a:t>Enhance university graduation rate to </a:t>
            </a:r>
            <a:r>
              <a:rPr lang="en" sz="1100" b="1">
                <a:solidFill>
                  <a:srgbClr val="000000"/>
                </a:solidFill>
                <a:highlight>
                  <a:schemeClr val="lt1"/>
                </a:highlight>
                <a:latin typeface="Arial"/>
                <a:ea typeface="Arial"/>
                <a:cs typeface="Arial"/>
                <a:sym typeface="Arial"/>
              </a:rPr>
              <a:t>greater than 85%</a:t>
            </a:r>
            <a:r>
              <a:rPr lang="en" sz="1100" b="1">
                <a:solidFill>
                  <a:srgbClr val="000000"/>
                </a:solidFill>
                <a:latin typeface="Arial"/>
                <a:ea typeface="Arial"/>
                <a:cs typeface="Arial"/>
                <a:sym typeface="Arial"/>
              </a:rPr>
              <a:t> </a:t>
            </a:r>
            <a:r>
              <a:rPr lang="en" sz="1100" b="1">
                <a:solidFill>
                  <a:srgbClr val="262626"/>
                </a:solidFill>
                <a:latin typeface="Arial"/>
                <a:ea typeface="Arial"/>
                <a:cs typeface="Arial"/>
                <a:sym typeface="Arial"/>
              </a:rPr>
              <a:t>and more than</a:t>
            </a:r>
            <a:r>
              <a:rPr lang="en" sz="1100" b="1">
                <a:solidFill>
                  <a:srgbClr val="FFFFFF"/>
                </a:solidFill>
                <a:latin typeface="Arial"/>
                <a:ea typeface="Arial"/>
                <a:cs typeface="Arial"/>
                <a:sym typeface="Arial"/>
              </a:rPr>
              <a:t> </a:t>
            </a:r>
            <a:r>
              <a:rPr lang="en" sz="1100" b="1">
                <a:solidFill>
                  <a:srgbClr val="000000"/>
                </a:solidFill>
                <a:latin typeface="Arial"/>
                <a:ea typeface="Arial"/>
                <a:cs typeface="Arial"/>
                <a:sym typeface="Arial"/>
              </a:rPr>
              <a:t>40,000</a:t>
            </a:r>
            <a:r>
              <a:rPr lang="en" sz="1100" b="1">
                <a:solidFill>
                  <a:srgbClr val="262626"/>
                </a:solidFill>
                <a:latin typeface="Arial"/>
                <a:ea typeface="Arial"/>
                <a:cs typeface="Arial"/>
                <a:sym typeface="Arial"/>
              </a:rPr>
              <a:t> graduates annually.</a:t>
            </a:r>
            <a:br>
              <a:rPr lang="en" sz="1100" b="1">
                <a:solidFill>
                  <a:srgbClr val="262626"/>
                </a:solidFill>
                <a:latin typeface="Arial"/>
                <a:ea typeface="Arial"/>
                <a:cs typeface="Arial"/>
                <a:sym typeface="Arial"/>
              </a:rPr>
            </a:br>
            <a:endParaRPr sz="1100" b="1">
              <a:solidFill>
                <a:srgbClr val="262626"/>
              </a:solidFill>
              <a:latin typeface="Arial"/>
              <a:ea typeface="Arial"/>
              <a:cs typeface="Arial"/>
              <a:sym typeface="Arial"/>
            </a:endParaRPr>
          </a:p>
          <a:p>
            <a:pPr marL="317500" marR="0" lvl="0" indent="-260350" algn="l" rtl="0">
              <a:spcBef>
                <a:spcPts val="0"/>
              </a:spcBef>
              <a:spcAft>
                <a:spcPts val="0"/>
              </a:spcAft>
              <a:buClr>
                <a:srgbClr val="262626"/>
              </a:buClr>
              <a:buSzPts val="1100"/>
              <a:buFont typeface="Arial"/>
              <a:buChar char="•"/>
            </a:pPr>
            <a:r>
              <a:rPr lang="en" sz="1100" b="1">
                <a:solidFill>
                  <a:srgbClr val="262626"/>
                </a:solidFill>
                <a:latin typeface="Arial"/>
                <a:ea typeface="Arial"/>
                <a:cs typeface="Arial"/>
                <a:sym typeface="Arial"/>
              </a:rPr>
              <a:t>Continuously enhance quality while maintaining affordability.</a:t>
            </a:r>
            <a:br>
              <a:rPr lang="en" sz="1100" b="1">
                <a:solidFill>
                  <a:srgbClr val="262626"/>
                </a:solidFill>
                <a:latin typeface="Arial"/>
                <a:ea typeface="Arial"/>
                <a:cs typeface="Arial"/>
                <a:sym typeface="Arial"/>
              </a:rPr>
            </a:br>
            <a:endParaRPr sz="1100" b="1">
              <a:solidFill>
                <a:srgbClr val="262626"/>
              </a:solidFill>
              <a:latin typeface="Arial"/>
              <a:ea typeface="Arial"/>
              <a:cs typeface="Arial"/>
              <a:sym typeface="Arial"/>
            </a:endParaRPr>
          </a:p>
          <a:p>
            <a:pPr marL="317500" marR="0" lvl="0" indent="-260350" algn="l" rtl="0">
              <a:spcBef>
                <a:spcPts val="0"/>
              </a:spcBef>
              <a:spcAft>
                <a:spcPts val="0"/>
              </a:spcAft>
              <a:buClr>
                <a:srgbClr val="262626"/>
              </a:buClr>
              <a:buSzPts val="1100"/>
              <a:buFont typeface="Arial"/>
              <a:buChar char="•"/>
            </a:pPr>
            <a:r>
              <a:rPr lang="en" sz="1100" b="1">
                <a:solidFill>
                  <a:srgbClr val="262626"/>
                </a:solidFill>
                <a:latin typeface="Arial"/>
                <a:ea typeface="Arial"/>
                <a:cs typeface="Arial"/>
                <a:sym typeface="Arial"/>
              </a:rPr>
              <a:t>Overcome geographic and financial barriers to education by enrolling </a:t>
            </a:r>
            <a:r>
              <a:rPr lang="en" sz="1100" b="1">
                <a:solidFill>
                  <a:srgbClr val="000000"/>
                </a:solidFill>
                <a:highlight>
                  <a:schemeClr val="lt1"/>
                </a:highlight>
                <a:latin typeface="Arial"/>
                <a:ea typeface="Arial"/>
                <a:cs typeface="Arial"/>
                <a:sym typeface="Arial"/>
              </a:rPr>
              <a:t>170,000</a:t>
            </a:r>
            <a:r>
              <a:rPr lang="en" sz="1100" b="1">
                <a:solidFill>
                  <a:srgbClr val="262626"/>
                </a:solidFill>
                <a:latin typeface="Arial"/>
                <a:ea typeface="Arial"/>
                <a:cs typeface="Arial"/>
                <a:sym typeface="Arial"/>
              </a:rPr>
              <a:t> online degree-seeking students.</a:t>
            </a:r>
            <a:br>
              <a:rPr lang="en" sz="1100" b="1">
                <a:solidFill>
                  <a:srgbClr val="262626"/>
                </a:solidFill>
                <a:latin typeface="Arial"/>
                <a:ea typeface="Arial"/>
                <a:cs typeface="Arial"/>
                <a:sym typeface="Arial"/>
              </a:rPr>
            </a:br>
            <a:endParaRPr sz="1100" b="1">
              <a:solidFill>
                <a:srgbClr val="262626"/>
              </a:solidFill>
              <a:latin typeface="Arial"/>
              <a:ea typeface="Arial"/>
              <a:cs typeface="Arial"/>
              <a:sym typeface="Arial"/>
            </a:endParaRPr>
          </a:p>
          <a:p>
            <a:pPr marL="317500" marR="0" lvl="0" indent="-260350" algn="l" rtl="0">
              <a:spcBef>
                <a:spcPts val="0"/>
              </a:spcBef>
              <a:spcAft>
                <a:spcPts val="0"/>
              </a:spcAft>
              <a:buClr>
                <a:srgbClr val="262626"/>
              </a:buClr>
              <a:buSzPts val="1100"/>
              <a:buFont typeface="Arial"/>
              <a:buChar char="•"/>
            </a:pPr>
            <a:r>
              <a:rPr lang="en" sz="1100" b="1">
                <a:solidFill>
                  <a:srgbClr val="262626"/>
                </a:solidFill>
                <a:latin typeface="Arial"/>
                <a:ea typeface="Arial"/>
                <a:cs typeface="Arial"/>
                <a:sym typeface="Arial"/>
              </a:rPr>
              <a:t>Continuously increase measured student development and learning outcomes.</a:t>
            </a:r>
            <a:endParaRPr sz="1100"/>
          </a:p>
          <a:p>
            <a:pPr marL="63500" marR="0" lvl="0" indent="0" algn="l" rtl="0">
              <a:spcBef>
                <a:spcPts val="0"/>
              </a:spcBef>
              <a:spcAft>
                <a:spcPts val="0"/>
              </a:spcAft>
              <a:buNone/>
            </a:pPr>
            <a:endParaRPr sz="1100" b="1">
              <a:solidFill>
                <a:srgbClr val="262626"/>
              </a:solidFill>
              <a:latin typeface="Arial"/>
              <a:ea typeface="Arial"/>
              <a:cs typeface="Arial"/>
              <a:sym typeface="Arial"/>
            </a:endParaRPr>
          </a:p>
          <a:p>
            <a:pPr marL="317500" marR="0" lvl="0" indent="-260350" algn="l" rtl="0">
              <a:spcBef>
                <a:spcPts val="0"/>
              </a:spcBef>
              <a:spcAft>
                <a:spcPts val="0"/>
              </a:spcAft>
              <a:buClr>
                <a:srgbClr val="262626"/>
              </a:buClr>
              <a:buSzPts val="1100"/>
              <a:buFont typeface="Arial"/>
              <a:buChar char="•"/>
            </a:pPr>
            <a:r>
              <a:rPr lang="en" sz="1100" b="1">
                <a:solidFill>
                  <a:srgbClr val="262626"/>
                </a:solidFill>
                <a:latin typeface="Arial"/>
                <a:ea typeface="Arial"/>
                <a:cs typeface="Arial"/>
                <a:sym typeface="Arial"/>
              </a:rPr>
              <a:t>Engage learners of all socioeconomic, geographic and demographic backgrounds.</a:t>
            </a:r>
            <a:endParaRPr sz="1100"/>
          </a:p>
          <a:p>
            <a:pPr marL="63500" marR="0" lvl="0" indent="0" algn="l" rtl="0">
              <a:spcBef>
                <a:spcPts val="0"/>
              </a:spcBef>
              <a:spcAft>
                <a:spcPts val="0"/>
              </a:spcAft>
              <a:buNone/>
            </a:pPr>
            <a:br>
              <a:rPr lang="en" sz="1100" b="1">
                <a:solidFill>
                  <a:srgbClr val="262626"/>
                </a:solidFill>
                <a:latin typeface="Arial"/>
                <a:ea typeface="Arial"/>
                <a:cs typeface="Arial"/>
                <a:sym typeface="Arial"/>
              </a:rPr>
            </a:br>
            <a:endParaRPr sz="1100" b="1">
              <a:solidFill>
                <a:srgbClr val="262626"/>
              </a:solidFill>
              <a:latin typeface="Arial"/>
              <a:ea typeface="Arial"/>
              <a:cs typeface="Arial"/>
              <a:sym typeface="Arial"/>
            </a:endParaRPr>
          </a:p>
        </p:txBody>
      </p:sp>
      <p:sp>
        <p:nvSpPr>
          <p:cNvPr id="95" name="Google Shape;95;p23"/>
          <p:cNvSpPr txBox="1"/>
          <p:nvPr/>
        </p:nvSpPr>
        <p:spPr>
          <a:xfrm>
            <a:off x="314327" y="4815960"/>
            <a:ext cx="401594"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rgbClr val="000000"/>
                </a:solidFill>
                <a:latin typeface="Arial"/>
                <a:ea typeface="Arial"/>
                <a:cs typeface="Arial"/>
                <a:sym typeface="Arial"/>
              </a:rPr>
              <a:t>3</a:t>
            </a:fld>
            <a:endParaRPr sz="800">
              <a:solidFill>
                <a:srgbClr val="000000"/>
              </a:solidFill>
              <a:latin typeface="Arial"/>
              <a:ea typeface="Arial"/>
              <a:cs typeface="Arial"/>
              <a:sym typeface="Arial"/>
            </a:endParaRPr>
          </a:p>
        </p:txBody>
      </p:sp>
      <p:sp>
        <p:nvSpPr>
          <p:cNvPr id="96" name="Google Shape;96;p23"/>
          <p:cNvSpPr txBox="1"/>
          <p:nvPr/>
        </p:nvSpPr>
        <p:spPr>
          <a:xfrm>
            <a:off x="485776" y="563966"/>
            <a:ext cx="4135214" cy="346249"/>
          </a:xfrm>
          <a:prstGeom prst="rect">
            <a:avLst/>
          </a:prstGeom>
          <a:solidFill>
            <a:srgbClr val="FFFFFF"/>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excellence and accessibility at scale</a:t>
            </a:r>
            <a:endParaRPr sz="1100"/>
          </a:p>
        </p:txBody>
      </p:sp>
      <p:sp>
        <p:nvSpPr>
          <p:cNvPr id="97" name="Google Shape;97;p23"/>
          <p:cNvSpPr txBox="1"/>
          <p:nvPr/>
        </p:nvSpPr>
        <p:spPr>
          <a:xfrm>
            <a:off x="485775" y="281129"/>
            <a:ext cx="5164242" cy="346153"/>
          </a:xfrm>
          <a:prstGeom prst="rect">
            <a:avLst/>
          </a:prstGeom>
          <a:solidFill>
            <a:srgbClr val="FFFFFF"/>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Demonstrate leadership in enabling academic</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4"/>
          <p:cNvSpPr/>
          <p:nvPr/>
        </p:nvSpPr>
        <p:spPr>
          <a:xfrm>
            <a:off x="7001326" y="1887370"/>
            <a:ext cx="273609" cy="214799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pic>
        <p:nvPicPr>
          <p:cNvPr id="103" name="Google Shape;103;p24"/>
          <p:cNvPicPr preferRelativeResize="0"/>
          <p:nvPr/>
        </p:nvPicPr>
        <p:blipFill rotWithShape="1">
          <a:blip r:embed="rId3">
            <a:alphaModFix/>
          </a:blip>
          <a:srcRect/>
          <a:stretch/>
        </p:blipFill>
        <p:spPr>
          <a:xfrm>
            <a:off x="261074" y="1461354"/>
            <a:ext cx="9141619" cy="3044875"/>
          </a:xfrm>
          <a:prstGeom prst="rect">
            <a:avLst/>
          </a:prstGeom>
          <a:noFill/>
          <a:ln>
            <a:noFill/>
          </a:ln>
        </p:spPr>
      </p:pic>
      <p:sp>
        <p:nvSpPr>
          <p:cNvPr id="104" name="Google Shape;104;p24"/>
          <p:cNvSpPr txBox="1"/>
          <p:nvPr/>
        </p:nvSpPr>
        <p:spPr>
          <a:xfrm>
            <a:off x="314327" y="4815960"/>
            <a:ext cx="401594"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rgbClr val="BFBFBF"/>
                </a:solidFill>
                <a:latin typeface="Arial"/>
                <a:ea typeface="Arial"/>
                <a:cs typeface="Arial"/>
                <a:sym typeface="Arial"/>
              </a:rPr>
              <a:t>4</a:t>
            </a:fld>
            <a:endParaRPr sz="800">
              <a:solidFill>
                <a:srgbClr val="BFBFBF"/>
              </a:solidFill>
              <a:latin typeface="Arial"/>
              <a:ea typeface="Arial"/>
              <a:cs typeface="Arial"/>
              <a:sym typeface="Arial"/>
            </a:endParaRPr>
          </a:p>
        </p:txBody>
      </p:sp>
      <p:sp>
        <p:nvSpPr>
          <p:cNvPr id="105" name="Google Shape;105;p24"/>
          <p:cNvSpPr txBox="1"/>
          <p:nvPr/>
        </p:nvSpPr>
        <p:spPr>
          <a:xfrm>
            <a:off x="7518903" y="2120000"/>
            <a:ext cx="633300" cy="192300"/>
          </a:xfrm>
          <a:prstGeom prst="rect">
            <a:avLst/>
          </a:prstGeom>
          <a:solidFill>
            <a:srgbClr val="BAC1C7"/>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Online</a:t>
            </a:r>
            <a:endParaRPr sz="1100"/>
          </a:p>
        </p:txBody>
      </p:sp>
      <p:sp>
        <p:nvSpPr>
          <p:cNvPr id="106" name="Google Shape;106;p24"/>
          <p:cNvSpPr txBox="1"/>
          <p:nvPr/>
        </p:nvSpPr>
        <p:spPr>
          <a:xfrm>
            <a:off x="7518903" y="2331634"/>
            <a:ext cx="756300" cy="192300"/>
          </a:xfrm>
          <a:prstGeom prst="rect">
            <a:avLst/>
          </a:prstGeom>
          <a:solidFill>
            <a:srgbClr val="99A3AC"/>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FFFFFF"/>
                </a:solidFill>
                <a:latin typeface="Arial"/>
                <a:ea typeface="Arial"/>
                <a:cs typeface="Arial"/>
                <a:sym typeface="Arial"/>
              </a:rPr>
              <a:t>Campus</a:t>
            </a:r>
            <a:endParaRPr sz="1100"/>
          </a:p>
        </p:txBody>
      </p:sp>
      <p:sp>
        <p:nvSpPr>
          <p:cNvPr id="107" name="Google Shape;107;p24"/>
          <p:cNvSpPr txBox="1"/>
          <p:nvPr/>
        </p:nvSpPr>
        <p:spPr>
          <a:xfrm>
            <a:off x="7518903" y="2882000"/>
            <a:ext cx="633000" cy="192300"/>
          </a:xfrm>
          <a:prstGeom prst="rect">
            <a:avLst/>
          </a:prstGeom>
          <a:solidFill>
            <a:srgbClr val="FFC627"/>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Online</a:t>
            </a:r>
            <a:endParaRPr sz="1100"/>
          </a:p>
        </p:txBody>
      </p:sp>
      <p:sp>
        <p:nvSpPr>
          <p:cNvPr id="108" name="Google Shape;108;p24"/>
          <p:cNvSpPr txBox="1"/>
          <p:nvPr/>
        </p:nvSpPr>
        <p:spPr>
          <a:xfrm>
            <a:off x="7518903" y="3102403"/>
            <a:ext cx="756300" cy="192300"/>
          </a:xfrm>
          <a:prstGeom prst="rect">
            <a:avLst/>
          </a:prstGeom>
          <a:solidFill>
            <a:srgbClr val="DDA200"/>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Campus</a:t>
            </a:r>
            <a:endParaRPr sz="1100"/>
          </a:p>
        </p:txBody>
      </p:sp>
      <p:sp>
        <p:nvSpPr>
          <p:cNvPr id="109" name="Google Shape;109;p24"/>
          <p:cNvSpPr txBox="1"/>
          <p:nvPr/>
        </p:nvSpPr>
        <p:spPr>
          <a:xfrm>
            <a:off x="7518903" y="3844319"/>
            <a:ext cx="756300" cy="192300"/>
          </a:xfrm>
          <a:prstGeom prst="rect">
            <a:avLst/>
          </a:prstGeom>
          <a:solidFill>
            <a:srgbClr val="891B3A"/>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FFFFFF"/>
                </a:solidFill>
                <a:latin typeface="Arial"/>
                <a:ea typeface="Arial"/>
                <a:cs typeface="Arial"/>
                <a:sym typeface="Arial"/>
              </a:rPr>
              <a:t>Campus</a:t>
            </a:r>
            <a:endParaRPr sz="1100"/>
          </a:p>
        </p:txBody>
      </p:sp>
      <p:sp>
        <p:nvSpPr>
          <p:cNvPr id="110" name="Google Shape;110;p24"/>
          <p:cNvSpPr/>
          <p:nvPr/>
        </p:nvSpPr>
        <p:spPr>
          <a:xfrm>
            <a:off x="7454905" y="1871069"/>
            <a:ext cx="772087" cy="19620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International</a:t>
            </a:r>
            <a:endParaRPr sz="800">
              <a:solidFill>
                <a:srgbClr val="000000"/>
              </a:solidFill>
              <a:latin typeface="Arial"/>
              <a:ea typeface="Arial"/>
              <a:cs typeface="Arial"/>
              <a:sym typeface="Arial"/>
            </a:endParaRPr>
          </a:p>
        </p:txBody>
      </p:sp>
      <p:sp>
        <p:nvSpPr>
          <p:cNvPr id="111" name="Google Shape;111;p24"/>
          <p:cNvSpPr/>
          <p:nvPr/>
        </p:nvSpPr>
        <p:spPr>
          <a:xfrm>
            <a:off x="7446197" y="2658155"/>
            <a:ext cx="756457" cy="19620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Nonresident</a:t>
            </a:r>
            <a:endParaRPr sz="800">
              <a:solidFill>
                <a:srgbClr val="000000"/>
              </a:solidFill>
              <a:latin typeface="Arial"/>
              <a:ea typeface="Arial"/>
              <a:cs typeface="Arial"/>
              <a:sym typeface="Arial"/>
            </a:endParaRPr>
          </a:p>
        </p:txBody>
      </p:sp>
      <p:sp>
        <p:nvSpPr>
          <p:cNvPr id="112" name="Google Shape;112;p24"/>
          <p:cNvSpPr/>
          <p:nvPr/>
        </p:nvSpPr>
        <p:spPr>
          <a:xfrm>
            <a:off x="7446197" y="3403003"/>
            <a:ext cx="585737" cy="19620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Resident</a:t>
            </a:r>
            <a:endParaRPr sz="800">
              <a:solidFill>
                <a:srgbClr val="000000"/>
              </a:solidFill>
              <a:latin typeface="Arial"/>
              <a:ea typeface="Arial"/>
              <a:cs typeface="Arial"/>
              <a:sym typeface="Arial"/>
            </a:endParaRPr>
          </a:p>
        </p:txBody>
      </p:sp>
      <p:sp>
        <p:nvSpPr>
          <p:cNvPr id="113" name="Google Shape;113;p24"/>
          <p:cNvSpPr txBox="1"/>
          <p:nvPr/>
        </p:nvSpPr>
        <p:spPr>
          <a:xfrm>
            <a:off x="7518903" y="3631050"/>
            <a:ext cx="633000" cy="192300"/>
          </a:xfrm>
          <a:prstGeom prst="rect">
            <a:avLst/>
          </a:prstGeom>
          <a:solidFill>
            <a:srgbClr val="C82654"/>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FFFFFF"/>
                </a:solidFill>
                <a:latin typeface="Arial"/>
                <a:ea typeface="Arial"/>
                <a:cs typeface="Arial"/>
                <a:sym typeface="Arial"/>
              </a:rPr>
              <a:t>Online</a:t>
            </a:r>
            <a:endParaRPr sz="1100"/>
          </a:p>
        </p:txBody>
      </p:sp>
      <p:sp>
        <p:nvSpPr>
          <p:cNvPr id="114" name="Google Shape;114;p24"/>
          <p:cNvSpPr txBox="1"/>
          <p:nvPr/>
        </p:nvSpPr>
        <p:spPr>
          <a:xfrm>
            <a:off x="485775" y="281129"/>
            <a:ext cx="4331805"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ASU enrollment reaches</a:t>
            </a:r>
            <a:endParaRPr sz="1800" b="1">
              <a:solidFill>
                <a:srgbClr val="FFFFFF"/>
              </a:solidFill>
              <a:latin typeface="Arial"/>
              <a:ea typeface="Arial"/>
              <a:cs typeface="Arial"/>
              <a:sym typeface="Arial"/>
            </a:endParaRPr>
          </a:p>
        </p:txBody>
      </p:sp>
      <p:sp>
        <p:nvSpPr>
          <p:cNvPr id="115" name="Google Shape;115;p24"/>
          <p:cNvSpPr txBox="1"/>
          <p:nvPr/>
        </p:nvSpPr>
        <p:spPr>
          <a:xfrm>
            <a:off x="485775" y="563966"/>
            <a:ext cx="4325576"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highest ever levels</a:t>
            </a:r>
            <a:endParaRPr sz="1100"/>
          </a:p>
        </p:txBody>
      </p:sp>
      <p:grpSp>
        <p:nvGrpSpPr>
          <p:cNvPr id="116" name="Google Shape;116;p24"/>
          <p:cNvGrpSpPr/>
          <p:nvPr/>
        </p:nvGrpSpPr>
        <p:grpSpPr>
          <a:xfrm>
            <a:off x="6645132" y="330028"/>
            <a:ext cx="2497678" cy="562604"/>
            <a:chOff x="9020429" y="389237"/>
            <a:chExt cx="3330237" cy="750139"/>
          </a:xfrm>
        </p:grpSpPr>
        <p:sp>
          <p:nvSpPr>
            <p:cNvPr id="117" name="Google Shape;117;p24"/>
            <p:cNvSpPr/>
            <p:nvPr/>
          </p:nvSpPr>
          <p:spPr>
            <a:xfrm>
              <a:off x="9020429" y="389237"/>
              <a:ext cx="3330237" cy="750139"/>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18" name="Google Shape;118;p24"/>
            <p:cNvSpPr txBox="1"/>
            <p:nvPr/>
          </p:nvSpPr>
          <p:spPr>
            <a:xfrm>
              <a:off x="9730652" y="479232"/>
              <a:ext cx="2401500" cy="523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1">
                  <a:solidFill>
                    <a:srgbClr val="000000"/>
                  </a:solidFill>
                  <a:latin typeface="Arial"/>
                  <a:ea typeface="Arial"/>
                  <a:cs typeface="Arial"/>
                  <a:sym typeface="Arial"/>
                </a:rPr>
                <a:t>Maintain the fundamental principle of accessibility to all students qualified to study at a research university</a:t>
              </a:r>
              <a:endParaRPr sz="1100"/>
            </a:p>
          </p:txBody>
        </p:sp>
        <p:pic>
          <p:nvPicPr>
            <p:cNvPr id="119" name="Google Shape;119;p24" descr="Icon&#10;&#10;Description automatically generated"/>
            <p:cNvPicPr preferRelativeResize="0"/>
            <p:nvPr/>
          </p:nvPicPr>
          <p:blipFill rotWithShape="1">
            <a:blip r:embed="rId4">
              <a:alphaModFix/>
            </a:blip>
            <a:srcRect/>
            <a:stretch/>
          </p:blipFill>
          <p:spPr>
            <a:xfrm>
              <a:off x="9136747" y="479241"/>
              <a:ext cx="593910" cy="593910"/>
            </a:xfrm>
            <a:prstGeom prst="rect">
              <a:avLst/>
            </a:prstGeom>
            <a:noFill/>
            <a:ln>
              <a:noFill/>
            </a:ln>
          </p:spPr>
        </p:pic>
      </p:grpSp>
      <p:sp>
        <p:nvSpPr>
          <p:cNvPr id="120" name="Google Shape;120;p24"/>
          <p:cNvSpPr/>
          <p:nvPr/>
        </p:nvSpPr>
        <p:spPr>
          <a:xfrm>
            <a:off x="485774" y="1070375"/>
            <a:ext cx="3498900" cy="230700"/>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1" i="0" u="none" strike="noStrike">
                <a:solidFill>
                  <a:srgbClr val="FFFFFF"/>
                </a:solidFill>
                <a:latin typeface="Arial"/>
                <a:ea typeface="Arial"/>
                <a:cs typeface="Arial"/>
                <a:sym typeface="Arial"/>
              </a:rPr>
              <a:t>Total enrollment (FY03 to FY24, estimate for FY25)</a:t>
            </a:r>
            <a:endParaRPr sz="1100"/>
          </a:p>
        </p:txBody>
      </p:sp>
      <p:grpSp>
        <p:nvGrpSpPr>
          <p:cNvPr id="121" name="Google Shape;121;p24"/>
          <p:cNvGrpSpPr/>
          <p:nvPr/>
        </p:nvGrpSpPr>
        <p:grpSpPr>
          <a:xfrm>
            <a:off x="1072094" y="3842529"/>
            <a:ext cx="6240780" cy="741780"/>
            <a:chOff x="1427871" y="5123373"/>
            <a:chExt cx="8321040" cy="989040"/>
          </a:xfrm>
        </p:grpSpPr>
        <p:sp>
          <p:nvSpPr>
            <p:cNvPr id="122" name="Google Shape;122;p24"/>
            <p:cNvSpPr/>
            <p:nvPr/>
          </p:nvSpPr>
          <p:spPr>
            <a:xfrm>
              <a:off x="1427871" y="5430129"/>
              <a:ext cx="8321040" cy="682283"/>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grpSp>
          <p:nvGrpSpPr>
            <p:cNvPr id="123" name="Google Shape;123;p24"/>
            <p:cNvGrpSpPr/>
            <p:nvPr/>
          </p:nvGrpSpPr>
          <p:grpSpPr>
            <a:xfrm>
              <a:off x="1484700" y="5123373"/>
              <a:ext cx="8165331" cy="780388"/>
              <a:chOff x="1484700" y="5123373"/>
              <a:chExt cx="8165331" cy="780388"/>
            </a:xfrm>
          </p:grpSpPr>
          <p:sp>
            <p:nvSpPr>
              <p:cNvPr id="124" name="Google Shape;124;p24"/>
              <p:cNvSpPr txBox="1"/>
              <p:nvPr/>
            </p:nvSpPr>
            <p:spPr>
              <a:xfrm rot="-5400000">
                <a:off x="1221465" y="5386609"/>
                <a:ext cx="780386"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FY03</a:t>
                </a:r>
                <a:endParaRPr sz="1100"/>
              </a:p>
            </p:txBody>
          </p:sp>
          <p:sp>
            <p:nvSpPr>
              <p:cNvPr id="125" name="Google Shape;125;p24"/>
              <p:cNvSpPr txBox="1"/>
              <p:nvPr/>
            </p:nvSpPr>
            <p:spPr>
              <a:xfrm rot="-5400000">
                <a:off x="158107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FY04</a:t>
                </a:r>
                <a:endParaRPr sz="1100"/>
              </a:p>
            </p:txBody>
          </p:sp>
          <p:sp>
            <p:nvSpPr>
              <p:cNvPr id="126" name="Google Shape;126;p24"/>
              <p:cNvSpPr txBox="1"/>
              <p:nvPr/>
            </p:nvSpPr>
            <p:spPr>
              <a:xfrm rot="-5400000">
                <a:off x="1940685" y="5386609"/>
                <a:ext cx="780385"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FY05</a:t>
                </a:r>
                <a:endParaRPr sz="1100"/>
              </a:p>
            </p:txBody>
          </p:sp>
          <p:sp>
            <p:nvSpPr>
              <p:cNvPr id="127" name="Google Shape;127;p24"/>
              <p:cNvSpPr txBox="1"/>
              <p:nvPr/>
            </p:nvSpPr>
            <p:spPr>
              <a:xfrm rot="-5400000">
                <a:off x="2300295" y="5386609"/>
                <a:ext cx="780385"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FY06</a:t>
                </a:r>
                <a:endParaRPr sz="1100"/>
              </a:p>
            </p:txBody>
          </p:sp>
          <p:sp>
            <p:nvSpPr>
              <p:cNvPr id="128" name="Google Shape;128;p24"/>
              <p:cNvSpPr txBox="1"/>
              <p:nvPr/>
            </p:nvSpPr>
            <p:spPr>
              <a:xfrm rot="-5400000">
                <a:off x="265990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FY07</a:t>
                </a:r>
                <a:endParaRPr sz="1100"/>
              </a:p>
            </p:txBody>
          </p:sp>
          <p:sp>
            <p:nvSpPr>
              <p:cNvPr id="129" name="Google Shape;129;p24"/>
              <p:cNvSpPr txBox="1"/>
              <p:nvPr/>
            </p:nvSpPr>
            <p:spPr>
              <a:xfrm rot="-5400000">
                <a:off x="301951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FY08</a:t>
                </a:r>
                <a:endParaRPr sz="1100"/>
              </a:p>
            </p:txBody>
          </p:sp>
          <p:sp>
            <p:nvSpPr>
              <p:cNvPr id="130" name="Google Shape;130;p24"/>
              <p:cNvSpPr txBox="1"/>
              <p:nvPr/>
            </p:nvSpPr>
            <p:spPr>
              <a:xfrm rot="-5400000">
                <a:off x="337912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FY09</a:t>
                </a:r>
                <a:endParaRPr sz="1100"/>
              </a:p>
            </p:txBody>
          </p:sp>
          <p:sp>
            <p:nvSpPr>
              <p:cNvPr id="131" name="Google Shape;131;p24"/>
              <p:cNvSpPr txBox="1"/>
              <p:nvPr/>
            </p:nvSpPr>
            <p:spPr>
              <a:xfrm rot="-5400000">
                <a:off x="373873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FY10</a:t>
                </a:r>
                <a:endParaRPr sz="1100"/>
              </a:p>
            </p:txBody>
          </p:sp>
          <p:sp>
            <p:nvSpPr>
              <p:cNvPr id="132" name="Google Shape;132;p24"/>
              <p:cNvSpPr txBox="1"/>
              <p:nvPr/>
            </p:nvSpPr>
            <p:spPr>
              <a:xfrm rot="-5400000">
                <a:off x="409834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FY11</a:t>
                </a:r>
                <a:endParaRPr sz="1100"/>
              </a:p>
            </p:txBody>
          </p:sp>
          <p:sp>
            <p:nvSpPr>
              <p:cNvPr id="133" name="Google Shape;133;p24"/>
              <p:cNvSpPr txBox="1"/>
              <p:nvPr/>
            </p:nvSpPr>
            <p:spPr>
              <a:xfrm rot="-5400000">
                <a:off x="445795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FY12</a:t>
                </a:r>
                <a:endParaRPr sz="1100"/>
              </a:p>
            </p:txBody>
          </p:sp>
          <p:sp>
            <p:nvSpPr>
              <p:cNvPr id="134" name="Google Shape;134;p24"/>
              <p:cNvSpPr txBox="1"/>
              <p:nvPr/>
            </p:nvSpPr>
            <p:spPr>
              <a:xfrm rot="-5400000">
                <a:off x="481756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FY13</a:t>
                </a:r>
                <a:endParaRPr sz="1100"/>
              </a:p>
            </p:txBody>
          </p:sp>
          <p:sp>
            <p:nvSpPr>
              <p:cNvPr id="135" name="Google Shape;135;p24"/>
              <p:cNvSpPr txBox="1"/>
              <p:nvPr/>
            </p:nvSpPr>
            <p:spPr>
              <a:xfrm rot="-5400000">
                <a:off x="517717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FY14</a:t>
                </a:r>
                <a:endParaRPr sz="1100"/>
              </a:p>
            </p:txBody>
          </p:sp>
          <p:sp>
            <p:nvSpPr>
              <p:cNvPr id="136" name="Google Shape;136;p24"/>
              <p:cNvSpPr txBox="1"/>
              <p:nvPr/>
            </p:nvSpPr>
            <p:spPr>
              <a:xfrm rot="-5400000">
                <a:off x="553678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FY15</a:t>
                </a:r>
                <a:endParaRPr sz="1100"/>
              </a:p>
            </p:txBody>
          </p:sp>
          <p:sp>
            <p:nvSpPr>
              <p:cNvPr id="137" name="Google Shape;137;p24"/>
              <p:cNvSpPr txBox="1"/>
              <p:nvPr/>
            </p:nvSpPr>
            <p:spPr>
              <a:xfrm rot="-5400000">
                <a:off x="589639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FY16</a:t>
                </a:r>
                <a:endParaRPr sz="1100"/>
              </a:p>
            </p:txBody>
          </p:sp>
          <p:sp>
            <p:nvSpPr>
              <p:cNvPr id="138" name="Google Shape;138;p24"/>
              <p:cNvSpPr txBox="1"/>
              <p:nvPr/>
            </p:nvSpPr>
            <p:spPr>
              <a:xfrm rot="-5400000">
                <a:off x="625600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FY17</a:t>
                </a:r>
                <a:endParaRPr sz="1100"/>
              </a:p>
            </p:txBody>
          </p:sp>
          <p:sp>
            <p:nvSpPr>
              <p:cNvPr id="139" name="Google Shape;139;p24"/>
              <p:cNvSpPr txBox="1"/>
              <p:nvPr/>
            </p:nvSpPr>
            <p:spPr>
              <a:xfrm rot="-5400000">
                <a:off x="661561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FY18</a:t>
                </a:r>
                <a:endParaRPr sz="1100"/>
              </a:p>
            </p:txBody>
          </p:sp>
          <p:sp>
            <p:nvSpPr>
              <p:cNvPr id="140" name="Google Shape;140;p24"/>
              <p:cNvSpPr txBox="1"/>
              <p:nvPr/>
            </p:nvSpPr>
            <p:spPr>
              <a:xfrm rot="-5400000">
                <a:off x="697522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FY19</a:t>
                </a:r>
                <a:endParaRPr sz="1100"/>
              </a:p>
            </p:txBody>
          </p:sp>
          <p:sp>
            <p:nvSpPr>
              <p:cNvPr id="141" name="Google Shape;141;p24"/>
              <p:cNvSpPr txBox="1"/>
              <p:nvPr/>
            </p:nvSpPr>
            <p:spPr>
              <a:xfrm rot="-5400000">
                <a:off x="7334835" y="5386609"/>
                <a:ext cx="780385"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FY20</a:t>
                </a:r>
                <a:endParaRPr sz="1100"/>
              </a:p>
            </p:txBody>
          </p:sp>
          <p:sp>
            <p:nvSpPr>
              <p:cNvPr id="142" name="Google Shape;142;p24"/>
              <p:cNvSpPr txBox="1"/>
              <p:nvPr/>
            </p:nvSpPr>
            <p:spPr>
              <a:xfrm rot="-5400000">
                <a:off x="769444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FY21</a:t>
                </a:r>
                <a:endParaRPr sz="1100"/>
              </a:p>
            </p:txBody>
          </p:sp>
          <p:sp>
            <p:nvSpPr>
              <p:cNvPr id="143" name="Google Shape;143;p24"/>
              <p:cNvSpPr txBox="1"/>
              <p:nvPr/>
            </p:nvSpPr>
            <p:spPr>
              <a:xfrm rot="-5400000">
                <a:off x="805405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FY22</a:t>
                </a:r>
                <a:endParaRPr sz="1100"/>
              </a:p>
            </p:txBody>
          </p:sp>
          <p:sp>
            <p:nvSpPr>
              <p:cNvPr id="144" name="Google Shape;144;p24"/>
              <p:cNvSpPr txBox="1"/>
              <p:nvPr/>
            </p:nvSpPr>
            <p:spPr>
              <a:xfrm rot="-5400000">
                <a:off x="841366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FY23</a:t>
                </a:r>
                <a:endParaRPr sz="1100"/>
              </a:p>
            </p:txBody>
          </p:sp>
          <p:sp>
            <p:nvSpPr>
              <p:cNvPr id="145" name="Google Shape;145;p24"/>
              <p:cNvSpPr txBox="1"/>
              <p:nvPr/>
            </p:nvSpPr>
            <p:spPr>
              <a:xfrm rot="-5400000">
                <a:off x="877327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FY24</a:t>
                </a:r>
                <a:endParaRPr sz="1100"/>
              </a:p>
            </p:txBody>
          </p:sp>
          <p:sp>
            <p:nvSpPr>
              <p:cNvPr id="146" name="Google Shape;146;p24"/>
              <p:cNvSpPr txBox="1"/>
              <p:nvPr/>
            </p:nvSpPr>
            <p:spPr>
              <a:xfrm rot="-5400000">
                <a:off x="9132879"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FY25</a:t>
                </a:r>
                <a:endParaRPr sz="1100"/>
              </a:p>
            </p:txBody>
          </p:sp>
        </p:grpSp>
      </p:grpSp>
      <p:cxnSp>
        <p:nvCxnSpPr>
          <p:cNvPr id="147" name="Google Shape;147;p24"/>
          <p:cNvCxnSpPr/>
          <p:nvPr/>
        </p:nvCxnSpPr>
        <p:spPr>
          <a:xfrm>
            <a:off x="402373" y="271906"/>
            <a:ext cx="0" cy="654109"/>
          </a:xfrm>
          <a:prstGeom prst="straightConnector1">
            <a:avLst/>
          </a:prstGeom>
          <a:noFill/>
          <a:ln w="50800" cap="flat" cmpd="sng">
            <a:solidFill>
              <a:schemeClr val="accent1"/>
            </a:solidFill>
            <a:prstDash val="solid"/>
            <a:round/>
            <a:headEnd type="none" w="sm" len="sm"/>
            <a:tailEnd type="none" w="sm" len="sm"/>
          </a:ln>
        </p:spPr>
      </p:cxnSp>
      <p:sp>
        <p:nvSpPr>
          <p:cNvPr id="148" name="Google Shape;148;p24"/>
          <p:cNvSpPr/>
          <p:nvPr/>
        </p:nvSpPr>
        <p:spPr>
          <a:xfrm>
            <a:off x="485775" y="1317900"/>
            <a:ext cx="816000" cy="173100"/>
          </a:xfrm>
          <a:prstGeom prst="rect">
            <a:avLst/>
          </a:pr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700" b="1" i="0" u="none" strike="noStrike">
                <a:solidFill>
                  <a:srgbClr val="000000"/>
                </a:solidFill>
                <a:latin typeface="Arial"/>
                <a:ea typeface="Arial"/>
                <a:cs typeface="Arial"/>
                <a:sym typeface="Arial"/>
              </a:rPr>
              <a:t>ABOR metric</a:t>
            </a:r>
            <a:endParaRPr sz="1100"/>
          </a:p>
        </p:txBody>
      </p:sp>
      <p:pic>
        <p:nvPicPr>
          <p:cNvPr id="149" name="Google Shape;149;p24" descr="A black background with a black square&#10;&#10;Description automatically generated with medium confidence"/>
          <p:cNvPicPr preferRelativeResize="0"/>
          <p:nvPr/>
        </p:nvPicPr>
        <p:blipFill rotWithShape="1">
          <a:blip r:embed="rId5">
            <a:alphaModFix/>
          </a:blip>
          <a:srcRect r="69438"/>
          <a:stretch/>
        </p:blipFill>
        <p:spPr>
          <a:xfrm>
            <a:off x="7347286" y="1044781"/>
            <a:ext cx="173395" cy="199007"/>
          </a:xfrm>
          <a:prstGeom prst="rect">
            <a:avLst/>
          </a:prstGeom>
          <a:noFill/>
          <a:ln>
            <a:noFill/>
          </a:ln>
        </p:spPr>
      </p:pic>
      <p:pic>
        <p:nvPicPr>
          <p:cNvPr id="150" name="Google Shape;150;p24" descr="A black background with orange text&#10;&#10;AI-generated content may be incorrect."/>
          <p:cNvPicPr preferRelativeResize="0"/>
          <p:nvPr/>
        </p:nvPicPr>
        <p:blipFill rotWithShape="1">
          <a:blip r:embed="rId6">
            <a:alphaModFix/>
          </a:blip>
          <a:srcRect/>
          <a:stretch/>
        </p:blipFill>
        <p:spPr>
          <a:xfrm>
            <a:off x="5263108" y="436823"/>
            <a:ext cx="991257" cy="342900"/>
          </a:xfrm>
          <a:prstGeom prst="rect">
            <a:avLst/>
          </a:prstGeom>
          <a:noFill/>
          <a:ln>
            <a:noFill/>
          </a:ln>
        </p:spPr>
      </p:pic>
      <p:sp>
        <p:nvSpPr>
          <p:cNvPr id="151" name="Google Shape;151;p24"/>
          <p:cNvSpPr txBox="1"/>
          <p:nvPr/>
        </p:nvSpPr>
        <p:spPr>
          <a:xfrm>
            <a:off x="6353866" y="4899861"/>
            <a:ext cx="138548" cy="28459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5"/>
          <p:cNvSpPr/>
          <p:nvPr/>
        </p:nvSpPr>
        <p:spPr>
          <a:xfrm>
            <a:off x="6935392" y="1871070"/>
            <a:ext cx="295751" cy="216429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pic>
        <p:nvPicPr>
          <p:cNvPr id="157" name="Google Shape;157;p25"/>
          <p:cNvPicPr preferRelativeResize="0"/>
          <p:nvPr/>
        </p:nvPicPr>
        <p:blipFill rotWithShape="1">
          <a:blip r:embed="rId3">
            <a:alphaModFix/>
          </a:blip>
          <a:srcRect/>
          <a:stretch/>
        </p:blipFill>
        <p:spPr>
          <a:xfrm>
            <a:off x="261074" y="1461354"/>
            <a:ext cx="9141619" cy="3044875"/>
          </a:xfrm>
          <a:prstGeom prst="rect">
            <a:avLst/>
          </a:prstGeom>
          <a:noFill/>
          <a:ln>
            <a:noFill/>
          </a:ln>
        </p:spPr>
      </p:pic>
      <p:grpSp>
        <p:nvGrpSpPr>
          <p:cNvPr id="158" name="Google Shape;158;p25"/>
          <p:cNvGrpSpPr/>
          <p:nvPr/>
        </p:nvGrpSpPr>
        <p:grpSpPr>
          <a:xfrm>
            <a:off x="1072094" y="3842529"/>
            <a:ext cx="6240780" cy="741780"/>
            <a:chOff x="1427871" y="5123373"/>
            <a:chExt cx="8321040" cy="989040"/>
          </a:xfrm>
        </p:grpSpPr>
        <p:sp>
          <p:nvSpPr>
            <p:cNvPr id="159" name="Google Shape;159;p25"/>
            <p:cNvSpPr/>
            <p:nvPr/>
          </p:nvSpPr>
          <p:spPr>
            <a:xfrm>
              <a:off x="1427871" y="5430129"/>
              <a:ext cx="8321040" cy="682283"/>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grpSp>
          <p:nvGrpSpPr>
            <p:cNvPr id="160" name="Google Shape;160;p25"/>
            <p:cNvGrpSpPr/>
            <p:nvPr/>
          </p:nvGrpSpPr>
          <p:grpSpPr>
            <a:xfrm>
              <a:off x="1484700" y="5123373"/>
              <a:ext cx="8165331" cy="780388"/>
              <a:chOff x="1484700" y="5123373"/>
              <a:chExt cx="8165331" cy="780388"/>
            </a:xfrm>
          </p:grpSpPr>
          <p:sp>
            <p:nvSpPr>
              <p:cNvPr id="161" name="Google Shape;161;p25"/>
              <p:cNvSpPr txBox="1"/>
              <p:nvPr/>
            </p:nvSpPr>
            <p:spPr>
              <a:xfrm rot="-5400000">
                <a:off x="1221465" y="5386609"/>
                <a:ext cx="780386"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FY03</a:t>
                </a:r>
                <a:endParaRPr sz="1100"/>
              </a:p>
            </p:txBody>
          </p:sp>
          <p:sp>
            <p:nvSpPr>
              <p:cNvPr id="162" name="Google Shape;162;p25"/>
              <p:cNvSpPr txBox="1"/>
              <p:nvPr/>
            </p:nvSpPr>
            <p:spPr>
              <a:xfrm rot="-5400000">
                <a:off x="158107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FY04</a:t>
                </a:r>
                <a:endParaRPr sz="1100"/>
              </a:p>
            </p:txBody>
          </p:sp>
          <p:sp>
            <p:nvSpPr>
              <p:cNvPr id="163" name="Google Shape;163;p25"/>
              <p:cNvSpPr txBox="1"/>
              <p:nvPr/>
            </p:nvSpPr>
            <p:spPr>
              <a:xfrm rot="-5400000">
                <a:off x="1940685" y="5386609"/>
                <a:ext cx="780385"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FY05</a:t>
                </a:r>
                <a:endParaRPr sz="1100"/>
              </a:p>
            </p:txBody>
          </p:sp>
          <p:sp>
            <p:nvSpPr>
              <p:cNvPr id="164" name="Google Shape;164;p25"/>
              <p:cNvSpPr txBox="1"/>
              <p:nvPr/>
            </p:nvSpPr>
            <p:spPr>
              <a:xfrm rot="-5400000">
                <a:off x="2300295" y="5386609"/>
                <a:ext cx="780385"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FY06</a:t>
                </a:r>
                <a:endParaRPr sz="1100"/>
              </a:p>
            </p:txBody>
          </p:sp>
          <p:sp>
            <p:nvSpPr>
              <p:cNvPr id="165" name="Google Shape;165;p25"/>
              <p:cNvSpPr txBox="1"/>
              <p:nvPr/>
            </p:nvSpPr>
            <p:spPr>
              <a:xfrm rot="-5400000">
                <a:off x="265990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FY07</a:t>
                </a:r>
                <a:endParaRPr sz="1100"/>
              </a:p>
            </p:txBody>
          </p:sp>
          <p:sp>
            <p:nvSpPr>
              <p:cNvPr id="166" name="Google Shape;166;p25"/>
              <p:cNvSpPr txBox="1"/>
              <p:nvPr/>
            </p:nvSpPr>
            <p:spPr>
              <a:xfrm rot="-5400000">
                <a:off x="301951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FY08</a:t>
                </a:r>
                <a:endParaRPr sz="1100"/>
              </a:p>
            </p:txBody>
          </p:sp>
          <p:sp>
            <p:nvSpPr>
              <p:cNvPr id="167" name="Google Shape;167;p25"/>
              <p:cNvSpPr txBox="1"/>
              <p:nvPr/>
            </p:nvSpPr>
            <p:spPr>
              <a:xfrm rot="-5400000">
                <a:off x="337912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FY09</a:t>
                </a:r>
                <a:endParaRPr sz="1100"/>
              </a:p>
            </p:txBody>
          </p:sp>
          <p:sp>
            <p:nvSpPr>
              <p:cNvPr id="168" name="Google Shape;168;p25"/>
              <p:cNvSpPr txBox="1"/>
              <p:nvPr/>
            </p:nvSpPr>
            <p:spPr>
              <a:xfrm rot="-5400000">
                <a:off x="373873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FY10</a:t>
                </a:r>
                <a:endParaRPr sz="1100"/>
              </a:p>
            </p:txBody>
          </p:sp>
          <p:sp>
            <p:nvSpPr>
              <p:cNvPr id="169" name="Google Shape;169;p25"/>
              <p:cNvSpPr txBox="1"/>
              <p:nvPr/>
            </p:nvSpPr>
            <p:spPr>
              <a:xfrm rot="-5400000">
                <a:off x="409834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FY11</a:t>
                </a:r>
                <a:endParaRPr sz="1100"/>
              </a:p>
            </p:txBody>
          </p:sp>
          <p:sp>
            <p:nvSpPr>
              <p:cNvPr id="170" name="Google Shape;170;p25"/>
              <p:cNvSpPr txBox="1"/>
              <p:nvPr/>
            </p:nvSpPr>
            <p:spPr>
              <a:xfrm rot="-5400000">
                <a:off x="445795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FY12</a:t>
                </a:r>
                <a:endParaRPr sz="1100"/>
              </a:p>
            </p:txBody>
          </p:sp>
          <p:sp>
            <p:nvSpPr>
              <p:cNvPr id="171" name="Google Shape;171;p25"/>
              <p:cNvSpPr txBox="1"/>
              <p:nvPr/>
            </p:nvSpPr>
            <p:spPr>
              <a:xfrm rot="-5400000">
                <a:off x="481756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FY13</a:t>
                </a:r>
                <a:endParaRPr sz="1100"/>
              </a:p>
            </p:txBody>
          </p:sp>
          <p:sp>
            <p:nvSpPr>
              <p:cNvPr id="172" name="Google Shape;172;p25"/>
              <p:cNvSpPr txBox="1"/>
              <p:nvPr/>
            </p:nvSpPr>
            <p:spPr>
              <a:xfrm rot="-5400000">
                <a:off x="517717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FY14</a:t>
                </a:r>
                <a:endParaRPr sz="1100"/>
              </a:p>
            </p:txBody>
          </p:sp>
          <p:sp>
            <p:nvSpPr>
              <p:cNvPr id="173" name="Google Shape;173;p25"/>
              <p:cNvSpPr txBox="1"/>
              <p:nvPr/>
            </p:nvSpPr>
            <p:spPr>
              <a:xfrm rot="-5400000">
                <a:off x="553678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FY15</a:t>
                </a:r>
                <a:endParaRPr sz="1100"/>
              </a:p>
            </p:txBody>
          </p:sp>
          <p:sp>
            <p:nvSpPr>
              <p:cNvPr id="174" name="Google Shape;174;p25"/>
              <p:cNvSpPr txBox="1"/>
              <p:nvPr/>
            </p:nvSpPr>
            <p:spPr>
              <a:xfrm rot="-5400000">
                <a:off x="589639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FY16</a:t>
                </a:r>
                <a:endParaRPr sz="1100"/>
              </a:p>
            </p:txBody>
          </p:sp>
          <p:sp>
            <p:nvSpPr>
              <p:cNvPr id="175" name="Google Shape;175;p25"/>
              <p:cNvSpPr txBox="1"/>
              <p:nvPr/>
            </p:nvSpPr>
            <p:spPr>
              <a:xfrm rot="-5400000">
                <a:off x="625600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FY17</a:t>
                </a:r>
                <a:endParaRPr sz="1100"/>
              </a:p>
            </p:txBody>
          </p:sp>
          <p:sp>
            <p:nvSpPr>
              <p:cNvPr id="176" name="Google Shape;176;p25"/>
              <p:cNvSpPr txBox="1"/>
              <p:nvPr/>
            </p:nvSpPr>
            <p:spPr>
              <a:xfrm rot="-5400000">
                <a:off x="661561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FY18</a:t>
                </a:r>
                <a:endParaRPr sz="1100"/>
              </a:p>
            </p:txBody>
          </p:sp>
          <p:sp>
            <p:nvSpPr>
              <p:cNvPr id="177" name="Google Shape;177;p25"/>
              <p:cNvSpPr txBox="1"/>
              <p:nvPr/>
            </p:nvSpPr>
            <p:spPr>
              <a:xfrm rot="-5400000">
                <a:off x="697522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FY19</a:t>
                </a:r>
                <a:endParaRPr sz="1100"/>
              </a:p>
            </p:txBody>
          </p:sp>
          <p:sp>
            <p:nvSpPr>
              <p:cNvPr id="178" name="Google Shape;178;p25"/>
              <p:cNvSpPr txBox="1"/>
              <p:nvPr/>
            </p:nvSpPr>
            <p:spPr>
              <a:xfrm rot="-5400000">
                <a:off x="7334835" y="5386609"/>
                <a:ext cx="780385"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FY20</a:t>
                </a:r>
                <a:endParaRPr sz="1100"/>
              </a:p>
            </p:txBody>
          </p:sp>
          <p:sp>
            <p:nvSpPr>
              <p:cNvPr id="179" name="Google Shape;179;p25"/>
              <p:cNvSpPr txBox="1"/>
              <p:nvPr/>
            </p:nvSpPr>
            <p:spPr>
              <a:xfrm rot="-5400000">
                <a:off x="769444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FY21</a:t>
                </a:r>
                <a:endParaRPr sz="1100"/>
              </a:p>
            </p:txBody>
          </p:sp>
          <p:sp>
            <p:nvSpPr>
              <p:cNvPr id="180" name="Google Shape;180;p25"/>
              <p:cNvSpPr txBox="1"/>
              <p:nvPr/>
            </p:nvSpPr>
            <p:spPr>
              <a:xfrm rot="-5400000">
                <a:off x="805405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FY22</a:t>
                </a:r>
                <a:endParaRPr sz="1100"/>
              </a:p>
            </p:txBody>
          </p:sp>
          <p:sp>
            <p:nvSpPr>
              <p:cNvPr id="181" name="Google Shape;181;p25"/>
              <p:cNvSpPr txBox="1"/>
              <p:nvPr/>
            </p:nvSpPr>
            <p:spPr>
              <a:xfrm rot="-5400000">
                <a:off x="841366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FY23</a:t>
                </a:r>
                <a:endParaRPr sz="1100"/>
              </a:p>
            </p:txBody>
          </p:sp>
          <p:sp>
            <p:nvSpPr>
              <p:cNvPr id="182" name="Google Shape;182;p25"/>
              <p:cNvSpPr txBox="1"/>
              <p:nvPr/>
            </p:nvSpPr>
            <p:spPr>
              <a:xfrm rot="-5400000">
                <a:off x="8773274"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FY24</a:t>
                </a:r>
                <a:endParaRPr sz="1100"/>
              </a:p>
            </p:txBody>
          </p:sp>
          <p:sp>
            <p:nvSpPr>
              <p:cNvPr id="183" name="Google Shape;183;p25"/>
              <p:cNvSpPr txBox="1"/>
              <p:nvPr/>
            </p:nvSpPr>
            <p:spPr>
              <a:xfrm rot="-5400000">
                <a:off x="9132879" y="538660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FY25</a:t>
                </a:r>
                <a:endParaRPr sz="1100"/>
              </a:p>
            </p:txBody>
          </p:sp>
        </p:grpSp>
      </p:grpSp>
      <p:sp>
        <p:nvSpPr>
          <p:cNvPr id="184" name="Google Shape;184;p25"/>
          <p:cNvSpPr/>
          <p:nvPr/>
        </p:nvSpPr>
        <p:spPr>
          <a:xfrm>
            <a:off x="525316" y="1721104"/>
            <a:ext cx="6945870" cy="2907497"/>
          </a:xfrm>
          <a:prstGeom prst="rect">
            <a:avLst/>
          </a:prstGeom>
          <a:solidFill>
            <a:schemeClr val="lt1">
              <a:alpha val="49803"/>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185" name="Google Shape;185;p25"/>
          <p:cNvSpPr txBox="1"/>
          <p:nvPr/>
        </p:nvSpPr>
        <p:spPr>
          <a:xfrm>
            <a:off x="314327" y="4815960"/>
            <a:ext cx="401594"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rgbClr val="BFBFBF"/>
                </a:solidFill>
                <a:latin typeface="Arial"/>
                <a:ea typeface="Arial"/>
                <a:cs typeface="Arial"/>
                <a:sym typeface="Arial"/>
              </a:rPr>
              <a:t>5</a:t>
            </a:fld>
            <a:endParaRPr sz="800">
              <a:solidFill>
                <a:srgbClr val="BFBFBF"/>
              </a:solidFill>
              <a:latin typeface="Arial"/>
              <a:ea typeface="Arial"/>
              <a:cs typeface="Arial"/>
              <a:sym typeface="Arial"/>
            </a:endParaRPr>
          </a:p>
        </p:txBody>
      </p:sp>
      <p:sp>
        <p:nvSpPr>
          <p:cNvPr id="186" name="Google Shape;186;p25"/>
          <p:cNvSpPr txBox="1"/>
          <p:nvPr/>
        </p:nvSpPr>
        <p:spPr>
          <a:xfrm>
            <a:off x="7518902" y="2120000"/>
            <a:ext cx="577500" cy="192300"/>
          </a:xfrm>
          <a:prstGeom prst="rect">
            <a:avLst/>
          </a:prstGeom>
          <a:solidFill>
            <a:srgbClr val="BAC1C7"/>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Online</a:t>
            </a:r>
            <a:endParaRPr sz="1100"/>
          </a:p>
        </p:txBody>
      </p:sp>
      <p:sp>
        <p:nvSpPr>
          <p:cNvPr id="187" name="Google Shape;187;p25"/>
          <p:cNvSpPr txBox="1"/>
          <p:nvPr/>
        </p:nvSpPr>
        <p:spPr>
          <a:xfrm>
            <a:off x="7518902" y="2331633"/>
            <a:ext cx="690000" cy="192300"/>
          </a:xfrm>
          <a:prstGeom prst="rect">
            <a:avLst/>
          </a:prstGeom>
          <a:solidFill>
            <a:srgbClr val="99A3AC"/>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FFFFFF"/>
                </a:solidFill>
                <a:latin typeface="Arial"/>
                <a:ea typeface="Arial"/>
                <a:cs typeface="Arial"/>
                <a:sym typeface="Arial"/>
              </a:rPr>
              <a:t>Campus</a:t>
            </a:r>
            <a:endParaRPr sz="1100"/>
          </a:p>
        </p:txBody>
      </p:sp>
      <p:sp>
        <p:nvSpPr>
          <p:cNvPr id="188" name="Google Shape;188;p25"/>
          <p:cNvSpPr txBox="1"/>
          <p:nvPr/>
        </p:nvSpPr>
        <p:spPr>
          <a:xfrm>
            <a:off x="7518903" y="2882004"/>
            <a:ext cx="577500" cy="192300"/>
          </a:xfrm>
          <a:prstGeom prst="rect">
            <a:avLst/>
          </a:prstGeom>
          <a:solidFill>
            <a:srgbClr val="FFC627"/>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Online</a:t>
            </a:r>
            <a:endParaRPr sz="1100"/>
          </a:p>
        </p:txBody>
      </p:sp>
      <p:sp>
        <p:nvSpPr>
          <p:cNvPr id="189" name="Google Shape;189;p25"/>
          <p:cNvSpPr txBox="1"/>
          <p:nvPr/>
        </p:nvSpPr>
        <p:spPr>
          <a:xfrm>
            <a:off x="7518903" y="3102398"/>
            <a:ext cx="690000" cy="192300"/>
          </a:xfrm>
          <a:prstGeom prst="rect">
            <a:avLst/>
          </a:prstGeom>
          <a:solidFill>
            <a:srgbClr val="DDA200"/>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Campus</a:t>
            </a:r>
            <a:endParaRPr sz="1100"/>
          </a:p>
        </p:txBody>
      </p:sp>
      <p:sp>
        <p:nvSpPr>
          <p:cNvPr id="190" name="Google Shape;190;p25"/>
          <p:cNvSpPr txBox="1"/>
          <p:nvPr/>
        </p:nvSpPr>
        <p:spPr>
          <a:xfrm>
            <a:off x="7518903" y="3844310"/>
            <a:ext cx="690000" cy="192300"/>
          </a:xfrm>
          <a:prstGeom prst="rect">
            <a:avLst/>
          </a:prstGeom>
          <a:solidFill>
            <a:srgbClr val="891B3A"/>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FFFFFF"/>
                </a:solidFill>
                <a:latin typeface="Arial"/>
                <a:ea typeface="Arial"/>
                <a:cs typeface="Arial"/>
                <a:sym typeface="Arial"/>
              </a:rPr>
              <a:t>Campus</a:t>
            </a:r>
            <a:endParaRPr sz="1100"/>
          </a:p>
        </p:txBody>
      </p:sp>
      <p:sp>
        <p:nvSpPr>
          <p:cNvPr id="191" name="Google Shape;191;p25"/>
          <p:cNvSpPr/>
          <p:nvPr/>
        </p:nvSpPr>
        <p:spPr>
          <a:xfrm>
            <a:off x="7454905" y="1871069"/>
            <a:ext cx="772087" cy="19620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International</a:t>
            </a:r>
            <a:endParaRPr sz="800">
              <a:solidFill>
                <a:srgbClr val="000000"/>
              </a:solidFill>
              <a:latin typeface="Arial"/>
              <a:ea typeface="Arial"/>
              <a:cs typeface="Arial"/>
              <a:sym typeface="Arial"/>
            </a:endParaRPr>
          </a:p>
        </p:txBody>
      </p:sp>
      <p:sp>
        <p:nvSpPr>
          <p:cNvPr id="192" name="Google Shape;192;p25"/>
          <p:cNvSpPr/>
          <p:nvPr/>
        </p:nvSpPr>
        <p:spPr>
          <a:xfrm>
            <a:off x="7446197" y="2658155"/>
            <a:ext cx="756457" cy="19620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Nonresident</a:t>
            </a:r>
            <a:endParaRPr sz="800">
              <a:solidFill>
                <a:srgbClr val="000000"/>
              </a:solidFill>
              <a:latin typeface="Arial"/>
              <a:ea typeface="Arial"/>
              <a:cs typeface="Arial"/>
              <a:sym typeface="Arial"/>
            </a:endParaRPr>
          </a:p>
        </p:txBody>
      </p:sp>
      <p:sp>
        <p:nvSpPr>
          <p:cNvPr id="193" name="Google Shape;193;p25"/>
          <p:cNvSpPr/>
          <p:nvPr/>
        </p:nvSpPr>
        <p:spPr>
          <a:xfrm>
            <a:off x="7446197" y="3403003"/>
            <a:ext cx="585737" cy="19620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b="1">
                <a:solidFill>
                  <a:srgbClr val="000000"/>
                </a:solidFill>
                <a:latin typeface="Arial"/>
                <a:ea typeface="Arial"/>
                <a:cs typeface="Arial"/>
                <a:sym typeface="Arial"/>
              </a:rPr>
              <a:t>Resident</a:t>
            </a:r>
            <a:endParaRPr sz="800">
              <a:solidFill>
                <a:srgbClr val="000000"/>
              </a:solidFill>
              <a:latin typeface="Arial"/>
              <a:ea typeface="Arial"/>
              <a:cs typeface="Arial"/>
              <a:sym typeface="Arial"/>
            </a:endParaRPr>
          </a:p>
        </p:txBody>
      </p:sp>
      <p:sp>
        <p:nvSpPr>
          <p:cNvPr id="194" name="Google Shape;194;p25"/>
          <p:cNvSpPr txBox="1"/>
          <p:nvPr/>
        </p:nvSpPr>
        <p:spPr>
          <a:xfrm>
            <a:off x="7518903" y="3631030"/>
            <a:ext cx="577500" cy="192300"/>
          </a:xfrm>
          <a:prstGeom prst="rect">
            <a:avLst/>
          </a:prstGeom>
          <a:solidFill>
            <a:srgbClr val="C82654"/>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FFFFFF"/>
                </a:solidFill>
                <a:latin typeface="Arial"/>
                <a:ea typeface="Arial"/>
                <a:cs typeface="Arial"/>
                <a:sym typeface="Arial"/>
              </a:rPr>
              <a:t>Online</a:t>
            </a:r>
            <a:endParaRPr sz="1100"/>
          </a:p>
        </p:txBody>
      </p:sp>
      <p:sp>
        <p:nvSpPr>
          <p:cNvPr id="195" name="Google Shape;195;p25"/>
          <p:cNvSpPr/>
          <p:nvPr/>
        </p:nvSpPr>
        <p:spPr>
          <a:xfrm>
            <a:off x="4387131" y="1592255"/>
            <a:ext cx="3036347" cy="3036347"/>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pic>
        <p:nvPicPr>
          <p:cNvPr id="196" name="Google Shape;196;p25" descr="A graph of a bar chart&#10;&#10;AI-generated content may be incorrect."/>
          <p:cNvPicPr preferRelativeResize="0"/>
          <p:nvPr/>
        </p:nvPicPr>
        <p:blipFill rotWithShape="1">
          <a:blip r:embed="rId4">
            <a:alphaModFix/>
          </a:blip>
          <a:srcRect l="23482" t="5619" r="9741" b="15876"/>
          <a:stretch/>
        </p:blipFill>
        <p:spPr>
          <a:xfrm>
            <a:off x="4399839" y="1615165"/>
            <a:ext cx="3014543" cy="3013436"/>
          </a:xfrm>
          <a:prstGeom prst="ellipse">
            <a:avLst/>
          </a:prstGeom>
          <a:noFill/>
          <a:ln>
            <a:noFill/>
          </a:ln>
        </p:spPr>
      </p:pic>
      <p:sp>
        <p:nvSpPr>
          <p:cNvPr id="197" name="Google Shape;197;p25"/>
          <p:cNvSpPr/>
          <p:nvPr/>
        </p:nvSpPr>
        <p:spPr>
          <a:xfrm>
            <a:off x="5406974" y="1798050"/>
            <a:ext cx="1141500" cy="230700"/>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1" i="0" u="none" strike="noStrike">
                <a:solidFill>
                  <a:srgbClr val="FFFFFF"/>
                </a:solidFill>
                <a:latin typeface="Arial"/>
                <a:ea typeface="Arial"/>
                <a:cs typeface="Arial"/>
                <a:sym typeface="Arial"/>
              </a:rPr>
              <a:t>FY21 to FY25</a:t>
            </a:r>
            <a:endParaRPr sz="1100"/>
          </a:p>
        </p:txBody>
      </p:sp>
      <p:sp>
        <p:nvSpPr>
          <p:cNvPr id="198" name="Google Shape;198;p25"/>
          <p:cNvSpPr txBox="1"/>
          <p:nvPr/>
        </p:nvSpPr>
        <p:spPr>
          <a:xfrm>
            <a:off x="5570356" y="2073837"/>
            <a:ext cx="690006" cy="230833"/>
          </a:xfrm>
          <a:prstGeom prst="rect">
            <a:avLst/>
          </a:prstGeom>
          <a:solidFill>
            <a:schemeClr val="dk1"/>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b="1">
                <a:solidFill>
                  <a:srgbClr val="FFFFFF"/>
                </a:solidFill>
                <a:latin typeface="Arial"/>
                <a:ea typeface="Arial"/>
                <a:cs typeface="Arial"/>
                <a:sym typeface="Arial"/>
              </a:rPr>
              <a:t>+30,938</a:t>
            </a:r>
            <a:endParaRPr sz="1100"/>
          </a:p>
        </p:txBody>
      </p:sp>
      <p:sp>
        <p:nvSpPr>
          <p:cNvPr id="199" name="Google Shape;199;p25"/>
          <p:cNvSpPr txBox="1"/>
          <p:nvPr/>
        </p:nvSpPr>
        <p:spPr>
          <a:xfrm>
            <a:off x="4592994" y="2675174"/>
            <a:ext cx="510558" cy="196208"/>
          </a:xfrm>
          <a:prstGeom prst="rect">
            <a:avLst/>
          </a:prstGeom>
          <a:solidFill>
            <a:schemeClr val="dk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FFFFFF"/>
                </a:solidFill>
                <a:latin typeface="Arial"/>
                <a:ea typeface="Arial"/>
                <a:cs typeface="Arial"/>
                <a:sym typeface="Arial"/>
              </a:rPr>
              <a:t>160,460</a:t>
            </a:r>
            <a:endParaRPr sz="1100"/>
          </a:p>
        </p:txBody>
      </p:sp>
      <p:sp>
        <p:nvSpPr>
          <p:cNvPr id="200" name="Google Shape;200;p25"/>
          <p:cNvSpPr txBox="1"/>
          <p:nvPr/>
        </p:nvSpPr>
        <p:spPr>
          <a:xfrm>
            <a:off x="6443601" y="2063222"/>
            <a:ext cx="510558" cy="190437"/>
          </a:xfrm>
          <a:prstGeom prst="rect">
            <a:avLst/>
          </a:prstGeom>
          <a:solidFill>
            <a:schemeClr val="dk1"/>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800" b="1">
                <a:solidFill>
                  <a:srgbClr val="FFFFFF"/>
                </a:solidFill>
                <a:latin typeface="Arial"/>
                <a:ea typeface="Arial"/>
                <a:cs typeface="Arial"/>
                <a:sym typeface="Arial"/>
              </a:rPr>
              <a:t>191,398</a:t>
            </a:r>
            <a:endParaRPr sz="1100"/>
          </a:p>
        </p:txBody>
      </p:sp>
      <p:sp>
        <p:nvSpPr>
          <p:cNvPr id="201" name="Google Shape;201;p25"/>
          <p:cNvSpPr txBox="1"/>
          <p:nvPr/>
        </p:nvSpPr>
        <p:spPr>
          <a:xfrm>
            <a:off x="485775" y="281129"/>
            <a:ext cx="5935492"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ASU enrollment reaches</a:t>
            </a:r>
            <a:endParaRPr sz="1800" b="1">
              <a:solidFill>
                <a:srgbClr val="FFFFFF"/>
              </a:solidFill>
              <a:latin typeface="Arial"/>
              <a:ea typeface="Arial"/>
              <a:cs typeface="Arial"/>
              <a:sym typeface="Arial"/>
            </a:endParaRPr>
          </a:p>
        </p:txBody>
      </p:sp>
      <p:sp>
        <p:nvSpPr>
          <p:cNvPr id="202" name="Google Shape;202;p25"/>
          <p:cNvSpPr txBox="1"/>
          <p:nvPr/>
        </p:nvSpPr>
        <p:spPr>
          <a:xfrm>
            <a:off x="485775" y="563966"/>
            <a:ext cx="5935490"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highest ever levels</a:t>
            </a:r>
            <a:endParaRPr sz="1100"/>
          </a:p>
        </p:txBody>
      </p:sp>
      <p:sp>
        <p:nvSpPr>
          <p:cNvPr id="203" name="Google Shape;203;p25"/>
          <p:cNvSpPr/>
          <p:nvPr/>
        </p:nvSpPr>
        <p:spPr>
          <a:xfrm>
            <a:off x="485774" y="1070375"/>
            <a:ext cx="3697200" cy="230700"/>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1" i="0" u="none" strike="noStrike">
                <a:solidFill>
                  <a:srgbClr val="FFFFFF"/>
                </a:solidFill>
                <a:latin typeface="Arial"/>
                <a:ea typeface="Arial"/>
                <a:cs typeface="Arial"/>
                <a:sym typeface="Arial"/>
              </a:rPr>
              <a:t>Total enrollment (FY03 to FY24, estimate for FY25)</a:t>
            </a:r>
            <a:endParaRPr sz="1100"/>
          </a:p>
        </p:txBody>
      </p:sp>
      <p:grpSp>
        <p:nvGrpSpPr>
          <p:cNvPr id="204" name="Google Shape;204;p25"/>
          <p:cNvGrpSpPr/>
          <p:nvPr/>
        </p:nvGrpSpPr>
        <p:grpSpPr>
          <a:xfrm>
            <a:off x="6645132" y="330028"/>
            <a:ext cx="2497678" cy="562604"/>
            <a:chOff x="9020429" y="389237"/>
            <a:chExt cx="3330237" cy="750139"/>
          </a:xfrm>
        </p:grpSpPr>
        <p:sp>
          <p:nvSpPr>
            <p:cNvPr id="205" name="Google Shape;205;p25"/>
            <p:cNvSpPr/>
            <p:nvPr/>
          </p:nvSpPr>
          <p:spPr>
            <a:xfrm>
              <a:off x="9020429" y="389237"/>
              <a:ext cx="3330237" cy="750139"/>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06" name="Google Shape;206;p25"/>
            <p:cNvSpPr txBox="1"/>
            <p:nvPr/>
          </p:nvSpPr>
          <p:spPr>
            <a:xfrm>
              <a:off x="9730652" y="509732"/>
              <a:ext cx="2515800" cy="523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1">
                  <a:solidFill>
                    <a:srgbClr val="000000"/>
                  </a:solidFill>
                  <a:latin typeface="Arial"/>
                  <a:ea typeface="Arial"/>
                  <a:cs typeface="Arial"/>
                  <a:sym typeface="Arial"/>
                </a:rPr>
                <a:t>Maintain the fundamental principle of accessibility to all students qualified to study at a research university</a:t>
              </a:r>
              <a:endParaRPr sz="1100"/>
            </a:p>
          </p:txBody>
        </p:sp>
        <p:pic>
          <p:nvPicPr>
            <p:cNvPr id="207" name="Google Shape;207;p25" descr="Icon&#10;&#10;Description automatically generated"/>
            <p:cNvPicPr preferRelativeResize="0"/>
            <p:nvPr/>
          </p:nvPicPr>
          <p:blipFill rotWithShape="1">
            <a:blip r:embed="rId5">
              <a:alphaModFix/>
            </a:blip>
            <a:srcRect/>
            <a:stretch/>
          </p:blipFill>
          <p:spPr>
            <a:xfrm>
              <a:off x="9136747" y="479241"/>
              <a:ext cx="593909" cy="593909"/>
            </a:xfrm>
            <a:prstGeom prst="rect">
              <a:avLst/>
            </a:prstGeom>
            <a:noFill/>
            <a:ln>
              <a:noFill/>
            </a:ln>
          </p:spPr>
        </p:pic>
      </p:grpSp>
      <p:cxnSp>
        <p:nvCxnSpPr>
          <p:cNvPr id="208" name="Google Shape;208;p25"/>
          <p:cNvCxnSpPr/>
          <p:nvPr/>
        </p:nvCxnSpPr>
        <p:spPr>
          <a:xfrm>
            <a:off x="402373" y="271906"/>
            <a:ext cx="0" cy="654109"/>
          </a:xfrm>
          <a:prstGeom prst="straightConnector1">
            <a:avLst/>
          </a:prstGeom>
          <a:noFill/>
          <a:ln w="50800" cap="flat" cmpd="sng">
            <a:solidFill>
              <a:schemeClr val="accent1"/>
            </a:solidFill>
            <a:prstDash val="solid"/>
            <a:round/>
            <a:headEnd type="none" w="sm" len="sm"/>
            <a:tailEnd type="none" w="sm" len="sm"/>
          </a:ln>
        </p:spPr>
      </p:cxnSp>
      <p:sp>
        <p:nvSpPr>
          <p:cNvPr id="209" name="Google Shape;209;p25"/>
          <p:cNvSpPr/>
          <p:nvPr/>
        </p:nvSpPr>
        <p:spPr>
          <a:xfrm>
            <a:off x="485775" y="1317900"/>
            <a:ext cx="982800" cy="173100"/>
          </a:xfrm>
          <a:prstGeom prst="rect">
            <a:avLst/>
          </a:pr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700" b="1" i="0" u="none" strike="noStrike">
                <a:solidFill>
                  <a:srgbClr val="000000"/>
                </a:solidFill>
                <a:latin typeface="Arial"/>
                <a:ea typeface="Arial"/>
                <a:cs typeface="Arial"/>
                <a:sym typeface="Arial"/>
              </a:rPr>
              <a:t>ABOR metric</a:t>
            </a:r>
            <a:endParaRPr sz="1100"/>
          </a:p>
        </p:txBody>
      </p:sp>
      <p:sp>
        <p:nvSpPr>
          <p:cNvPr id="210" name="Google Shape;210;p25"/>
          <p:cNvSpPr/>
          <p:nvPr/>
        </p:nvSpPr>
        <p:spPr>
          <a:xfrm>
            <a:off x="4367605" y="1573072"/>
            <a:ext cx="3055873" cy="3058668"/>
          </a:xfrm>
          <a:prstGeom prst="ellipse">
            <a:avLst/>
          </a:prstGeom>
          <a:noFill/>
          <a:ln w="69850"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800">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26" descr="A group of rectangular objects with text&#10;&#10;AI-generated content may be incorrect."/>
          <p:cNvPicPr preferRelativeResize="0"/>
          <p:nvPr/>
        </p:nvPicPr>
        <p:blipFill rotWithShape="1">
          <a:blip r:embed="rId3">
            <a:alphaModFix/>
          </a:blip>
          <a:srcRect l="3405" t="15755" r="13772" b="14233"/>
          <a:stretch/>
        </p:blipFill>
        <p:spPr>
          <a:xfrm>
            <a:off x="-8524454" y="1069950"/>
            <a:ext cx="7505540" cy="3752586"/>
          </a:xfrm>
          <a:prstGeom prst="rect">
            <a:avLst/>
          </a:prstGeom>
          <a:noFill/>
          <a:ln>
            <a:noFill/>
          </a:ln>
        </p:spPr>
      </p:pic>
      <p:pic>
        <p:nvPicPr>
          <p:cNvPr id="216" name="Google Shape;216;p26"/>
          <p:cNvPicPr preferRelativeResize="0"/>
          <p:nvPr/>
        </p:nvPicPr>
        <p:blipFill rotWithShape="1">
          <a:blip r:embed="rId4">
            <a:alphaModFix/>
          </a:blip>
          <a:srcRect/>
          <a:stretch/>
        </p:blipFill>
        <p:spPr>
          <a:xfrm>
            <a:off x="8070617" y="4475417"/>
            <a:ext cx="949831" cy="557710"/>
          </a:xfrm>
          <a:prstGeom prst="rect">
            <a:avLst/>
          </a:prstGeom>
          <a:noFill/>
          <a:ln>
            <a:noFill/>
          </a:ln>
        </p:spPr>
      </p:pic>
      <p:sp>
        <p:nvSpPr>
          <p:cNvPr id="217" name="Google Shape;217;p26"/>
          <p:cNvSpPr txBox="1"/>
          <p:nvPr/>
        </p:nvSpPr>
        <p:spPr>
          <a:xfrm>
            <a:off x="485776" y="484101"/>
            <a:ext cx="3848700" cy="346159"/>
          </a:xfrm>
          <a:prstGeom prst="rect">
            <a:avLst/>
          </a:prstGeom>
          <a:solidFill>
            <a:schemeClr val="accen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ASU excellence earns recognition</a:t>
            </a:r>
            <a:endParaRPr sz="1100"/>
          </a:p>
        </p:txBody>
      </p:sp>
      <p:sp>
        <p:nvSpPr>
          <p:cNvPr id="218" name="Google Shape;218;p26"/>
          <p:cNvSpPr txBox="1"/>
          <p:nvPr/>
        </p:nvSpPr>
        <p:spPr>
          <a:xfrm>
            <a:off x="315436" y="4815377"/>
            <a:ext cx="401490" cy="18461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rgbClr val="BFBFBF"/>
                </a:solidFill>
                <a:latin typeface="Arial"/>
                <a:ea typeface="Arial"/>
                <a:cs typeface="Arial"/>
                <a:sym typeface="Arial"/>
              </a:rPr>
              <a:t>6</a:t>
            </a:fld>
            <a:endParaRPr sz="800">
              <a:solidFill>
                <a:srgbClr val="BFBFBF"/>
              </a:solidFill>
              <a:latin typeface="Arial"/>
              <a:ea typeface="Arial"/>
              <a:cs typeface="Arial"/>
              <a:sym typeface="Arial"/>
            </a:endParaRPr>
          </a:p>
        </p:txBody>
      </p:sp>
      <p:pic>
        <p:nvPicPr>
          <p:cNvPr id="219" name="Google Shape;219;p26" descr="A group of rectangular objects with text&#10;&#10;AI-generated content may be incorrect."/>
          <p:cNvPicPr preferRelativeResize="0"/>
          <p:nvPr/>
        </p:nvPicPr>
        <p:blipFill rotWithShape="1">
          <a:blip r:embed="rId5">
            <a:alphaModFix/>
          </a:blip>
          <a:srcRect l="3079" t="15849" r="13869" b="14176"/>
          <a:stretch/>
        </p:blipFill>
        <p:spPr>
          <a:xfrm>
            <a:off x="412457" y="1069951"/>
            <a:ext cx="7517925" cy="37454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7"/>
          <p:cNvSpPr txBox="1"/>
          <p:nvPr/>
        </p:nvSpPr>
        <p:spPr>
          <a:xfrm>
            <a:off x="485775" y="281129"/>
            <a:ext cx="5935492"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ASU is approaching $1 billion </a:t>
            </a:r>
            <a:endParaRPr sz="1800" b="1">
              <a:solidFill>
                <a:srgbClr val="000000"/>
              </a:solidFill>
              <a:latin typeface="Arial"/>
              <a:ea typeface="Arial"/>
              <a:cs typeface="Arial"/>
              <a:sym typeface="Arial"/>
            </a:endParaRPr>
          </a:p>
        </p:txBody>
      </p:sp>
      <p:sp>
        <p:nvSpPr>
          <p:cNvPr id="225" name="Google Shape;225;p27"/>
          <p:cNvSpPr txBox="1"/>
          <p:nvPr/>
        </p:nvSpPr>
        <p:spPr>
          <a:xfrm>
            <a:off x="485775" y="563966"/>
            <a:ext cx="5935490"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in research expenditures</a:t>
            </a:r>
            <a:endParaRPr sz="1100"/>
          </a:p>
        </p:txBody>
      </p:sp>
      <p:grpSp>
        <p:nvGrpSpPr>
          <p:cNvPr id="226" name="Google Shape;226;p27"/>
          <p:cNvGrpSpPr/>
          <p:nvPr/>
        </p:nvGrpSpPr>
        <p:grpSpPr>
          <a:xfrm>
            <a:off x="6645133" y="-1260647"/>
            <a:ext cx="2497677" cy="562604"/>
            <a:chOff x="8858589" y="440037"/>
            <a:chExt cx="3330236" cy="750139"/>
          </a:xfrm>
        </p:grpSpPr>
        <p:sp>
          <p:nvSpPr>
            <p:cNvPr id="227" name="Google Shape;227;p27"/>
            <p:cNvSpPr/>
            <p:nvPr/>
          </p:nvSpPr>
          <p:spPr>
            <a:xfrm>
              <a:off x="8858589" y="440037"/>
              <a:ext cx="3330236" cy="750139"/>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28" name="Google Shape;228;p27"/>
            <p:cNvSpPr txBox="1"/>
            <p:nvPr/>
          </p:nvSpPr>
          <p:spPr>
            <a:xfrm>
              <a:off x="9577119" y="572082"/>
              <a:ext cx="1965595" cy="50783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1">
                  <a:solidFill>
                    <a:srgbClr val="000000"/>
                  </a:solidFill>
                  <a:latin typeface="Arial"/>
                  <a:ea typeface="Arial"/>
                  <a:cs typeface="Arial"/>
                  <a:sym typeface="Arial"/>
                </a:rPr>
                <a:t>Engage learners of all socioeconomic, geographic and demographic backgrounds</a:t>
              </a:r>
              <a:endParaRPr sz="1100"/>
            </a:p>
          </p:txBody>
        </p:sp>
        <p:pic>
          <p:nvPicPr>
            <p:cNvPr id="229" name="Google Shape;229;p27" descr="Icon&#10;&#10;Description automatically generated"/>
            <p:cNvPicPr preferRelativeResize="0"/>
            <p:nvPr/>
          </p:nvPicPr>
          <p:blipFill rotWithShape="1">
            <a:blip r:embed="rId3">
              <a:alphaModFix/>
            </a:blip>
            <a:srcRect/>
            <a:stretch/>
          </p:blipFill>
          <p:spPr>
            <a:xfrm>
              <a:off x="8940543" y="509298"/>
              <a:ext cx="628272" cy="628272"/>
            </a:xfrm>
            <a:prstGeom prst="rect">
              <a:avLst/>
            </a:prstGeom>
            <a:noFill/>
            <a:ln>
              <a:noFill/>
            </a:ln>
          </p:spPr>
        </p:pic>
      </p:grpSp>
      <p:sp>
        <p:nvSpPr>
          <p:cNvPr id="230" name="Google Shape;230;p27"/>
          <p:cNvSpPr/>
          <p:nvPr/>
        </p:nvSpPr>
        <p:spPr>
          <a:xfrm>
            <a:off x="6990661" y="1903607"/>
            <a:ext cx="238816" cy="2136052"/>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31" name="Google Shape;231;p27"/>
          <p:cNvSpPr txBox="1"/>
          <p:nvPr/>
        </p:nvSpPr>
        <p:spPr>
          <a:xfrm>
            <a:off x="314327" y="4815960"/>
            <a:ext cx="401594"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rgbClr val="BFBFBF"/>
                </a:solidFill>
                <a:latin typeface="Arial"/>
                <a:ea typeface="Arial"/>
                <a:cs typeface="Arial"/>
                <a:sym typeface="Arial"/>
              </a:rPr>
              <a:t>7</a:t>
            </a:fld>
            <a:endParaRPr sz="800">
              <a:solidFill>
                <a:srgbClr val="BFBFBF"/>
              </a:solidFill>
              <a:latin typeface="Arial"/>
              <a:ea typeface="Arial"/>
              <a:cs typeface="Arial"/>
              <a:sym typeface="Arial"/>
            </a:endParaRPr>
          </a:p>
        </p:txBody>
      </p:sp>
      <p:sp>
        <p:nvSpPr>
          <p:cNvPr id="232" name="Google Shape;232;p27"/>
          <p:cNvSpPr/>
          <p:nvPr/>
        </p:nvSpPr>
        <p:spPr>
          <a:xfrm>
            <a:off x="485775" y="1098350"/>
            <a:ext cx="7118400" cy="230700"/>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100" b="1" i="0" u="none" strike="noStrike">
                <a:solidFill>
                  <a:srgbClr val="FFFFFF"/>
                </a:solidFill>
                <a:latin typeface="Arial"/>
                <a:ea typeface="Arial"/>
                <a:cs typeface="Arial"/>
                <a:sym typeface="Arial"/>
              </a:rPr>
              <a:t>NSF HERD expenditures (dollars in millions, actuals for FY03 to FY23, estimates for FY24 and FY25) </a:t>
            </a:r>
            <a:endParaRPr sz="1100"/>
          </a:p>
        </p:txBody>
      </p:sp>
      <p:sp>
        <p:nvSpPr>
          <p:cNvPr id="233" name="Google Shape;233;p27"/>
          <p:cNvSpPr txBox="1"/>
          <p:nvPr/>
        </p:nvSpPr>
        <p:spPr>
          <a:xfrm>
            <a:off x="7474217" y="1971689"/>
            <a:ext cx="1253968" cy="2077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b="1">
                <a:solidFill>
                  <a:srgbClr val="000000"/>
                </a:solidFill>
                <a:latin typeface="Arial"/>
                <a:ea typeface="Arial"/>
                <a:cs typeface="Arial"/>
                <a:sym typeface="Arial"/>
              </a:rPr>
              <a:t>Goal</a:t>
            </a:r>
            <a:endParaRPr sz="1100"/>
          </a:p>
        </p:txBody>
      </p:sp>
      <p:sp>
        <p:nvSpPr>
          <p:cNvPr id="234" name="Google Shape;234;p27"/>
          <p:cNvSpPr txBox="1"/>
          <p:nvPr/>
        </p:nvSpPr>
        <p:spPr>
          <a:xfrm>
            <a:off x="7457081" y="2096030"/>
            <a:ext cx="1427154"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highlight>
                  <a:srgbClr val="FFC627"/>
                </a:highlight>
                <a:latin typeface="Arial"/>
                <a:ea typeface="Arial"/>
                <a:cs typeface="Arial"/>
                <a:sym typeface="Arial"/>
              </a:rPr>
              <a:t>$1.5 billion</a:t>
            </a:r>
            <a:endParaRPr sz="1800" b="1">
              <a:solidFill>
                <a:srgbClr val="000000"/>
              </a:solidFill>
              <a:latin typeface="Arial"/>
              <a:ea typeface="Arial"/>
              <a:cs typeface="Arial"/>
              <a:sym typeface="Arial"/>
            </a:endParaRPr>
          </a:p>
        </p:txBody>
      </p:sp>
      <p:sp>
        <p:nvSpPr>
          <p:cNvPr id="235" name="Google Shape;235;p27"/>
          <p:cNvSpPr txBox="1"/>
          <p:nvPr/>
        </p:nvSpPr>
        <p:spPr>
          <a:xfrm>
            <a:off x="7426227" y="2717477"/>
            <a:ext cx="1413169" cy="433935"/>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 sz="900" b="1">
                <a:solidFill>
                  <a:srgbClr val="000000"/>
                </a:solidFill>
                <a:latin typeface="Arial"/>
                <a:ea typeface="Arial"/>
                <a:cs typeface="Arial"/>
                <a:sym typeface="Arial"/>
              </a:rPr>
              <a:t>Research priorities:</a:t>
            </a:r>
            <a:br>
              <a:rPr lang="en" sz="900" b="1">
                <a:solidFill>
                  <a:srgbClr val="000000"/>
                </a:solidFill>
                <a:latin typeface="Arial"/>
                <a:ea typeface="Arial"/>
                <a:cs typeface="Arial"/>
                <a:sym typeface="Arial"/>
              </a:rPr>
            </a:br>
            <a:endParaRPr sz="900" b="1">
              <a:solidFill>
                <a:srgbClr val="000000"/>
              </a:solidFill>
              <a:latin typeface="Arial"/>
              <a:ea typeface="Arial"/>
              <a:cs typeface="Arial"/>
              <a:sym typeface="Arial"/>
            </a:endParaRPr>
          </a:p>
        </p:txBody>
      </p:sp>
      <p:sp>
        <p:nvSpPr>
          <p:cNvPr id="236" name="Google Shape;236;p27"/>
          <p:cNvSpPr txBox="1"/>
          <p:nvPr/>
        </p:nvSpPr>
        <p:spPr>
          <a:xfrm>
            <a:off x="7484055" y="2898020"/>
            <a:ext cx="1563144" cy="807883"/>
          </a:xfrm>
          <a:prstGeom prst="rect">
            <a:avLst/>
          </a:prstGeom>
          <a:noFill/>
          <a:ln>
            <a:noFill/>
          </a:ln>
        </p:spPr>
        <p:txBody>
          <a:bodyPr spcFirstLastPara="1" wrap="square" lIns="91425" tIns="91425" rIns="91425" bIns="91425" anchor="t" anchorCtr="0">
            <a:spAutoFit/>
          </a:bodyPr>
          <a:lstStyle/>
          <a:p>
            <a:pPr marL="127000" marR="0" lvl="0" indent="-120650" algn="l" rtl="0">
              <a:lnSpc>
                <a:spcPct val="90000"/>
              </a:lnSpc>
              <a:spcBef>
                <a:spcPts val="0"/>
              </a:spcBef>
              <a:spcAft>
                <a:spcPts val="0"/>
              </a:spcAft>
              <a:buClr>
                <a:srgbClr val="000000"/>
              </a:buClr>
              <a:buSzPts val="900"/>
              <a:buFont typeface="Arial"/>
              <a:buChar char="•"/>
            </a:pPr>
            <a:r>
              <a:rPr lang="en" sz="900">
                <a:solidFill>
                  <a:srgbClr val="000000"/>
                </a:solidFill>
                <a:latin typeface="Arial"/>
                <a:ea typeface="Arial"/>
                <a:cs typeface="Arial"/>
                <a:sym typeface="Arial"/>
              </a:rPr>
              <a:t>Advanced technology</a:t>
            </a:r>
            <a:endParaRPr sz="1100"/>
          </a:p>
          <a:p>
            <a:pPr marL="127000" marR="0" lvl="0" indent="-120650" algn="l" rtl="0">
              <a:lnSpc>
                <a:spcPct val="90000"/>
              </a:lnSpc>
              <a:spcBef>
                <a:spcPts val="0"/>
              </a:spcBef>
              <a:spcAft>
                <a:spcPts val="0"/>
              </a:spcAft>
              <a:buClr>
                <a:srgbClr val="000000"/>
              </a:buClr>
              <a:buSzPts val="900"/>
              <a:buFont typeface="Arial"/>
              <a:buChar char="•"/>
            </a:pPr>
            <a:r>
              <a:rPr lang="en" sz="900">
                <a:solidFill>
                  <a:srgbClr val="000000"/>
                </a:solidFill>
                <a:latin typeface="Arial"/>
                <a:ea typeface="Arial"/>
                <a:cs typeface="Arial"/>
                <a:sym typeface="Arial"/>
              </a:rPr>
              <a:t>Health </a:t>
            </a:r>
            <a:endParaRPr sz="1100"/>
          </a:p>
          <a:p>
            <a:pPr marL="127000" marR="0" lvl="0" indent="-120650" algn="l" rtl="0">
              <a:lnSpc>
                <a:spcPct val="90000"/>
              </a:lnSpc>
              <a:spcBef>
                <a:spcPts val="0"/>
              </a:spcBef>
              <a:spcAft>
                <a:spcPts val="0"/>
              </a:spcAft>
              <a:buClr>
                <a:srgbClr val="000000"/>
              </a:buClr>
              <a:buSzPts val="900"/>
              <a:buFont typeface="Arial"/>
              <a:buChar char="•"/>
            </a:pPr>
            <a:r>
              <a:rPr lang="en" sz="900">
                <a:solidFill>
                  <a:srgbClr val="000000"/>
                </a:solidFill>
                <a:latin typeface="Arial"/>
                <a:ea typeface="Arial"/>
                <a:cs typeface="Arial"/>
                <a:sym typeface="Arial"/>
              </a:rPr>
              <a:t>National security</a:t>
            </a:r>
            <a:endParaRPr sz="900">
              <a:solidFill>
                <a:srgbClr val="000000"/>
              </a:solidFill>
              <a:latin typeface="Arial"/>
              <a:ea typeface="Arial"/>
              <a:cs typeface="Arial"/>
              <a:sym typeface="Arial"/>
            </a:endParaRPr>
          </a:p>
          <a:p>
            <a:pPr marL="127000" marR="0" lvl="0" indent="-120650" algn="l" rtl="0">
              <a:lnSpc>
                <a:spcPct val="90000"/>
              </a:lnSpc>
              <a:spcBef>
                <a:spcPts val="0"/>
              </a:spcBef>
              <a:spcAft>
                <a:spcPts val="0"/>
              </a:spcAft>
              <a:buClr>
                <a:srgbClr val="000000"/>
              </a:buClr>
              <a:buSzPts val="900"/>
              <a:buFont typeface="Arial"/>
              <a:buChar char="•"/>
            </a:pPr>
            <a:r>
              <a:rPr lang="en" sz="900">
                <a:solidFill>
                  <a:srgbClr val="000000"/>
                </a:solidFill>
                <a:latin typeface="Arial"/>
                <a:ea typeface="Arial"/>
                <a:cs typeface="Arial"/>
                <a:sym typeface="Arial"/>
              </a:rPr>
              <a:t>Space</a:t>
            </a:r>
            <a:endParaRPr sz="1100"/>
          </a:p>
          <a:p>
            <a:pPr marL="127000" marR="0" lvl="0" indent="-120650" algn="l" rtl="0">
              <a:lnSpc>
                <a:spcPct val="90000"/>
              </a:lnSpc>
              <a:spcBef>
                <a:spcPts val="0"/>
              </a:spcBef>
              <a:spcAft>
                <a:spcPts val="0"/>
              </a:spcAft>
              <a:buClr>
                <a:srgbClr val="000000"/>
              </a:buClr>
              <a:buSzPts val="900"/>
              <a:buFont typeface="Arial"/>
              <a:buChar char="•"/>
            </a:pPr>
            <a:r>
              <a:rPr lang="en" sz="900">
                <a:solidFill>
                  <a:srgbClr val="000000"/>
                </a:solidFill>
                <a:latin typeface="Arial"/>
                <a:ea typeface="Arial"/>
                <a:cs typeface="Arial"/>
                <a:sym typeface="Arial"/>
              </a:rPr>
              <a:t>Sustainability</a:t>
            </a:r>
            <a:endParaRPr sz="1100"/>
          </a:p>
        </p:txBody>
      </p:sp>
      <p:pic>
        <p:nvPicPr>
          <p:cNvPr id="237" name="Google Shape;237;p27"/>
          <p:cNvPicPr preferRelativeResize="0"/>
          <p:nvPr/>
        </p:nvPicPr>
        <p:blipFill rotWithShape="1">
          <a:blip r:embed="rId4">
            <a:alphaModFix/>
          </a:blip>
          <a:srcRect/>
          <a:stretch/>
        </p:blipFill>
        <p:spPr>
          <a:xfrm>
            <a:off x="657232" y="1800138"/>
            <a:ext cx="6688637" cy="2567325"/>
          </a:xfrm>
          <a:prstGeom prst="rect">
            <a:avLst/>
          </a:prstGeom>
          <a:noFill/>
          <a:ln>
            <a:noFill/>
          </a:ln>
        </p:spPr>
      </p:pic>
      <p:sp>
        <p:nvSpPr>
          <p:cNvPr id="238" name="Google Shape;238;p27"/>
          <p:cNvSpPr/>
          <p:nvPr/>
        </p:nvSpPr>
        <p:spPr>
          <a:xfrm>
            <a:off x="1114910" y="4056302"/>
            <a:ext cx="6143625" cy="412871"/>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grpSp>
        <p:nvGrpSpPr>
          <p:cNvPr id="239" name="Google Shape;239;p27"/>
          <p:cNvGrpSpPr/>
          <p:nvPr/>
        </p:nvGrpSpPr>
        <p:grpSpPr>
          <a:xfrm>
            <a:off x="1135819" y="3833027"/>
            <a:ext cx="6071243" cy="585291"/>
            <a:chOff x="1512836" y="5764002"/>
            <a:chExt cx="8094991" cy="780388"/>
          </a:xfrm>
        </p:grpSpPr>
        <p:sp>
          <p:nvSpPr>
            <p:cNvPr id="240" name="Google Shape;240;p27"/>
            <p:cNvSpPr txBox="1"/>
            <p:nvPr/>
          </p:nvSpPr>
          <p:spPr>
            <a:xfrm rot="-5400000">
              <a:off x="1249601" y="6027239"/>
              <a:ext cx="780386"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FY03</a:t>
              </a:r>
              <a:endParaRPr sz="1100"/>
            </a:p>
          </p:txBody>
        </p:sp>
        <p:sp>
          <p:nvSpPr>
            <p:cNvPr id="241" name="Google Shape;241;p27"/>
            <p:cNvSpPr txBox="1"/>
            <p:nvPr/>
          </p:nvSpPr>
          <p:spPr>
            <a:xfrm rot="-5400000">
              <a:off x="1606013"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FY04</a:t>
              </a:r>
              <a:endParaRPr sz="1100"/>
            </a:p>
          </p:txBody>
        </p:sp>
        <p:sp>
          <p:nvSpPr>
            <p:cNvPr id="242" name="Google Shape;242;p27"/>
            <p:cNvSpPr txBox="1"/>
            <p:nvPr/>
          </p:nvSpPr>
          <p:spPr>
            <a:xfrm rot="-5400000">
              <a:off x="1962427" y="6027239"/>
              <a:ext cx="780385"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FY05</a:t>
              </a:r>
              <a:endParaRPr sz="1100"/>
            </a:p>
          </p:txBody>
        </p:sp>
        <p:sp>
          <p:nvSpPr>
            <p:cNvPr id="243" name="Google Shape;243;p27"/>
            <p:cNvSpPr txBox="1"/>
            <p:nvPr/>
          </p:nvSpPr>
          <p:spPr>
            <a:xfrm rot="-5400000">
              <a:off x="2318840" y="6027239"/>
              <a:ext cx="780385"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FY06</a:t>
              </a:r>
              <a:endParaRPr sz="1100"/>
            </a:p>
          </p:txBody>
        </p:sp>
        <p:sp>
          <p:nvSpPr>
            <p:cNvPr id="244" name="Google Shape;244;p27"/>
            <p:cNvSpPr txBox="1"/>
            <p:nvPr/>
          </p:nvSpPr>
          <p:spPr>
            <a:xfrm rot="-5400000">
              <a:off x="2675252"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FY07</a:t>
              </a:r>
              <a:endParaRPr sz="1100"/>
            </a:p>
          </p:txBody>
        </p:sp>
        <p:sp>
          <p:nvSpPr>
            <p:cNvPr id="245" name="Google Shape;245;p27"/>
            <p:cNvSpPr txBox="1"/>
            <p:nvPr/>
          </p:nvSpPr>
          <p:spPr>
            <a:xfrm rot="-5400000">
              <a:off x="3031665"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FY08</a:t>
              </a:r>
              <a:endParaRPr sz="1100"/>
            </a:p>
          </p:txBody>
        </p:sp>
        <p:sp>
          <p:nvSpPr>
            <p:cNvPr id="246" name="Google Shape;246;p27"/>
            <p:cNvSpPr txBox="1"/>
            <p:nvPr/>
          </p:nvSpPr>
          <p:spPr>
            <a:xfrm rot="-5400000">
              <a:off x="3388078"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FY09</a:t>
              </a:r>
              <a:endParaRPr sz="1100"/>
            </a:p>
          </p:txBody>
        </p:sp>
        <p:sp>
          <p:nvSpPr>
            <p:cNvPr id="247" name="Google Shape;247;p27"/>
            <p:cNvSpPr txBox="1"/>
            <p:nvPr/>
          </p:nvSpPr>
          <p:spPr>
            <a:xfrm rot="-5400000">
              <a:off x="3744491"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FY10</a:t>
              </a:r>
              <a:endParaRPr sz="1100"/>
            </a:p>
          </p:txBody>
        </p:sp>
        <p:sp>
          <p:nvSpPr>
            <p:cNvPr id="248" name="Google Shape;248;p27"/>
            <p:cNvSpPr txBox="1"/>
            <p:nvPr/>
          </p:nvSpPr>
          <p:spPr>
            <a:xfrm rot="-5400000">
              <a:off x="4100904"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FY11</a:t>
              </a:r>
              <a:endParaRPr sz="1100"/>
            </a:p>
          </p:txBody>
        </p:sp>
        <p:sp>
          <p:nvSpPr>
            <p:cNvPr id="249" name="Google Shape;249;p27"/>
            <p:cNvSpPr txBox="1"/>
            <p:nvPr/>
          </p:nvSpPr>
          <p:spPr>
            <a:xfrm rot="-5400000">
              <a:off x="4457317"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FY12</a:t>
              </a:r>
              <a:endParaRPr sz="1100"/>
            </a:p>
          </p:txBody>
        </p:sp>
        <p:sp>
          <p:nvSpPr>
            <p:cNvPr id="250" name="Google Shape;250;p27"/>
            <p:cNvSpPr txBox="1"/>
            <p:nvPr/>
          </p:nvSpPr>
          <p:spPr>
            <a:xfrm rot="-5400000">
              <a:off x="4813730"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FY13</a:t>
              </a:r>
              <a:endParaRPr sz="1100"/>
            </a:p>
          </p:txBody>
        </p:sp>
        <p:sp>
          <p:nvSpPr>
            <p:cNvPr id="251" name="Google Shape;251;p27"/>
            <p:cNvSpPr txBox="1"/>
            <p:nvPr/>
          </p:nvSpPr>
          <p:spPr>
            <a:xfrm rot="-5400000">
              <a:off x="5170143"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FY14</a:t>
              </a:r>
              <a:endParaRPr sz="1100"/>
            </a:p>
          </p:txBody>
        </p:sp>
        <p:sp>
          <p:nvSpPr>
            <p:cNvPr id="252" name="Google Shape;252;p27"/>
            <p:cNvSpPr txBox="1"/>
            <p:nvPr/>
          </p:nvSpPr>
          <p:spPr>
            <a:xfrm rot="-5400000">
              <a:off x="5526556"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FY15</a:t>
              </a:r>
              <a:endParaRPr sz="1100"/>
            </a:p>
          </p:txBody>
        </p:sp>
        <p:sp>
          <p:nvSpPr>
            <p:cNvPr id="253" name="Google Shape;253;p27"/>
            <p:cNvSpPr txBox="1"/>
            <p:nvPr/>
          </p:nvSpPr>
          <p:spPr>
            <a:xfrm rot="-5400000">
              <a:off x="5882969"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FY16</a:t>
              </a:r>
              <a:endParaRPr sz="1100"/>
            </a:p>
          </p:txBody>
        </p:sp>
        <p:sp>
          <p:nvSpPr>
            <p:cNvPr id="254" name="Google Shape;254;p27"/>
            <p:cNvSpPr txBox="1"/>
            <p:nvPr/>
          </p:nvSpPr>
          <p:spPr>
            <a:xfrm rot="-5400000">
              <a:off x="6239382"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FY17</a:t>
              </a:r>
              <a:endParaRPr sz="1100"/>
            </a:p>
          </p:txBody>
        </p:sp>
        <p:sp>
          <p:nvSpPr>
            <p:cNvPr id="255" name="Google Shape;255;p27"/>
            <p:cNvSpPr txBox="1"/>
            <p:nvPr/>
          </p:nvSpPr>
          <p:spPr>
            <a:xfrm rot="-5400000">
              <a:off x="6595795"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FY18</a:t>
              </a:r>
              <a:endParaRPr sz="1100"/>
            </a:p>
          </p:txBody>
        </p:sp>
        <p:sp>
          <p:nvSpPr>
            <p:cNvPr id="256" name="Google Shape;256;p27"/>
            <p:cNvSpPr txBox="1"/>
            <p:nvPr/>
          </p:nvSpPr>
          <p:spPr>
            <a:xfrm rot="-5400000">
              <a:off x="6952208"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FY19</a:t>
              </a:r>
              <a:endParaRPr sz="1100"/>
            </a:p>
          </p:txBody>
        </p:sp>
        <p:sp>
          <p:nvSpPr>
            <p:cNvPr id="257" name="Google Shape;257;p27"/>
            <p:cNvSpPr txBox="1"/>
            <p:nvPr/>
          </p:nvSpPr>
          <p:spPr>
            <a:xfrm rot="-5400000">
              <a:off x="7308622" y="6027239"/>
              <a:ext cx="780385"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FY20</a:t>
              </a:r>
              <a:endParaRPr sz="1100"/>
            </a:p>
          </p:txBody>
        </p:sp>
        <p:sp>
          <p:nvSpPr>
            <p:cNvPr id="258" name="Google Shape;258;p27"/>
            <p:cNvSpPr txBox="1"/>
            <p:nvPr/>
          </p:nvSpPr>
          <p:spPr>
            <a:xfrm rot="-5400000">
              <a:off x="7665034"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FY21</a:t>
              </a:r>
              <a:endParaRPr sz="1100"/>
            </a:p>
          </p:txBody>
        </p:sp>
        <p:sp>
          <p:nvSpPr>
            <p:cNvPr id="259" name="Google Shape;259;p27"/>
            <p:cNvSpPr txBox="1"/>
            <p:nvPr/>
          </p:nvSpPr>
          <p:spPr>
            <a:xfrm rot="-5400000">
              <a:off x="8021447"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FY22</a:t>
              </a:r>
              <a:endParaRPr sz="1100"/>
            </a:p>
          </p:txBody>
        </p:sp>
        <p:sp>
          <p:nvSpPr>
            <p:cNvPr id="260" name="Google Shape;260;p27"/>
            <p:cNvSpPr txBox="1"/>
            <p:nvPr/>
          </p:nvSpPr>
          <p:spPr>
            <a:xfrm rot="-5400000">
              <a:off x="8377860"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FY23</a:t>
              </a:r>
              <a:endParaRPr sz="1100"/>
            </a:p>
          </p:txBody>
        </p:sp>
        <p:sp>
          <p:nvSpPr>
            <p:cNvPr id="261" name="Google Shape;261;p27"/>
            <p:cNvSpPr txBox="1"/>
            <p:nvPr/>
          </p:nvSpPr>
          <p:spPr>
            <a:xfrm rot="-5400000">
              <a:off x="8734273"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FY24</a:t>
              </a:r>
              <a:endParaRPr sz="1100"/>
            </a:p>
          </p:txBody>
        </p:sp>
        <p:sp>
          <p:nvSpPr>
            <p:cNvPr id="262" name="Google Shape;262;p27"/>
            <p:cNvSpPr txBox="1"/>
            <p:nvPr/>
          </p:nvSpPr>
          <p:spPr>
            <a:xfrm rot="-5400000">
              <a:off x="9090675" y="6027238"/>
              <a:ext cx="780387" cy="2539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A5A5A5"/>
                  </a:solidFill>
                  <a:latin typeface="Arial"/>
                  <a:ea typeface="Arial"/>
                  <a:cs typeface="Arial"/>
                  <a:sym typeface="Arial"/>
                </a:rPr>
                <a:t>FY25</a:t>
              </a:r>
              <a:endParaRPr sz="1100"/>
            </a:p>
          </p:txBody>
        </p:sp>
      </p:grpSp>
      <p:cxnSp>
        <p:nvCxnSpPr>
          <p:cNvPr id="263" name="Google Shape;263;p27"/>
          <p:cNvCxnSpPr/>
          <p:nvPr/>
        </p:nvCxnSpPr>
        <p:spPr>
          <a:xfrm>
            <a:off x="402373" y="271906"/>
            <a:ext cx="0" cy="654109"/>
          </a:xfrm>
          <a:prstGeom prst="straightConnector1">
            <a:avLst/>
          </a:prstGeom>
          <a:noFill/>
          <a:ln w="50800" cap="flat" cmpd="sng">
            <a:solidFill>
              <a:schemeClr val="accent5"/>
            </a:solidFill>
            <a:prstDash val="solid"/>
            <a:round/>
            <a:headEnd type="none" w="sm" len="sm"/>
            <a:tailEnd type="none" w="sm" len="sm"/>
          </a:ln>
        </p:spPr>
      </p:cxnSp>
      <p:sp>
        <p:nvSpPr>
          <p:cNvPr id="264" name="Google Shape;264;p27"/>
          <p:cNvSpPr/>
          <p:nvPr/>
        </p:nvSpPr>
        <p:spPr>
          <a:xfrm>
            <a:off x="485775" y="1329050"/>
            <a:ext cx="1077900" cy="173100"/>
          </a:xfrm>
          <a:prstGeom prst="rect">
            <a:avLst/>
          </a:prstGeom>
          <a:solidFill>
            <a:srgbClr val="A5A5A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700" b="1" i="0" u="none" strike="noStrike">
                <a:solidFill>
                  <a:srgbClr val="000000"/>
                </a:solidFill>
                <a:latin typeface="Arial"/>
                <a:ea typeface="Arial"/>
                <a:cs typeface="Arial"/>
                <a:sym typeface="Arial"/>
              </a:rPr>
              <a:t>ABOR metric</a:t>
            </a:r>
            <a:endParaRPr sz="1100"/>
          </a:p>
        </p:txBody>
      </p:sp>
      <p:grpSp>
        <p:nvGrpSpPr>
          <p:cNvPr id="265" name="Google Shape;265;p27"/>
          <p:cNvGrpSpPr/>
          <p:nvPr/>
        </p:nvGrpSpPr>
        <p:grpSpPr>
          <a:xfrm>
            <a:off x="9732423" y="330028"/>
            <a:ext cx="2497677" cy="562604"/>
            <a:chOff x="8858589" y="440037"/>
            <a:chExt cx="3330236" cy="750139"/>
          </a:xfrm>
        </p:grpSpPr>
        <p:sp>
          <p:nvSpPr>
            <p:cNvPr id="266" name="Google Shape;266;p27"/>
            <p:cNvSpPr/>
            <p:nvPr/>
          </p:nvSpPr>
          <p:spPr>
            <a:xfrm>
              <a:off x="8858589" y="440037"/>
              <a:ext cx="3330236" cy="750139"/>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67" name="Google Shape;267;p27"/>
            <p:cNvSpPr txBox="1"/>
            <p:nvPr/>
          </p:nvSpPr>
          <p:spPr>
            <a:xfrm>
              <a:off x="9577119" y="644326"/>
              <a:ext cx="2145484" cy="369332"/>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1">
                  <a:solidFill>
                    <a:srgbClr val="000000"/>
                  </a:solidFill>
                  <a:latin typeface="Arial"/>
                  <a:ea typeface="Arial"/>
                  <a:cs typeface="Arial"/>
                  <a:sym typeface="Arial"/>
                </a:rPr>
                <a:t>Launch the prototype medical center for the planet</a:t>
              </a:r>
              <a:endParaRPr sz="1100"/>
            </a:p>
          </p:txBody>
        </p:sp>
        <p:pic>
          <p:nvPicPr>
            <p:cNvPr id="268" name="Google Shape;268;p27" descr="Icon&#10;&#10;Description automatically generated"/>
            <p:cNvPicPr preferRelativeResize="0"/>
            <p:nvPr/>
          </p:nvPicPr>
          <p:blipFill rotWithShape="1">
            <a:blip r:embed="rId3">
              <a:alphaModFix/>
            </a:blip>
            <a:srcRect/>
            <a:stretch/>
          </p:blipFill>
          <p:spPr>
            <a:xfrm>
              <a:off x="8940543" y="509298"/>
              <a:ext cx="628272" cy="628272"/>
            </a:xfrm>
            <a:prstGeom prst="rect">
              <a:avLst/>
            </a:prstGeom>
            <a:noFill/>
            <a:ln>
              <a:noFill/>
            </a:ln>
          </p:spPr>
        </p:pic>
      </p:grpSp>
      <p:grpSp>
        <p:nvGrpSpPr>
          <p:cNvPr id="269" name="Google Shape;269;p27"/>
          <p:cNvGrpSpPr/>
          <p:nvPr/>
        </p:nvGrpSpPr>
        <p:grpSpPr>
          <a:xfrm>
            <a:off x="6645133" y="330028"/>
            <a:ext cx="2497677" cy="562604"/>
            <a:chOff x="8858589" y="440037"/>
            <a:chExt cx="3330236" cy="750139"/>
          </a:xfrm>
        </p:grpSpPr>
        <p:sp>
          <p:nvSpPr>
            <p:cNvPr id="270" name="Google Shape;270;p27"/>
            <p:cNvSpPr/>
            <p:nvPr/>
          </p:nvSpPr>
          <p:spPr>
            <a:xfrm>
              <a:off x="8858589" y="440037"/>
              <a:ext cx="3330236" cy="750139"/>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71" name="Google Shape;271;p27"/>
            <p:cNvSpPr txBox="1"/>
            <p:nvPr/>
          </p:nvSpPr>
          <p:spPr>
            <a:xfrm>
              <a:off x="9595961" y="542099"/>
              <a:ext cx="2492400" cy="523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1">
                  <a:solidFill>
                    <a:srgbClr val="FFFFFF"/>
                  </a:solidFill>
                  <a:latin typeface="Arial"/>
                  <a:ea typeface="Arial"/>
                  <a:cs typeface="Arial"/>
                  <a:sym typeface="Arial"/>
                </a:rPr>
                <a:t>Enhance research competitiveness </a:t>
              </a:r>
              <a:br>
                <a:rPr lang="en" sz="700" b="1">
                  <a:solidFill>
                    <a:srgbClr val="FFFFFF"/>
                  </a:solidFill>
                  <a:latin typeface="Arial"/>
                  <a:ea typeface="Arial"/>
                  <a:cs typeface="Arial"/>
                  <a:sym typeface="Arial"/>
                </a:rPr>
              </a:br>
              <a:r>
                <a:rPr lang="en" sz="700" b="1">
                  <a:solidFill>
                    <a:srgbClr val="FFFFFF"/>
                  </a:solidFill>
                  <a:latin typeface="Arial"/>
                  <a:ea typeface="Arial"/>
                  <a:cs typeface="Arial"/>
                  <a:sym typeface="Arial"/>
                </a:rPr>
                <a:t>to more than $1.5 billion in annual research expenditures</a:t>
              </a:r>
              <a:endParaRPr sz="1100"/>
            </a:p>
          </p:txBody>
        </p:sp>
        <p:pic>
          <p:nvPicPr>
            <p:cNvPr id="272" name="Google Shape;272;p27" descr="Icon&#10;&#10;Description automatically generated"/>
            <p:cNvPicPr preferRelativeResize="0"/>
            <p:nvPr/>
          </p:nvPicPr>
          <p:blipFill rotWithShape="1">
            <a:blip r:embed="rId3">
              <a:alphaModFix/>
            </a:blip>
            <a:srcRect/>
            <a:stretch/>
          </p:blipFill>
          <p:spPr>
            <a:xfrm>
              <a:off x="8940543" y="509298"/>
              <a:ext cx="628272" cy="628272"/>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8" descr="A person holding a device&#10;&#10;Description automatically generated"/>
          <p:cNvPicPr preferRelativeResize="0"/>
          <p:nvPr/>
        </p:nvPicPr>
        <p:blipFill rotWithShape="1">
          <a:blip r:embed="rId3">
            <a:alphaModFix/>
          </a:blip>
          <a:srcRect l="8479" t="8442" r="25438" b="5933"/>
          <a:stretch/>
        </p:blipFill>
        <p:spPr>
          <a:xfrm>
            <a:off x="485777" y="3288146"/>
            <a:ext cx="1881908" cy="1371600"/>
          </a:xfrm>
          <a:prstGeom prst="rect">
            <a:avLst/>
          </a:prstGeom>
          <a:noFill/>
          <a:ln>
            <a:noFill/>
          </a:ln>
        </p:spPr>
      </p:pic>
      <p:sp>
        <p:nvSpPr>
          <p:cNvPr id="278" name="Google Shape;278;p28"/>
          <p:cNvSpPr txBox="1"/>
          <p:nvPr/>
        </p:nvSpPr>
        <p:spPr>
          <a:xfrm>
            <a:off x="485775" y="281129"/>
            <a:ext cx="5935492"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ASU successfully competes</a:t>
            </a:r>
            <a:endParaRPr sz="1800" b="1">
              <a:solidFill>
                <a:srgbClr val="000000"/>
              </a:solidFill>
              <a:latin typeface="Arial"/>
              <a:ea typeface="Arial"/>
              <a:cs typeface="Arial"/>
              <a:sym typeface="Arial"/>
            </a:endParaRPr>
          </a:p>
        </p:txBody>
      </p:sp>
      <p:sp>
        <p:nvSpPr>
          <p:cNvPr id="279" name="Google Shape;279;p28"/>
          <p:cNvSpPr txBox="1"/>
          <p:nvPr/>
        </p:nvSpPr>
        <p:spPr>
          <a:xfrm>
            <a:off x="485775" y="563966"/>
            <a:ext cx="5935490"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for major awards</a:t>
            </a:r>
            <a:endParaRPr sz="1800" b="1">
              <a:solidFill>
                <a:srgbClr val="000000"/>
              </a:solidFill>
              <a:latin typeface="Arial"/>
              <a:ea typeface="Arial"/>
              <a:cs typeface="Arial"/>
              <a:sym typeface="Arial"/>
            </a:endParaRPr>
          </a:p>
        </p:txBody>
      </p:sp>
      <p:grpSp>
        <p:nvGrpSpPr>
          <p:cNvPr id="280" name="Google Shape;280;p28"/>
          <p:cNvGrpSpPr/>
          <p:nvPr/>
        </p:nvGrpSpPr>
        <p:grpSpPr>
          <a:xfrm>
            <a:off x="6645133" y="330028"/>
            <a:ext cx="2497677" cy="562604"/>
            <a:chOff x="8858589" y="440037"/>
            <a:chExt cx="3330236" cy="750139"/>
          </a:xfrm>
        </p:grpSpPr>
        <p:sp>
          <p:nvSpPr>
            <p:cNvPr id="281" name="Google Shape;281;p28"/>
            <p:cNvSpPr/>
            <p:nvPr/>
          </p:nvSpPr>
          <p:spPr>
            <a:xfrm>
              <a:off x="8858589" y="440037"/>
              <a:ext cx="3330236" cy="750139"/>
            </a:xfrm>
            <a:prstGeom prst="rect">
              <a:avLst/>
            </a:prstGeom>
            <a:solidFill>
              <a:schemeClr val="accent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82" name="Google Shape;282;p28"/>
            <p:cNvSpPr txBox="1"/>
            <p:nvPr/>
          </p:nvSpPr>
          <p:spPr>
            <a:xfrm>
              <a:off x="9568811" y="544699"/>
              <a:ext cx="2463900" cy="523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1">
                  <a:solidFill>
                    <a:srgbClr val="FFFFFF"/>
                  </a:solidFill>
                  <a:latin typeface="Arial"/>
                  <a:ea typeface="Arial"/>
                  <a:cs typeface="Arial"/>
                  <a:sym typeface="Arial"/>
                </a:rPr>
                <a:t>Enhance research competitiveness </a:t>
              </a:r>
              <a:br>
                <a:rPr lang="en" sz="700" b="1">
                  <a:solidFill>
                    <a:srgbClr val="FFFFFF"/>
                  </a:solidFill>
                  <a:latin typeface="Arial"/>
                  <a:ea typeface="Arial"/>
                  <a:cs typeface="Arial"/>
                  <a:sym typeface="Arial"/>
                </a:rPr>
              </a:br>
              <a:r>
                <a:rPr lang="en" sz="700" b="1">
                  <a:solidFill>
                    <a:srgbClr val="FFFFFF"/>
                  </a:solidFill>
                  <a:latin typeface="Arial"/>
                  <a:ea typeface="Arial"/>
                  <a:cs typeface="Arial"/>
                  <a:sym typeface="Arial"/>
                </a:rPr>
                <a:t>to more than $1.5 billion in annual research expenditures</a:t>
              </a:r>
              <a:endParaRPr sz="1100"/>
            </a:p>
          </p:txBody>
        </p:sp>
        <p:pic>
          <p:nvPicPr>
            <p:cNvPr id="283" name="Google Shape;283;p28" descr="Icon&#10;&#10;Description automatically generated"/>
            <p:cNvPicPr preferRelativeResize="0"/>
            <p:nvPr/>
          </p:nvPicPr>
          <p:blipFill rotWithShape="1">
            <a:blip r:embed="rId4">
              <a:alphaModFix/>
            </a:blip>
            <a:srcRect/>
            <a:stretch/>
          </p:blipFill>
          <p:spPr>
            <a:xfrm>
              <a:off x="8940543" y="509298"/>
              <a:ext cx="628272" cy="628272"/>
            </a:xfrm>
            <a:prstGeom prst="rect">
              <a:avLst/>
            </a:prstGeom>
            <a:noFill/>
            <a:ln>
              <a:noFill/>
            </a:ln>
          </p:spPr>
        </p:pic>
      </p:grpSp>
      <p:sp>
        <p:nvSpPr>
          <p:cNvPr id="284" name="Google Shape;284;p28"/>
          <p:cNvSpPr txBox="1"/>
          <p:nvPr/>
        </p:nvSpPr>
        <p:spPr>
          <a:xfrm>
            <a:off x="2499272" y="2434269"/>
            <a:ext cx="1909698" cy="6367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42424"/>
              </a:buClr>
              <a:buSzPts val="700"/>
              <a:buFont typeface="Arial"/>
              <a:buNone/>
            </a:pPr>
            <a:r>
              <a:rPr lang="en" sz="700" b="0" i="0" u="none" strike="noStrike" cap="none">
                <a:solidFill>
                  <a:srgbClr val="242424"/>
                </a:solidFill>
                <a:latin typeface="Arial"/>
                <a:ea typeface="Arial"/>
                <a:cs typeface="Arial"/>
                <a:sym typeface="Arial"/>
              </a:rPr>
              <a:t>Arizona State University has been chosen to partner with the U.S. Department of Defense on research examining global trends in irregular warfare, with a focus on analyzing tactics, forecasting shifts and evaluating effectiveness.</a:t>
            </a:r>
            <a:endParaRPr sz="1100"/>
          </a:p>
        </p:txBody>
      </p:sp>
      <p:sp>
        <p:nvSpPr>
          <p:cNvPr id="285" name="Google Shape;285;p28"/>
          <p:cNvSpPr txBox="1"/>
          <p:nvPr/>
        </p:nvSpPr>
        <p:spPr>
          <a:xfrm>
            <a:off x="2499272" y="2138287"/>
            <a:ext cx="1348230" cy="26545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500" b="1">
                <a:solidFill>
                  <a:srgbClr val="000000"/>
                </a:solidFill>
                <a:highlight>
                  <a:srgbClr val="FFC627"/>
                </a:highlight>
                <a:latin typeface="Arial"/>
                <a:ea typeface="Arial"/>
                <a:cs typeface="Arial"/>
                <a:sym typeface="Arial"/>
              </a:rPr>
              <a:t>$24M</a:t>
            </a:r>
            <a:endParaRPr sz="1500" b="1">
              <a:solidFill>
                <a:srgbClr val="000000"/>
              </a:solidFill>
              <a:highlight>
                <a:srgbClr val="FFC627"/>
              </a:highlight>
              <a:latin typeface="Arial"/>
              <a:ea typeface="Arial"/>
              <a:cs typeface="Arial"/>
              <a:sym typeface="Arial"/>
            </a:endParaRPr>
          </a:p>
        </p:txBody>
      </p:sp>
      <p:sp>
        <p:nvSpPr>
          <p:cNvPr id="286" name="Google Shape;286;p28"/>
          <p:cNvSpPr/>
          <p:nvPr/>
        </p:nvSpPr>
        <p:spPr>
          <a:xfrm>
            <a:off x="2499272" y="1697191"/>
            <a:ext cx="890533" cy="207749"/>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rgbClr val="FFFFFF"/>
                </a:solidFill>
                <a:latin typeface="Arial"/>
                <a:ea typeface="Arial"/>
                <a:cs typeface="Arial"/>
                <a:sym typeface="Arial"/>
              </a:rPr>
              <a:t>DOD Irregular</a:t>
            </a:r>
            <a:endParaRPr sz="1100"/>
          </a:p>
        </p:txBody>
      </p:sp>
      <p:pic>
        <p:nvPicPr>
          <p:cNvPr id="287" name="Google Shape;287;p28"/>
          <p:cNvPicPr preferRelativeResize="0"/>
          <p:nvPr/>
        </p:nvPicPr>
        <p:blipFill rotWithShape="1">
          <a:blip r:embed="rId5">
            <a:alphaModFix/>
          </a:blip>
          <a:srcRect/>
          <a:stretch/>
        </p:blipFill>
        <p:spPr>
          <a:xfrm>
            <a:off x="4474418" y="2771867"/>
            <a:ext cx="0" cy="0"/>
          </a:xfrm>
          <a:prstGeom prst="rect">
            <a:avLst/>
          </a:prstGeom>
          <a:noFill/>
          <a:ln>
            <a:noFill/>
          </a:ln>
        </p:spPr>
      </p:pic>
      <p:pic>
        <p:nvPicPr>
          <p:cNvPr id="288" name="Google Shape;288;p28"/>
          <p:cNvPicPr preferRelativeResize="0"/>
          <p:nvPr/>
        </p:nvPicPr>
        <p:blipFill rotWithShape="1">
          <a:blip r:embed="rId6">
            <a:alphaModFix/>
          </a:blip>
          <a:srcRect l="11217" r="11480" b="-577"/>
          <a:stretch/>
        </p:blipFill>
        <p:spPr>
          <a:xfrm>
            <a:off x="485776" y="1697640"/>
            <a:ext cx="1888840" cy="1371600"/>
          </a:xfrm>
          <a:prstGeom prst="rect">
            <a:avLst/>
          </a:prstGeom>
          <a:noFill/>
          <a:ln>
            <a:noFill/>
          </a:ln>
        </p:spPr>
      </p:pic>
      <p:sp>
        <p:nvSpPr>
          <p:cNvPr id="289" name="Google Shape;289;p28"/>
          <p:cNvSpPr txBox="1"/>
          <p:nvPr/>
        </p:nvSpPr>
        <p:spPr>
          <a:xfrm>
            <a:off x="2499273" y="4000480"/>
            <a:ext cx="1820316" cy="53643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rial"/>
                <a:ea typeface="Arial"/>
                <a:cs typeface="Arial"/>
                <a:sym typeface="Arial"/>
              </a:rPr>
              <a:t>This multiregional initiative, led by the State Department and ASU’s Schools of Engineering and Business supply chain faculty, aims to foster investment, build workforce skills and boost economic growth. </a:t>
            </a:r>
            <a:endParaRPr sz="1100"/>
          </a:p>
        </p:txBody>
      </p:sp>
      <p:sp>
        <p:nvSpPr>
          <p:cNvPr id="290" name="Google Shape;290;p28"/>
          <p:cNvSpPr/>
          <p:nvPr/>
        </p:nvSpPr>
        <p:spPr>
          <a:xfrm>
            <a:off x="2499274" y="3282300"/>
            <a:ext cx="1048800" cy="207600"/>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i="0" u="none" strike="noStrike">
                <a:solidFill>
                  <a:srgbClr val="FFFFFF"/>
                </a:solidFill>
                <a:latin typeface="Arial"/>
                <a:ea typeface="Arial"/>
                <a:cs typeface="Arial"/>
                <a:sym typeface="Arial"/>
              </a:rPr>
              <a:t>Diversifying semiconductor </a:t>
            </a:r>
            <a:endParaRPr sz="900" b="1">
              <a:solidFill>
                <a:srgbClr val="FFFFFF"/>
              </a:solidFill>
              <a:latin typeface="Arial"/>
              <a:ea typeface="Arial"/>
              <a:cs typeface="Arial"/>
              <a:sym typeface="Arial"/>
            </a:endParaRPr>
          </a:p>
        </p:txBody>
      </p:sp>
      <p:sp>
        <p:nvSpPr>
          <p:cNvPr id="291" name="Google Shape;291;p28"/>
          <p:cNvSpPr txBox="1"/>
          <p:nvPr/>
        </p:nvSpPr>
        <p:spPr>
          <a:xfrm>
            <a:off x="2499272" y="3707209"/>
            <a:ext cx="1348230" cy="26545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500" b="1">
                <a:solidFill>
                  <a:srgbClr val="000000"/>
                </a:solidFill>
                <a:highlight>
                  <a:srgbClr val="FFC627"/>
                </a:highlight>
                <a:latin typeface="Arial"/>
                <a:ea typeface="Arial"/>
                <a:cs typeface="Arial"/>
                <a:sym typeface="Arial"/>
              </a:rPr>
              <a:t>$14M</a:t>
            </a:r>
            <a:endParaRPr sz="1500" b="1">
              <a:solidFill>
                <a:srgbClr val="000000"/>
              </a:solidFill>
              <a:highlight>
                <a:srgbClr val="FFC627"/>
              </a:highlight>
              <a:latin typeface="Arial"/>
              <a:ea typeface="Arial"/>
              <a:cs typeface="Arial"/>
              <a:sym typeface="Arial"/>
            </a:endParaRPr>
          </a:p>
        </p:txBody>
      </p:sp>
      <p:sp>
        <p:nvSpPr>
          <p:cNvPr id="292" name="Google Shape;292;p28"/>
          <p:cNvSpPr txBox="1"/>
          <p:nvPr/>
        </p:nvSpPr>
        <p:spPr>
          <a:xfrm>
            <a:off x="314327" y="4815960"/>
            <a:ext cx="401594"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rgbClr val="BFBFBF"/>
                </a:solidFill>
                <a:latin typeface="Arial"/>
                <a:ea typeface="Arial"/>
                <a:cs typeface="Arial"/>
                <a:sym typeface="Arial"/>
              </a:rPr>
              <a:t>8</a:t>
            </a:fld>
            <a:endParaRPr sz="800">
              <a:solidFill>
                <a:srgbClr val="BFBFBF"/>
              </a:solidFill>
              <a:latin typeface="Arial"/>
              <a:ea typeface="Arial"/>
              <a:cs typeface="Arial"/>
              <a:sym typeface="Arial"/>
            </a:endParaRPr>
          </a:p>
        </p:txBody>
      </p:sp>
      <p:sp>
        <p:nvSpPr>
          <p:cNvPr id="293" name="Google Shape;293;p28"/>
          <p:cNvSpPr txBox="1"/>
          <p:nvPr/>
        </p:nvSpPr>
        <p:spPr>
          <a:xfrm>
            <a:off x="6786137" y="3810964"/>
            <a:ext cx="1551811" cy="72291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42424"/>
              </a:buClr>
              <a:buSzPts val="700"/>
              <a:buFont typeface="Arial"/>
              <a:buNone/>
            </a:pPr>
            <a:r>
              <a:rPr lang="en" sz="700" b="0" i="0" u="none" strike="noStrike" cap="none">
                <a:solidFill>
                  <a:srgbClr val="242424"/>
                </a:solidFill>
                <a:latin typeface="Arial"/>
                <a:ea typeface="Arial"/>
                <a:cs typeface="Arial"/>
                <a:sym typeface="Arial"/>
              </a:rPr>
              <a:t>The Southwest Regional DAC Hub develops direct technology to remove carbon dioxide from the atmosphere, where it can be either stored long-term or used in industrial processes.</a:t>
            </a:r>
            <a:endParaRPr sz="1100"/>
          </a:p>
        </p:txBody>
      </p:sp>
      <p:sp>
        <p:nvSpPr>
          <p:cNvPr id="294" name="Google Shape;294;p28"/>
          <p:cNvSpPr/>
          <p:nvPr/>
        </p:nvSpPr>
        <p:spPr>
          <a:xfrm>
            <a:off x="6772732" y="3284289"/>
            <a:ext cx="1397411" cy="207749"/>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i="0" u="none" strike="noStrike">
                <a:solidFill>
                  <a:srgbClr val="FFFFFF"/>
                </a:solidFill>
                <a:latin typeface="Arial"/>
                <a:ea typeface="Arial"/>
                <a:cs typeface="Arial"/>
                <a:sym typeface="Arial"/>
              </a:rPr>
              <a:t>Direct Air Capture Hub</a:t>
            </a:r>
            <a:endParaRPr sz="1100"/>
          </a:p>
        </p:txBody>
      </p:sp>
      <p:sp>
        <p:nvSpPr>
          <p:cNvPr id="295" name="Google Shape;295;p28"/>
          <p:cNvSpPr txBox="1"/>
          <p:nvPr/>
        </p:nvSpPr>
        <p:spPr>
          <a:xfrm>
            <a:off x="6786137" y="3511703"/>
            <a:ext cx="1348230" cy="26545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500" b="1">
                <a:solidFill>
                  <a:srgbClr val="000000"/>
                </a:solidFill>
                <a:highlight>
                  <a:srgbClr val="FFC627"/>
                </a:highlight>
                <a:latin typeface="Arial"/>
                <a:ea typeface="Arial"/>
                <a:cs typeface="Arial"/>
                <a:sym typeface="Arial"/>
              </a:rPr>
              <a:t>$11M</a:t>
            </a:r>
            <a:endParaRPr sz="1500" b="1">
              <a:solidFill>
                <a:srgbClr val="000000"/>
              </a:solidFill>
              <a:highlight>
                <a:srgbClr val="FFC627"/>
              </a:highlight>
              <a:latin typeface="Arial"/>
              <a:ea typeface="Arial"/>
              <a:cs typeface="Arial"/>
              <a:sym typeface="Arial"/>
            </a:endParaRPr>
          </a:p>
        </p:txBody>
      </p:sp>
      <p:pic>
        <p:nvPicPr>
          <p:cNvPr id="296" name="Google Shape;296;p28"/>
          <p:cNvPicPr preferRelativeResize="0"/>
          <p:nvPr/>
        </p:nvPicPr>
        <p:blipFill rotWithShape="1">
          <a:blip r:embed="rId7">
            <a:alphaModFix/>
          </a:blip>
          <a:srcRect l="17364" r="31148"/>
          <a:stretch/>
        </p:blipFill>
        <p:spPr>
          <a:xfrm>
            <a:off x="4752347" y="3281051"/>
            <a:ext cx="1883179" cy="1371600"/>
          </a:xfrm>
          <a:prstGeom prst="rect">
            <a:avLst/>
          </a:prstGeom>
          <a:noFill/>
          <a:ln>
            <a:noFill/>
          </a:ln>
        </p:spPr>
      </p:pic>
      <p:sp>
        <p:nvSpPr>
          <p:cNvPr id="297" name="Google Shape;297;p28"/>
          <p:cNvSpPr/>
          <p:nvPr/>
        </p:nvSpPr>
        <p:spPr>
          <a:xfrm>
            <a:off x="2499273" y="1897357"/>
            <a:ext cx="961348" cy="207749"/>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rgbClr val="FFFFFF"/>
                </a:solidFill>
                <a:latin typeface="Arial"/>
                <a:ea typeface="Arial"/>
                <a:cs typeface="Arial"/>
                <a:sym typeface="Arial"/>
              </a:rPr>
              <a:t>Warfare Center</a:t>
            </a:r>
            <a:endParaRPr sz="1100"/>
          </a:p>
        </p:txBody>
      </p:sp>
      <p:pic>
        <p:nvPicPr>
          <p:cNvPr id="298" name="Google Shape;298;p28" descr="A rocket launching from a launch pad&#10;&#10;Description automatically generated"/>
          <p:cNvPicPr preferRelativeResize="0"/>
          <p:nvPr/>
        </p:nvPicPr>
        <p:blipFill rotWithShape="1">
          <a:blip r:embed="rId8">
            <a:alphaModFix/>
          </a:blip>
          <a:srcRect r="17597" b="10947"/>
          <a:stretch/>
        </p:blipFill>
        <p:spPr>
          <a:xfrm>
            <a:off x="4747771" y="1689847"/>
            <a:ext cx="1922969" cy="1385443"/>
          </a:xfrm>
          <a:prstGeom prst="rect">
            <a:avLst/>
          </a:prstGeom>
          <a:noFill/>
          <a:ln>
            <a:noFill/>
          </a:ln>
        </p:spPr>
      </p:pic>
      <p:sp>
        <p:nvSpPr>
          <p:cNvPr id="299" name="Google Shape;299;p28"/>
          <p:cNvSpPr txBox="1"/>
          <p:nvPr/>
        </p:nvSpPr>
        <p:spPr>
          <a:xfrm>
            <a:off x="6787485" y="2207181"/>
            <a:ext cx="1711197" cy="7291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400"/>
              </a:spcBef>
              <a:spcAft>
                <a:spcPts val="400"/>
              </a:spcAft>
              <a:buClr>
                <a:srgbClr val="FFFFFF"/>
              </a:buClr>
              <a:buSzPts val="700"/>
              <a:buFont typeface="Arial"/>
              <a:buNone/>
            </a:pPr>
            <a:r>
              <a:rPr lang="en" sz="700" b="0" i="0" u="none" strike="noStrike" cap="none">
                <a:solidFill>
                  <a:srgbClr val="000000"/>
                </a:solidFill>
                <a:latin typeface="Arial"/>
                <a:ea typeface="Arial"/>
                <a:cs typeface="Arial"/>
                <a:sym typeface="Arial"/>
              </a:rPr>
              <a:t>Arizona State University students and faculty built an infrared camera, E-THEMIS, for NASA’s Europa Clipper mission. The camera will help investigate Jupiter’s moon, Europa, for potential conditions for life.</a:t>
            </a:r>
            <a:endParaRPr sz="1100"/>
          </a:p>
        </p:txBody>
      </p:sp>
      <p:sp>
        <p:nvSpPr>
          <p:cNvPr id="300" name="Google Shape;300;p28"/>
          <p:cNvSpPr txBox="1"/>
          <p:nvPr/>
        </p:nvSpPr>
        <p:spPr>
          <a:xfrm>
            <a:off x="6787485" y="1953985"/>
            <a:ext cx="1348230" cy="26545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500" b="1">
                <a:solidFill>
                  <a:srgbClr val="000000"/>
                </a:solidFill>
                <a:highlight>
                  <a:srgbClr val="FFC627"/>
                </a:highlight>
                <a:latin typeface="Arial"/>
                <a:ea typeface="Arial"/>
                <a:cs typeface="Arial"/>
                <a:sym typeface="Arial"/>
              </a:rPr>
              <a:t>$23M</a:t>
            </a:r>
            <a:endParaRPr sz="1100"/>
          </a:p>
        </p:txBody>
      </p:sp>
      <p:sp>
        <p:nvSpPr>
          <p:cNvPr id="301" name="Google Shape;301;p28"/>
          <p:cNvSpPr/>
          <p:nvPr/>
        </p:nvSpPr>
        <p:spPr>
          <a:xfrm>
            <a:off x="6774080" y="1691554"/>
            <a:ext cx="963793" cy="207749"/>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rgbClr val="FFFFFF"/>
                </a:solidFill>
                <a:latin typeface="Arial"/>
                <a:ea typeface="Arial"/>
                <a:cs typeface="Arial"/>
                <a:sym typeface="Arial"/>
              </a:rPr>
              <a:t>Europa Clipper</a:t>
            </a:r>
            <a:endParaRPr sz="1100"/>
          </a:p>
        </p:txBody>
      </p:sp>
      <p:sp>
        <p:nvSpPr>
          <p:cNvPr id="302" name="Google Shape;302;p28"/>
          <p:cNvSpPr/>
          <p:nvPr/>
        </p:nvSpPr>
        <p:spPr>
          <a:xfrm>
            <a:off x="2499276" y="3472800"/>
            <a:ext cx="1207500" cy="207600"/>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i="0" u="none" strike="noStrike">
                <a:solidFill>
                  <a:srgbClr val="FFFFFF"/>
                </a:solidFill>
                <a:latin typeface="Arial"/>
                <a:ea typeface="Arial"/>
                <a:cs typeface="Arial"/>
                <a:sym typeface="Arial"/>
              </a:rPr>
              <a:t>supply chains</a:t>
            </a:r>
            <a:endParaRPr sz="900" b="1">
              <a:solidFill>
                <a:srgbClr val="FFFFFF"/>
              </a:solidFill>
              <a:latin typeface="Arial"/>
              <a:ea typeface="Arial"/>
              <a:cs typeface="Arial"/>
              <a:sym typeface="Arial"/>
            </a:endParaRPr>
          </a:p>
        </p:txBody>
      </p:sp>
      <p:cxnSp>
        <p:nvCxnSpPr>
          <p:cNvPr id="303" name="Google Shape;303;p28"/>
          <p:cNvCxnSpPr/>
          <p:nvPr/>
        </p:nvCxnSpPr>
        <p:spPr>
          <a:xfrm>
            <a:off x="402373" y="271906"/>
            <a:ext cx="0" cy="654109"/>
          </a:xfrm>
          <a:prstGeom prst="straightConnector1">
            <a:avLst/>
          </a:prstGeom>
          <a:noFill/>
          <a:ln w="50800" cap="flat" cmpd="sng">
            <a:solidFill>
              <a:schemeClr val="accent5"/>
            </a:solidFill>
            <a:prstDash val="solid"/>
            <a:round/>
            <a:headEnd type="none" w="sm" len="sm"/>
            <a:tailEnd type="none" w="sm" len="sm"/>
          </a:ln>
        </p:spPr>
      </p:cxnSp>
      <p:grpSp>
        <p:nvGrpSpPr>
          <p:cNvPr id="304" name="Google Shape;304;p28"/>
          <p:cNvGrpSpPr/>
          <p:nvPr/>
        </p:nvGrpSpPr>
        <p:grpSpPr>
          <a:xfrm>
            <a:off x="485774" y="1311146"/>
            <a:ext cx="1847891" cy="214044"/>
            <a:chOff x="646111" y="1748195"/>
            <a:chExt cx="2463854" cy="285392"/>
          </a:xfrm>
        </p:grpSpPr>
        <p:sp>
          <p:nvSpPr>
            <p:cNvPr id="305" name="Google Shape;305;p28"/>
            <p:cNvSpPr/>
            <p:nvPr/>
          </p:nvSpPr>
          <p:spPr>
            <a:xfrm>
              <a:off x="646111" y="1750433"/>
              <a:ext cx="2463854" cy="283154"/>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06" name="Google Shape;306;p28"/>
            <p:cNvSpPr txBox="1"/>
            <p:nvPr/>
          </p:nvSpPr>
          <p:spPr>
            <a:xfrm>
              <a:off x="676740" y="1748195"/>
              <a:ext cx="2433225" cy="283154"/>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200" b="1">
                  <a:solidFill>
                    <a:srgbClr val="000000"/>
                  </a:solidFill>
                  <a:latin typeface="Arial"/>
                  <a:ea typeface="Arial"/>
                  <a:cs typeface="Arial"/>
                  <a:sym typeface="Arial"/>
                </a:rPr>
                <a:t>Total anticipated awards</a:t>
              </a:r>
              <a:endParaRPr sz="1200" b="1">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29" descr="Close-up of a black circular object&#10;&#10;AI-generated content may be incorrect."/>
          <p:cNvPicPr preferRelativeResize="0"/>
          <p:nvPr/>
        </p:nvPicPr>
        <p:blipFill rotWithShape="1">
          <a:blip r:embed="rId3">
            <a:alphaModFix/>
          </a:blip>
          <a:srcRect l="13799" r="7911" b="1310"/>
          <a:stretch/>
        </p:blipFill>
        <p:spPr>
          <a:xfrm>
            <a:off x="4704148" y="1699701"/>
            <a:ext cx="1922969" cy="1362869"/>
          </a:xfrm>
          <a:prstGeom prst="rect">
            <a:avLst/>
          </a:prstGeom>
          <a:noFill/>
          <a:ln>
            <a:noFill/>
          </a:ln>
        </p:spPr>
      </p:pic>
      <p:sp>
        <p:nvSpPr>
          <p:cNvPr id="312" name="Google Shape;312;p29"/>
          <p:cNvSpPr txBox="1"/>
          <p:nvPr/>
        </p:nvSpPr>
        <p:spPr>
          <a:xfrm>
            <a:off x="485775" y="281129"/>
            <a:ext cx="5935492"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ASU is winning and leading</a:t>
            </a:r>
            <a:endParaRPr sz="1100"/>
          </a:p>
        </p:txBody>
      </p:sp>
      <p:sp>
        <p:nvSpPr>
          <p:cNvPr id="313" name="Google Shape;313;p29"/>
          <p:cNvSpPr txBox="1"/>
          <p:nvPr/>
        </p:nvSpPr>
        <p:spPr>
          <a:xfrm>
            <a:off x="485775" y="563966"/>
            <a:ext cx="5935490" cy="34624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rgbClr val="000000"/>
                </a:solidFill>
                <a:latin typeface="Arial"/>
                <a:ea typeface="Arial"/>
                <a:cs typeface="Arial"/>
                <a:sym typeface="Arial"/>
              </a:rPr>
              <a:t>a critical national objective</a:t>
            </a:r>
            <a:endParaRPr sz="1800" b="1">
              <a:solidFill>
                <a:srgbClr val="000000"/>
              </a:solidFill>
              <a:latin typeface="Arial"/>
              <a:ea typeface="Arial"/>
              <a:cs typeface="Arial"/>
              <a:sym typeface="Arial"/>
            </a:endParaRPr>
          </a:p>
        </p:txBody>
      </p:sp>
      <p:grpSp>
        <p:nvGrpSpPr>
          <p:cNvPr id="314" name="Google Shape;314;p29"/>
          <p:cNvGrpSpPr/>
          <p:nvPr/>
        </p:nvGrpSpPr>
        <p:grpSpPr>
          <a:xfrm>
            <a:off x="6645133" y="330028"/>
            <a:ext cx="2497677" cy="562604"/>
            <a:chOff x="8858589" y="440037"/>
            <a:chExt cx="3330236" cy="750139"/>
          </a:xfrm>
        </p:grpSpPr>
        <p:sp>
          <p:nvSpPr>
            <p:cNvPr id="315" name="Google Shape;315;p29"/>
            <p:cNvSpPr/>
            <p:nvPr/>
          </p:nvSpPr>
          <p:spPr>
            <a:xfrm>
              <a:off x="8858589" y="440037"/>
              <a:ext cx="3330236" cy="750139"/>
            </a:xfrm>
            <a:prstGeom prst="rect">
              <a:avLst/>
            </a:prstGeom>
            <a:solidFill>
              <a:srgbClr val="00A3E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16" name="Google Shape;316;p29"/>
            <p:cNvSpPr txBox="1"/>
            <p:nvPr/>
          </p:nvSpPr>
          <p:spPr>
            <a:xfrm>
              <a:off x="9568811" y="544699"/>
              <a:ext cx="2463900" cy="523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1">
                  <a:solidFill>
                    <a:srgbClr val="FFFFFF"/>
                  </a:solidFill>
                  <a:latin typeface="Arial"/>
                  <a:ea typeface="Arial"/>
                  <a:cs typeface="Arial"/>
                  <a:sym typeface="Arial"/>
                </a:rPr>
                <a:t>Enhance research competitiveness </a:t>
              </a:r>
              <a:br>
                <a:rPr lang="en" sz="700" b="1">
                  <a:solidFill>
                    <a:srgbClr val="FFFFFF"/>
                  </a:solidFill>
                  <a:latin typeface="Arial"/>
                  <a:ea typeface="Arial"/>
                  <a:cs typeface="Arial"/>
                  <a:sym typeface="Arial"/>
                </a:rPr>
              </a:br>
              <a:r>
                <a:rPr lang="en" sz="700" b="1">
                  <a:solidFill>
                    <a:srgbClr val="FFFFFF"/>
                  </a:solidFill>
                  <a:latin typeface="Arial"/>
                  <a:ea typeface="Arial"/>
                  <a:cs typeface="Arial"/>
                  <a:sym typeface="Arial"/>
                </a:rPr>
                <a:t>to more than $1.5 billion in annual research expenditures</a:t>
              </a:r>
              <a:endParaRPr sz="1100"/>
            </a:p>
          </p:txBody>
        </p:sp>
        <p:pic>
          <p:nvPicPr>
            <p:cNvPr id="317" name="Google Shape;317;p29" descr="Icon&#10;&#10;Description automatically generated"/>
            <p:cNvPicPr preferRelativeResize="0"/>
            <p:nvPr/>
          </p:nvPicPr>
          <p:blipFill rotWithShape="1">
            <a:blip r:embed="rId4">
              <a:alphaModFix/>
            </a:blip>
            <a:srcRect/>
            <a:stretch/>
          </p:blipFill>
          <p:spPr>
            <a:xfrm>
              <a:off x="8940543" y="509298"/>
              <a:ext cx="628272" cy="628272"/>
            </a:xfrm>
            <a:prstGeom prst="rect">
              <a:avLst/>
            </a:prstGeom>
            <a:noFill/>
            <a:ln>
              <a:noFill/>
            </a:ln>
          </p:spPr>
        </p:pic>
      </p:grpSp>
      <p:pic>
        <p:nvPicPr>
          <p:cNvPr id="318" name="Google Shape;318;p29"/>
          <p:cNvPicPr preferRelativeResize="0"/>
          <p:nvPr/>
        </p:nvPicPr>
        <p:blipFill rotWithShape="1">
          <a:blip r:embed="rId5">
            <a:alphaModFix/>
          </a:blip>
          <a:srcRect l="11338" r="10812"/>
          <a:stretch/>
        </p:blipFill>
        <p:spPr>
          <a:xfrm>
            <a:off x="491722" y="1699003"/>
            <a:ext cx="1888840" cy="1364783"/>
          </a:xfrm>
          <a:prstGeom prst="rect">
            <a:avLst/>
          </a:prstGeom>
          <a:noFill/>
          <a:ln>
            <a:noFill/>
          </a:ln>
        </p:spPr>
      </p:pic>
      <p:sp>
        <p:nvSpPr>
          <p:cNvPr id="319" name="Google Shape;319;p29"/>
          <p:cNvSpPr txBox="1"/>
          <p:nvPr/>
        </p:nvSpPr>
        <p:spPr>
          <a:xfrm>
            <a:off x="491722" y="2879169"/>
            <a:ext cx="313946" cy="184618"/>
          </a:xfrm>
          <a:prstGeom prst="rect">
            <a:avLst/>
          </a:prstGeom>
          <a:solidFill>
            <a:schemeClr val="dk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1">
                <a:solidFill>
                  <a:srgbClr val="FFFFFF"/>
                </a:solidFill>
                <a:latin typeface="Arial"/>
                <a:ea typeface="Arial"/>
                <a:cs typeface="Arial"/>
                <a:sym typeface="Arial"/>
              </a:rPr>
              <a:t>ITSI</a:t>
            </a:r>
            <a:endParaRPr sz="1100"/>
          </a:p>
        </p:txBody>
      </p:sp>
      <p:pic>
        <p:nvPicPr>
          <p:cNvPr id="320" name="Google Shape;320;p29" descr="Image"/>
          <p:cNvPicPr preferRelativeResize="0"/>
          <p:nvPr/>
        </p:nvPicPr>
        <p:blipFill rotWithShape="1">
          <a:blip r:embed="rId6">
            <a:alphaModFix/>
          </a:blip>
          <a:srcRect l="7673" r="3035"/>
          <a:stretch/>
        </p:blipFill>
        <p:spPr>
          <a:xfrm>
            <a:off x="485163" y="3286635"/>
            <a:ext cx="1895399" cy="1364783"/>
          </a:xfrm>
          <a:prstGeom prst="rect">
            <a:avLst/>
          </a:prstGeom>
          <a:noFill/>
          <a:ln>
            <a:noFill/>
          </a:ln>
        </p:spPr>
      </p:pic>
      <p:sp>
        <p:nvSpPr>
          <p:cNvPr id="321" name="Google Shape;321;p29"/>
          <p:cNvSpPr txBox="1"/>
          <p:nvPr/>
        </p:nvSpPr>
        <p:spPr>
          <a:xfrm>
            <a:off x="484870" y="4466570"/>
            <a:ext cx="1412567" cy="184666"/>
          </a:xfrm>
          <a:prstGeom prst="rect">
            <a:avLst/>
          </a:prstGeom>
          <a:solidFill>
            <a:schemeClr val="dk1"/>
          </a:solid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b="1">
                <a:solidFill>
                  <a:srgbClr val="FFFFFF"/>
                </a:solidFill>
                <a:latin typeface="Arial"/>
                <a:ea typeface="Arial"/>
                <a:cs typeface="Arial"/>
                <a:sym typeface="Arial"/>
              </a:rPr>
              <a:t>Southwest Prototyping Hub</a:t>
            </a:r>
            <a:endParaRPr sz="800" b="1">
              <a:solidFill>
                <a:srgbClr val="FFFFFF"/>
              </a:solidFill>
              <a:latin typeface="Arial"/>
              <a:ea typeface="Arial"/>
              <a:cs typeface="Arial"/>
              <a:sym typeface="Arial"/>
            </a:endParaRPr>
          </a:p>
        </p:txBody>
      </p:sp>
      <p:pic>
        <p:nvPicPr>
          <p:cNvPr id="322" name="Google Shape;322;p29" descr="Two researchers in &quot;bunny&quot; suits work in a clean room"/>
          <p:cNvPicPr preferRelativeResize="0"/>
          <p:nvPr/>
        </p:nvPicPr>
        <p:blipFill rotWithShape="1">
          <a:blip r:embed="rId7">
            <a:alphaModFix/>
          </a:blip>
          <a:srcRect l="13247" r="2167"/>
          <a:stretch/>
        </p:blipFill>
        <p:spPr>
          <a:xfrm>
            <a:off x="4704147" y="3275912"/>
            <a:ext cx="1922968" cy="1364783"/>
          </a:xfrm>
          <a:prstGeom prst="rect">
            <a:avLst/>
          </a:prstGeom>
          <a:noFill/>
          <a:ln>
            <a:noFill/>
          </a:ln>
        </p:spPr>
      </p:pic>
      <p:sp>
        <p:nvSpPr>
          <p:cNvPr id="323" name="Google Shape;323;p29"/>
          <p:cNvSpPr txBox="1"/>
          <p:nvPr/>
        </p:nvSpPr>
        <p:spPr>
          <a:xfrm>
            <a:off x="4704148" y="4458743"/>
            <a:ext cx="1688203" cy="184666"/>
          </a:xfrm>
          <a:prstGeom prst="rect">
            <a:avLst/>
          </a:prstGeom>
          <a:solidFill>
            <a:schemeClr val="dk1"/>
          </a:solid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b="1">
                <a:solidFill>
                  <a:srgbClr val="FFFFFF"/>
                </a:solidFill>
                <a:latin typeface="Arial"/>
                <a:ea typeface="Arial"/>
                <a:cs typeface="Arial"/>
                <a:sym typeface="Arial"/>
              </a:rPr>
              <a:t>NSTC / NAPMP Packaging Facility</a:t>
            </a:r>
            <a:endParaRPr sz="1100"/>
          </a:p>
        </p:txBody>
      </p:sp>
      <p:sp>
        <p:nvSpPr>
          <p:cNvPr id="324" name="Google Shape;324;p29"/>
          <p:cNvSpPr txBox="1"/>
          <p:nvPr/>
        </p:nvSpPr>
        <p:spPr>
          <a:xfrm>
            <a:off x="4704147" y="2877905"/>
            <a:ext cx="720390" cy="184666"/>
          </a:xfrm>
          <a:prstGeom prst="rect">
            <a:avLst/>
          </a:prstGeom>
          <a:solidFill>
            <a:schemeClr val="dk1"/>
          </a:solid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b="1">
                <a:solidFill>
                  <a:srgbClr val="FFFFFF"/>
                </a:solidFill>
                <a:latin typeface="Arial"/>
                <a:ea typeface="Arial"/>
                <a:cs typeface="Arial"/>
                <a:sym typeface="Arial"/>
              </a:rPr>
              <a:t>SHIELD USA</a:t>
            </a:r>
            <a:endParaRPr sz="1100"/>
          </a:p>
        </p:txBody>
      </p:sp>
      <p:sp>
        <p:nvSpPr>
          <p:cNvPr id="325" name="Google Shape;325;p29"/>
          <p:cNvSpPr txBox="1"/>
          <p:nvPr/>
        </p:nvSpPr>
        <p:spPr>
          <a:xfrm>
            <a:off x="2499272" y="2435632"/>
            <a:ext cx="1909698" cy="6367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191919"/>
              </a:buClr>
              <a:buSzPts val="800"/>
              <a:buFont typeface="Arial"/>
              <a:buNone/>
            </a:pPr>
            <a:r>
              <a:rPr lang="en" sz="800" b="0" i="0" u="none" strike="noStrike" cap="none">
                <a:solidFill>
                  <a:srgbClr val="191919"/>
                </a:solidFill>
                <a:latin typeface="Arial"/>
                <a:ea typeface="Arial"/>
                <a:cs typeface="Arial"/>
                <a:sym typeface="Arial"/>
              </a:rPr>
              <a:t>ASU is bolstering the assembly, testing </a:t>
            </a:r>
            <a:br>
              <a:rPr lang="en" sz="800" b="0" i="0" u="none" strike="noStrike" cap="none">
                <a:solidFill>
                  <a:srgbClr val="191919"/>
                </a:solidFill>
                <a:latin typeface="Arial"/>
                <a:ea typeface="Arial"/>
                <a:cs typeface="Arial"/>
                <a:sym typeface="Arial"/>
              </a:rPr>
            </a:br>
            <a:r>
              <a:rPr lang="en" sz="800" b="0" i="0" u="none" strike="noStrike" cap="none">
                <a:solidFill>
                  <a:srgbClr val="191919"/>
                </a:solidFill>
                <a:latin typeface="Arial"/>
                <a:ea typeface="Arial"/>
                <a:cs typeface="Arial"/>
                <a:sym typeface="Arial"/>
              </a:rPr>
              <a:t>and packaging capabilities in International Technology Security and Innovation (ITSI) partner countries in the Americas and </a:t>
            </a:r>
            <a:br>
              <a:rPr lang="en" sz="800" b="0" i="0" u="none" strike="noStrike" cap="none">
                <a:solidFill>
                  <a:srgbClr val="191919"/>
                </a:solidFill>
                <a:latin typeface="Arial"/>
                <a:ea typeface="Arial"/>
                <a:cs typeface="Arial"/>
                <a:sym typeface="Arial"/>
              </a:rPr>
            </a:br>
            <a:r>
              <a:rPr lang="en" sz="800" b="0" i="0" u="none" strike="noStrike" cap="none">
                <a:solidFill>
                  <a:srgbClr val="191919"/>
                </a:solidFill>
                <a:latin typeface="Arial"/>
                <a:ea typeface="Arial"/>
                <a:cs typeface="Arial"/>
                <a:sym typeface="Arial"/>
              </a:rPr>
              <a:t>Indo-Pacific</a:t>
            </a:r>
            <a:endParaRPr sz="800" b="1" i="0" u="none" strike="noStrike" cap="none">
              <a:solidFill>
                <a:srgbClr val="000000"/>
              </a:solidFill>
              <a:latin typeface="Arial"/>
              <a:ea typeface="Arial"/>
              <a:cs typeface="Arial"/>
              <a:sym typeface="Arial"/>
            </a:endParaRPr>
          </a:p>
        </p:txBody>
      </p:sp>
      <p:sp>
        <p:nvSpPr>
          <p:cNvPr id="326" name="Google Shape;326;p29"/>
          <p:cNvSpPr txBox="1"/>
          <p:nvPr/>
        </p:nvSpPr>
        <p:spPr>
          <a:xfrm>
            <a:off x="2499272" y="2139650"/>
            <a:ext cx="1348230" cy="26545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500" b="1">
                <a:solidFill>
                  <a:srgbClr val="000000"/>
                </a:solidFill>
                <a:highlight>
                  <a:srgbClr val="FFC627"/>
                </a:highlight>
                <a:latin typeface="Arial"/>
                <a:ea typeface="Arial"/>
                <a:cs typeface="Arial"/>
                <a:sym typeface="Arial"/>
              </a:rPr>
              <a:t>$13.8M</a:t>
            </a:r>
            <a:endParaRPr sz="1500" b="1">
              <a:solidFill>
                <a:srgbClr val="000000"/>
              </a:solidFill>
              <a:highlight>
                <a:srgbClr val="FFC627"/>
              </a:highlight>
              <a:latin typeface="Arial"/>
              <a:ea typeface="Arial"/>
              <a:cs typeface="Arial"/>
              <a:sym typeface="Arial"/>
            </a:endParaRPr>
          </a:p>
        </p:txBody>
      </p:sp>
      <p:sp>
        <p:nvSpPr>
          <p:cNvPr id="327" name="Google Shape;327;p29"/>
          <p:cNvSpPr/>
          <p:nvPr/>
        </p:nvSpPr>
        <p:spPr>
          <a:xfrm>
            <a:off x="2499272" y="1698554"/>
            <a:ext cx="1922969" cy="207749"/>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rgbClr val="FFFFFF"/>
                </a:solidFill>
                <a:latin typeface="Arial"/>
                <a:ea typeface="Arial"/>
                <a:cs typeface="Arial"/>
                <a:sym typeface="Arial"/>
              </a:rPr>
              <a:t>U.S. Department of State Bureau</a:t>
            </a:r>
            <a:endParaRPr sz="1100"/>
          </a:p>
        </p:txBody>
      </p:sp>
      <p:pic>
        <p:nvPicPr>
          <p:cNvPr id="328" name="Google Shape;328;p29"/>
          <p:cNvPicPr preferRelativeResize="0"/>
          <p:nvPr/>
        </p:nvPicPr>
        <p:blipFill rotWithShape="1">
          <a:blip r:embed="rId8">
            <a:alphaModFix/>
          </a:blip>
          <a:srcRect/>
          <a:stretch/>
        </p:blipFill>
        <p:spPr>
          <a:xfrm>
            <a:off x="4474418" y="2780565"/>
            <a:ext cx="0" cy="0"/>
          </a:xfrm>
          <a:prstGeom prst="rect">
            <a:avLst/>
          </a:prstGeom>
          <a:noFill/>
          <a:ln>
            <a:noFill/>
          </a:ln>
        </p:spPr>
      </p:pic>
      <p:sp>
        <p:nvSpPr>
          <p:cNvPr id="329" name="Google Shape;329;p29"/>
          <p:cNvSpPr/>
          <p:nvPr/>
        </p:nvSpPr>
        <p:spPr>
          <a:xfrm>
            <a:off x="2499272" y="1898721"/>
            <a:ext cx="2023412" cy="207749"/>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rgbClr val="FFFFFF"/>
                </a:solidFill>
                <a:latin typeface="Arial"/>
                <a:ea typeface="Arial"/>
                <a:cs typeface="Arial"/>
                <a:sym typeface="Arial"/>
              </a:rPr>
              <a:t>of Economic and Business Affairs</a:t>
            </a:r>
            <a:endParaRPr sz="1100"/>
          </a:p>
        </p:txBody>
      </p:sp>
      <p:sp>
        <p:nvSpPr>
          <p:cNvPr id="330" name="Google Shape;330;p29"/>
          <p:cNvSpPr txBox="1"/>
          <p:nvPr/>
        </p:nvSpPr>
        <p:spPr>
          <a:xfrm>
            <a:off x="2499272" y="3819191"/>
            <a:ext cx="1909698" cy="6367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The SWAP Hub’s five projects and 170+ regional and national partners work together to accelerate the lab-to-fab transition between research, development and production, and collaborate to build the microelectronics workforce. </a:t>
            </a:r>
            <a:endParaRPr sz="1100"/>
          </a:p>
        </p:txBody>
      </p:sp>
      <p:sp>
        <p:nvSpPr>
          <p:cNvPr id="331" name="Google Shape;331;p29"/>
          <p:cNvSpPr txBox="1"/>
          <p:nvPr/>
        </p:nvSpPr>
        <p:spPr>
          <a:xfrm>
            <a:off x="2499272" y="3523209"/>
            <a:ext cx="1348230" cy="26545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500" b="1">
                <a:solidFill>
                  <a:srgbClr val="000000"/>
                </a:solidFill>
                <a:highlight>
                  <a:srgbClr val="FFC627"/>
                </a:highlight>
                <a:latin typeface="Arial"/>
                <a:ea typeface="Arial"/>
                <a:cs typeface="Arial"/>
                <a:sym typeface="Arial"/>
              </a:rPr>
              <a:t>$177M</a:t>
            </a:r>
            <a:endParaRPr sz="1500" b="1" baseline="30000">
              <a:solidFill>
                <a:srgbClr val="000000"/>
              </a:solidFill>
              <a:highlight>
                <a:srgbClr val="FFC627"/>
              </a:highlight>
              <a:latin typeface="Arial"/>
              <a:ea typeface="Arial"/>
              <a:cs typeface="Arial"/>
              <a:sym typeface="Arial"/>
            </a:endParaRPr>
          </a:p>
        </p:txBody>
      </p:sp>
      <p:sp>
        <p:nvSpPr>
          <p:cNvPr id="332" name="Google Shape;332;p29"/>
          <p:cNvSpPr/>
          <p:nvPr/>
        </p:nvSpPr>
        <p:spPr>
          <a:xfrm>
            <a:off x="2500582" y="3282280"/>
            <a:ext cx="1670273" cy="207749"/>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rgbClr val="FFFFFF"/>
                </a:solidFill>
                <a:latin typeface="Arial"/>
                <a:ea typeface="Arial"/>
                <a:cs typeface="Arial"/>
                <a:sym typeface="Arial"/>
              </a:rPr>
              <a:t>U.S. Department of Defense</a:t>
            </a:r>
            <a:endParaRPr sz="1100"/>
          </a:p>
        </p:txBody>
      </p:sp>
      <p:sp>
        <p:nvSpPr>
          <p:cNvPr id="333" name="Google Shape;333;p29"/>
          <p:cNvSpPr txBox="1"/>
          <p:nvPr/>
        </p:nvSpPr>
        <p:spPr>
          <a:xfrm>
            <a:off x="6765693" y="2231513"/>
            <a:ext cx="2083809" cy="63674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From the first part in the CHIPS </a:t>
            </a:r>
            <a:r>
              <a:rPr lang="en" sz="800" b="0" i="0" u="none" strike="noStrike" cap="none">
                <a:solidFill>
                  <a:srgbClr val="191919"/>
                </a:solidFill>
                <a:latin typeface="Arial"/>
                <a:ea typeface="Arial"/>
                <a:cs typeface="Arial"/>
                <a:sym typeface="Arial"/>
              </a:rPr>
              <a:t>National Advanced Packaging Manufacturing Program (NAPMP).</a:t>
            </a:r>
            <a:r>
              <a:rPr lang="en" sz="800" b="0" i="0" u="none" strike="noStrike" cap="none">
                <a:solidFill>
                  <a:srgbClr val="000000"/>
                </a:solidFill>
                <a:latin typeface="Arial"/>
                <a:ea typeface="Arial"/>
                <a:cs typeface="Arial"/>
                <a:sym typeface="Arial"/>
              </a:rPr>
              <a:t> </a:t>
            </a:r>
            <a:endParaRPr sz="1100"/>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191919"/>
              </a:solidFill>
              <a:latin typeface="Arial"/>
              <a:ea typeface="Arial"/>
              <a:cs typeface="Arial"/>
              <a:sym typeface="Arial"/>
            </a:endParaRPr>
          </a:p>
          <a:p>
            <a:pPr marL="0" marR="0" lvl="0" indent="0" algn="l" rtl="0">
              <a:lnSpc>
                <a:spcPct val="100000"/>
              </a:lnSpc>
              <a:spcBef>
                <a:spcPts val="0"/>
              </a:spcBef>
              <a:spcAft>
                <a:spcPts val="0"/>
              </a:spcAft>
              <a:buClr>
                <a:srgbClr val="191919"/>
              </a:buClr>
              <a:buSzPts val="800"/>
              <a:buFont typeface="Arial"/>
              <a:buNone/>
            </a:pPr>
            <a:r>
              <a:rPr lang="en" sz="800" b="0" i="0" u="none" strike="noStrike" cap="none">
                <a:solidFill>
                  <a:srgbClr val="191919"/>
                </a:solidFill>
                <a:latin typeface="Arial"/>
                <a:ea typeface="Arial"/>
                <a:cs typeface="Arial"/>
                <a:sym typeface="Arial"/>
              </a:rPr>
              <a:t>ASU is driving innovation in the domestic microchip packaging ecosystem and expanding capacity for domestic advanced packaging</a:t>
            </a:r>
            <a:r>
              <a:rPr lang="en" sz="800" b="0" i="0" u="none" strike="noStrike" cap="none">
                <a:solidFill>
                  <a:srgbClr val="000000"/>
                </a:solidFill>
                <a:latin typeface="Arial"/>
                <a:ea typeface="Arial"/>
                <a:cs typeface="Arial"/>
                <a:sym typeface="Arial"/>
              </a:rPr>
              <a:t>. </a:t>
            </a:r>
            <a:endParaRPr sz="1100"/>
          </a:p>
        </p:txBody>
      </p:sp>
      <p:sp>
        <p:nvSpPr>
          <p:cNvPr id="334" name="Google Shape;334;p29"/>
          <p:cNvSpPr txBox="1"/>
          <p:nvPr/>
        </p:nvSpPr>
        <p:spPr>
          <a:xfrm>
            <a:off x="6765693" y="1935530"/>
            <a:ext cx="1348230" cy="265457"/>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500" b="1">
                <a:solidFill>
                  <a:srgbClr val="000000"/>
                </a:solidFill>
                <a:highlight>
                  <a:srgbClr val="FFC627"/>
                </a:highlight>
                <a:latin typeface="Arial"/>
                <a:ea typeface="Arial"/>
                <a:cs typeface="Arial"/>
                <a:sym typeface="Arial"/>
              </a:rPr>
              <a:t>$100M</a:t>
            </a:r>
            <a:endParaRPr sz="1500" b="1" baseline="30000">
              <a:solidFill>
                <a:srgbClr val="000000"/>
              </a:solidFill>
              <a:highlight>
                <a:srgbClr val="FFC627"/>
              </a:highlight>
              <a:latin typeface="Arial"/>
              <a:ea typeface="Arial"/>
              <a:cs typeface="Arial"/>
              <a:sym typeface="Arial"/>
            </a:endParaRPr>
          </a:p>
        </p:txBody>
      </p:sp>
      <p:sp>
        <p:nvSpPr>
          <p:cNvPr id="335" name="Google Shape;335;p29"/>
          <p:cNvSpPr/>
          <p:nvPr/>
        </p:nvSpPr>
        <p:spPr>
          <a:xfrm>
            <a:off x="6767000" y="1694600"/>
            <a:ext cx="2023500" cy="207600"/>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rgbClr val="FFFFFF"/>
                </a:solidFill>
                <a:latin typeface="Arial"/>
                <a:ea typeface="Arial"/>
                <a:cs typeface="Arial"/>
                <a:sym typeface="Arial"/>
              </a:rPr>
              <a:t>U.S. Department of Commerce</a:t>
            </a:r>
            <a:endParaRPr sz="1100"/>
          </a:p>
        </p:txBody>
      </p:sp>
      <p:sp>
        <p:nvSpPr>
          <p:cNvPr id="336" name="Google Shape;336;p29"/>
          <p:cNvSpPr txBox="1"/>
          <p:nvPr/>
        </p:nvSpPr>
        <p:spPr>
          <a:xfrm>
            <a:off x="6771408" y="3598481"/>
            <a:ext cx="1909698" cy="101507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Arial"/>
                <a:ea typeface="Arial"/>
                <a:cs typeface="Arial"/>
                <a:sym typeface="Arial"/>
              </a:rPr>
              <a:t>The U.S. Commerce Department and Natcast chose Arizona as the site of the </a:t>
            </a:r>
            <a:br>
              <a:rPr lang="en" sz="800" b="0" i="0" u="none" strike="noStrike" cap="none">
                <a:solidFill>
                  <a:srgbClr val="000000"/>
                </a:solidFill>
                <a:latin typeface="Arial"/>
                <a:ea typeface="Arial"/>
                <a:cs typeface="Arial"/>
                <a:sym typeface="Arial"/>
              </a:rPr>
            </a:br>
            <a:r>
              <a:rPr lang="en" sz="800" b="0" i="0" u="none" strike="noStrike" cap="none">
                <a:solidFill>
                  <a:srgbClr val="000000"/>
                </a:solidFill>
                <a:latin typeface="Arial"/>
                <a:ea typeface="Arial"/>
                <a:cs typeface="Arial"/>
                <a:sym typeface="Arial"/>
              </a:rPr>
              <a:t>co-located National Semiconductor Technology Center (NSTC) Prototyping and NAPMP Advanced Packaging Piloting Facility, one of three CHIPS for America </a:t>
            </a:r>
            <a:br>
              <a:rPr lang="en" sz="800" b="0" i="0" u="none" strike="noStrike" cap="none">
                <a:solidFill>
                  <a:srgbClr val="000000"/>
                </a:solidFill>
                <a:latin typeface="Arial"/>
                <a:ea typeface="Arial"/>
                <a:cs typeface="Arial"/>
                <a:sym typeface="Arial"/>
              </a:rPr>
            </a:br>
            <a:r>
              <a:rPr lang="en" sz="800" b="0" i="0" u="none" strike="noStrike" cap="none">
                <a:solidFill>
                  <a:srgbClr val="000000"/>
                </a:solidFill>
                <a:latin typeface="Arial"/>
                <a:ea typeface="Arial"/>
                <a:cs typeface="Arial"/>
                <a:sym typeface="Arial"/>
              </a:rPr>
              <a:t>R&amp;D flagship facilities that represent the greatest national lab investments since </a:t>
            </a:r>
            <a:br>
              <a:rPr lang="en" sz="800" b="0" i="0" u="none" strike="noStrike" cap="none">
                <a:solidFill>
                  <a:srgbClr val="000000"/>
                </a:solidFill>
                <a:latin typeface="Arial"/>
                <a:ea typeface="Arial"/>
                <a:cs typeface="Arial"/>
                <a:sym typeface="Arial"/>
              </a:rPr>
            </a:br>
            <a:r>
              <a:rPr lang="en" sz="800" b="0" i="0" u="none" strike="noStrike" cap="none">
                <a:solidFill>
                  <a:srgbClr val="000000"/>
                </a:solidFill>
                <a:latin typeface="Arial"/>
                <a:ea typeface="Arial"/>
                <a:cs typeface="Arial"/>
                <a:sym typeface="Arial"/>
              </a:rPr>
              <a:t>the Manhattan Project. </a:t>
            </a:r>
            <a:endParaRPr sz="1100"/>
          </a:p>
        </p:txBody>
      </p:sp>
      <p:sp>
        <p:nvSpPr>
          <p:cNvPr id="337" name="Google Shape;337;p29"/>
          <p:cNvSpPr txBox="1"/>
          <p:nvPr/>
        </p:nvSpPr>
        <p:spPr>
          <a:xfrm>
            <a:off x="314327" y="4815960"/>
            <a:ext cx="401594" cy="18466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fld id="{00000000-1234-1234-1234-123412341234}" type="slidenum">
              <a:rPr lang="en" sz="800">
                <a:solidFill>
                  <a:srgbClr val="BFBFBF"/>
                </a:solidFill>
                <a:latin typeface="Arial"/>
                <a:ea typeface="Arial"/>
                <a:cs typeface="Arial"/>
                <a:sym typeface="Arial"/>
              </a:rPr>
              <a:t>9</a:t>
            </a:fld>
            <a:endParaRPr sz="800">
              <a:solidFill>
                <a:srgbClr val="BFBFBF"/>
              </a:solidFill>
              <a:latin typeface="Arial"/>
              <a:ea typeface="Arial"/>
              <a:cs typeface="Arial"/>
              <a:sym typeface="Arial"/>
            </a:endParaRPr>
          </a:p>
        </p:txBody>
      </p:sp>
      <p:sp>
        <p:nvSpPr>
          <p:cNvPr id="338" name="Google Shape;338;p29"/>
          <p:cNvSpPr/>
          <p:nvPr/>
        </p:nvSpPr>
        <p:spPr>
          <a:xfrm>
            <a:off x="6776747" y="3282280"/>
            <a:ext cx="1794563" cy="207749"/>
          </a:xfrm>
          <a:prstGeom prst="rect">
            <a:avLst/>
          </a:prstGeom>
          <a:solidFill>
            <a:schemeClr val="dk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b="1">
                <a:solidFill>
                  <a:srgbClr val="FFFFFF"/>
                </a:solidFill>
                <a:latin typeface="Arial"/>
                <a:ea typeface="Arial"/>
                <a:cs typeface="Arial"/>
                <a:sym typeface="Arial"/>
              </a:rPr>
              <a:t>U.S. Department of Commerce</a:t>
            </a:r>
            <a:endParaRPr sz="1100"/>
          </a:p>
        </p:txBody>
      </p:sp>
      <p:cxnSp>
        <p:nvCxnSpPr>
          <p:cNvPr id="339" name="Google Shape;339;p29"/>
          <p:cNvCxnSpPr/>
          <p:nvPr/>
        </p:nvCxnSpPr>
        <p:spPr>
          <a:xfrm>
            <a:off x="402373" y="271906"/>
            <a:ext cx="0" cy="654109"/>
          </a:xfrm>
          <a:prstGeom prst="straightConnector1">
            <a:avLst/>
          </a:prstGeom>
          <a:noFill/>
          <a:ln w="50800" cap="flat" cmpd="sng">
            <a:solidFill>
              <a:schemeClr val="accent5"/>
            </a:solidFill>
            <a:prstDash val="solid"/>
            <a:round/>
            <a:headEnd type="none" w="sm" len="sm"/>
            <a:tailEnd type="none" w="sm" len="sm"/>
          </a:ln>
        </p:spPr>
      </p:cxnSp>
      <p:grpSp>
        <p:nvGrpSpPr>
          <p:cNvPr id="340" name="Google Shape;340;p29"/>
          <p:cNvGrpSpPr/>
          <p:nvPr/>
        </p:nvGrpSpPr>
        <p:grpSpPr>
          <a:xfrm>
            <a:off x="485774" y="1311146"/>
            <a:ext cx="1847891" cy="214044"/>
            <a:chOff x="646111" y="1748195"/>
            <a:chExt cx="2463854" cy="285392"/>
          </a:xfrm>
        </p:grpSpPr>
        <p:sp>
          <p:nvSpPr>
            <p:cNvPr id="341" name="Google Shape;341;p29"/>
            <p:cNvSpPr/>
            <p:nvPr/>
          </p:nvSpPr>
          <p:spPr>
            <a:xfrm>
              <a:off x="646111" y="1750433"/>
              <a:ext cx="2463854" cy="283154"/>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342" name="Google Shape;342;p29"/>
            <p:cNvSpPr txBox="1"/>
            <p:nvPr/>
          </p:nvSpPr>
          <p:spPr>
            <a:xfrm>
              <a:off x="676740" y="1748195"/>
              <a:ext cx="2433225" cy="283154"/>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200" b="1">
                  <a:solidFill>
                    <a:srgbClr val="000000"/>
                  </a:solidFill>
                  <a:latin typeface="Arial"/>
                  <a:ea typeface="Arial"/>
                  <a:cs typeface="Arial"/>
                  <a:sym typeface="Arial"/>
                </a:rPr>
                <a:t>Total anticipated awards</a:t>
              </a:r>
              <a:endParaRPr sz="1200" b="1">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1454</Words>
  <Application>Microsoft Office PowerPoint</Application>
  <PresentationFormat>On-screen Show (16:9)</PresentationFormat>
  <Paragraphs>248</Paragraphs>
  <Slides>11</Slides>
  <Notes>11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Courier New</vt:lpstr>
      <vt:lpstr>Noto Sans Symbols</vt:lpstr>
      <vt:lpstr>Simple Light</vt:lpstr>
      <vt:lpstr>ASU Template</vt:lpstr>
      <vt:lpstr>University Senate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Ashly Contreras</dc:creator>
  <cp:lastModifiedBy>Ashly Contreras</cp:lastModifiedBy>
  <cp:revision>1</cp:revision>
  <dcterms:modified xsi:type="dcterms:W3CDTF">2025-03-04T18:40:58Z</dcterms:modified>
</cp:coreProperties>
</file>