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5"/>
  </p:notesMasterIdLst>
  <p:sldIdLst>
    <p:sldId id="256" r:id="rId2"/>
    <p:sldId id="260" r:id="rId3"/>
    <p:sldId id="259" r:id="rId4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888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464" y="176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CEA2C-6FD9-D54E-BAB9-E39D73BC994A}" type="datetimeFigureOut">
              <a:rPr lang="en-US" smtClean="0"/>
              <a:t>4/6/25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7097F-6997-B546-BDA8-6D0E3C41D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0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7097F-6997-B546-BDA8-6D0E3C41D8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531507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128445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95383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2420E-47B6-7A91-B130-65E51BC97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noFill/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hape 14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9999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62700" y="0"/>
            <a:ext cx="4876264" cy="6858000"/>
          </a:xfrm>
        </p:spPr>
        <p:txBody>
          <a:bodyPr anchor="ctr">
            <a:normAutofit/>
          </a:bodyPr>
          <a:lstStyle>
            <a:lvl1pPr marL="609585" indent="-304792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First list item, soft return for two lines </a:t>
            </a:r>
          </a:p>
          <a:p>
            <a:pPr lvl="0"/>
            <a:r>
              <a:rPr lang="en-US" dirty="0"/>
              <a:t>Second list item and so on</a:t>
            </a:r>
          </a:p>
        </p:txBody>
      </p:sp>
    </p:spTree>
    <p:extLst>
      <p:ext uri="{BB962C8B-B14F-4D97-AF65-F5344CB8AC3E}">
        <p14:creationId xmlns:p14="http://schemas.microsoft.com/office/powerpoint/2010/main" val="52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9FBE-D602-4AF1-97F3-939F5F468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155" cy="671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4033" y="2555032"/>
            <a:ext cx="8564915" cy="2057600"/>
          </a:xfrm>
          <a:noFill/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400"/>
            </a:lvl1pPr>
          </a:lstStyle>
          <a:p>
            <a:r>
              <a:rPr lang="en-US" dirty="0"/>
              <a:t>Click to edit chapter break bar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FA2B66-E84F-46D1-81A7-D01800EE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5294D-F6BF-1DF5-0CA7-E0D91BCA503E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Welcome Orientation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9DD59-439F-D0F8-61D1-9548AD4CF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896" y="1408176"/>
            <a:ext cx="9504903" cy="4764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46712"/>
            <a:ext cx="8915400" cy="457200"/>
          </a:xfrm>
          <a:solidFill>
            <a:schemeClr val="accent2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1FB7-81BE-4926-8D2A-01E58786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F7961-FA02-4BAE-8C2D-7E4A32925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990A5-5113-4A19-B2A2-3CAF8AD4D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BCA199-CD26-4A0A-98E7-DEAC7AC04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8" r:id="rId3"/>
    <p:sldLayoutId id="2147483709" r:id="rId4"/>
    <p:sldLayoutId id="2147483712" r:id="rId5"/>
    <p:sldLayoutId id="2147483720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earch.asu.edu/profile/1788082" TargetMode="External"/><Relationship Id="rId13" Type="http://schemas.openxmlformats.org/officeDocument/2006/relationships/hyperlink" Target="https://search.asu.edu/profile/2193787" TargetMode="External"/><Relationship Id="rId18" Type="http://schemas.openxmlformats.org/officeDocument/2006/relationships/hyperlink" Target="https://search.asu.edu/profile/2064640" TargetMode="External"/><Relationship Id="rId3" Type="http://schemas.openxmlformats.org/officeDocument/2006/relationships/hyperlink" Target="https://search.asu.edu/profile/7498" TargetMode="External"/><Relationship Id="rId21" Type="http://schemas.openxmlformats.org/officeDocument/2006/relationships/hyperlink" Target="https://isearch.asu.edu/profile/2752448" TargetMode="External"/><Relationship Id="rId7" Type="http://schemas.openxmlformats.org/officeDocument/2006/relationships/hyperlink" Target="https://search.asu.edu/profile/1061844" TargetMode="External"/><Relationship Id="rId12" Type="http://schemas.openxmlformats.org/officeDocument/2006/relationships/hyperlink" Target="https://search.asu.edu/profile/24268" TargetMode="External"/><Relationship Id="rId17" Type="http://schemas.openxmlformats.org/officeDocument/2006/relationships/hyperlink" Target="https://search.asu.edu/profile/2148348" TargetMode="External"/><Relationship Id="rId2" Type="http://schemas.openxmlformats.org/officeDocument/2006/relationships/hyperlink" Target="https://search.asu.edu/profile/1999678" TargetMode="External"/><Relationship Id="rId16" Type="http://schemas.openxmlformats.org/officeDocument/2006/relationships/hyperlink" Target="https://search.asu.edu/profile/257488" TargetMode="External"/><Relationship Id="rId20" Type="http://schemas.openxmlformats.org/officeDocument/2006/relationships/hyperlink" Target="https://isearch.asu.edu/profile/10817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earch.asu.edu/profile/4031078" TargetMode="External"/><Relationship Id="rId11" Type="http://schemas.openxmlformats.org/officeDocument/2006/relationships/hyperlink" Target="https://search.asu.edu/profile/57972" TargetMode="External"/><Relationship Id="rId5" Type="http://schemas.openxmlformats.org/officeDocument/2006/relationships/hyperlink" Target="https://search.asu.edu/profile/287462" TargetMode="External"/><Relationship Id="rId15" Type="http://schemas.openxmlformats.org/officeDocument/2006/relationships/hyperlink" Target="https://search.asu.edu/profile/24681" TargetMode="External"/><Relationship Id="rId10" Type="http://schemas.openxmlformats.org/officeDocument/2006/relationships/hyperlink" Target="https://search.asu.edu/profile/1607318" TargetMode="External"/><Relationship Id="rId19" Type="http://schemas.openxmlformats.org/officeDocument/2006/relationships/hyperlink" Target="https://search.asu.edu/profile/532200" TargetMode="External"/><Relationship Id="rId4" Type="http://schemas.openxmlformats.org/officeDocument/2006/relationships/hyperlink" Target="https://search.asu.edu/profile/301275" TargetMode="External"/><Relationship Id="rId9" Type="http://schemas.openxmlformats.org/officeDocument/2006/relationships/hyperlink" Target="https://search.asu.edu/profile/518828" TargetMode="External"/><Relationship Id="rId14" Type="http://schemas.openxmlformats.org/officeDocument/2006/relationships/hyperlink" Target="https://isearch.asu.edu/profile/50319" TargetMode="External"/><Relationship Id="rId22" Type="http://schemas.openxmlformats.org/officeDocument/2006/relationships/hyperlink" Target="https://search.asu.edu/profile/71133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7A2A-F202-E5D3-7C2F-65D54E47D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951" y="1531507"/>
            <a:ext cx="10871856" cy="1763879"/>
          </a:xfrm>
        </p:spPr>
        <p:txBody>
          <a:bodyPr/>
          <a:lstStyle/>
          <a:p>
            <a:r>
              <a:rPr lang="en-US" dirty="0"/>
              <a:t>Curriculum and Academic Programs Committee (CAPC)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88426-4954-B4D2-5738-053309355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2024-2025 Summary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B7AF8-DDE3-D4D0-C567-060CB09F3E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Claudia Sadowski-Smith, Chair (Fall 2024)</a:t>
            </a:r>
          </a:p>
          <a:p>
            <a:r>
              <a:rPr lang="en-US" dirty="0"/>
              <a:t>Wendy R. Williams, Chair (Spring 2025)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110A55-ACC0-1280-B897-9E0DA7663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096" y="1366135"/>
            <a:ext cx="8235445" cy="47640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academic year, CAPC has reviewed </a:t>
            </a:r>
          </a:p>
          <a:p>
            <a:pPr marL="0" indent="0">
              <a:buNone/>
            </a:pP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voted on </a:t>
            </a:r>
            <a:r>
              <a:rPr lang="en-US" sz="3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 proposals: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 establishments of degrees (14), certificates (13), concentrations (10), minors (3), and academic units/reorganizations (3)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 disestablishments of degrees (5), concentrations (8), certificates (2), and minors (1)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 name changes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degree transfers                                      </a:t>
            </a:r>
          </a:p>
          <a:p>
            <a:pPr marL="0" indent="0">
              <a:buNone/>
            </a:pP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					  	       </a:t>
            </a:r>
            <a:r>
              <a:rPr lang="en-US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5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 through April 2025</a:t>
            </a:r>
            <a:endParaRPr lang="en-US" sz="1500" i="1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B4DD78-A205-22AE-5505-E2CF3CE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285C-F20A-A4EE-11A6-BB8CF3517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A53924-D278-D8FF-0A66-6174AD996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245" y="1176143"/>
            <a:ext cx="7071645" cy="53673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dirty="0"/>
              <a:t>Members</a:t>
            </a: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Danielle Alfandre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CLAS-English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Ramon Arrowsmith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CLAS-Natural Sciences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Elizabeth Buck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Herberger Institute for Design and the Arts</a:t>
            </a: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Kathy Dixon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College of Health Solutions </a:t>
            </a: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Sophal Ear,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Thunderbird School of Global Management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Michael Gifford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School of Applied Sciences and Arts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Lauren Harris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Mary Lou Fulton College for Teaching and Learning Innovation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Valerie Hoekstra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CLAS-School of Politics, and Global Studies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Kimberly Holst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Sandra Day O'Connor College of Law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Judy Krysik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School of Social Work</a:t>
            </a: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Chris Kyselka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The Polytechnic School</a:t>
            </a: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Abby Loebenberg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Barrett Honors</a:t>
            </a: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James Moore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W.P. Carey School of Business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Brenda Morris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Edson College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Mary Jane Parmentier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College of Global Futures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Matt Simonton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New College of Interdisciplinary Arts and Sciences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Abby Zufelt</a:t>
            </a:r>
            <a:r>
              <a:rPr lang="en-US" sz="1800" dirty="0">
                <a:solidFill>
                  <a:srgbClr val="19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Walter Cronkite School of Journalism and Mass Communication</a:t>
            </a:r>
            <a:endParaRPr lang="en-US" sz="18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A9851-F8BE-34BD-3412-0E775D1E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06FC2-685F-1505-D7FF-A0C43D3B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B3E39B-E804-4F4B-A525-7C21CD741264}"/>
              </a:ext>
            </a:extLst>
          </p:cNvPr>
          <p:cNvSpPr txBox="1"/>
          <p:nvPr/>
        </p:nvSpPr>
        <p:spPr>
          <a:xfrm>
            <a:off x="8360339" y="1218988"/>
            <a:ext cx="3307767" cy="1700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191919"/>
                </a:solidFill>
                <a:effectLst/>
                <a:ea typeface="Times New Roman" panose="02020603050405020304" pitchFamily="18" charset="0"/>
              </a:rPr>
              <a:t>Ex officio non-voting</a:t>
            </a:r>
            <a:endParaRPr lang="en-US" sz="2200" dirty="0">
              <a:effectLst/>
              <a:ea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5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Elisa Kawam</a:t>
            </a:r>
            <a:r>
              <a:rPr lang="en-US" sz="1500" dirty="0">
                <a:solidFill>
                  <a:srgbClr val="19191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University Senate President</a:t>
            </a:r>
            <a:endParaRPr lang="en-US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5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Elizabeth Wentz</a:t>
            </a:r>
            <a:r>
              <a:rPr lang="en-US" sz="1500" dirty="0">
                <a:solidFill>
                  <a:srgbClr val="19191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Graduate College</a:t>
            </a:r>
            <a:endParaRPr lang="en-US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5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Janice Hermer</a:t>
            </a:r>
            <a:r>
              <a:rPr lang="en-US" sz="1500" dirty="0">
                <a:solidFill>
                  <a:srgbClr val="19191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University Library</a:t>
            </a:r>
            <a:endParaRPr lang="en-US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3C4599-4DDD-7A47-9A27-30FDEC091EB8}"/>
              </a:ext>
            </a:extLst>
          </p:cNvPr>
          <p:cNvSpPr txBox="1"/>
          <p:nvPr/>
        </p:nvSpPr>
        <p:spPr>
          <a:xfrm>
            <a:off x="8688541" y="3310433"/>
            <a:ext cx="2814913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 </a:t>
            </a:r>
            <a:r>
              <a:rPr lang="en-US" sz="1600" b="1" dirty="0"/>
              <a:t>special thank you </a:t>
            </a:r>
            <a:r>
              <a:rPr lang="en-US" sz="1600" dirty="0"/>
              <a:t>to our Provost’s Office liaison for providing data for this report, organizing CAPC meeting materials, and helping this committee run smoothly.</a:t>
            </a:r>
          </a:p>
          <a:p>
            <a:endParaRPr lang="en-US" sz="1200" dirty="0"/>
          </a:p>
          <a:p>
            <a:r>
              <a:rPr lang="en-US" sz="1800" dirty="0">
                <a:hlinkClick r:id="rId22"/>
              </a:rPr>
              <a:t>Katie Jensen Ord</a:t>
            </a:r>
            <a:r>
              <a:rPr lang="en-US" sz="1800" dirty="0"/>
              <a:t>, </a:t>
            </a:r>
          </a:p>
          <a:p>
            <a:r>
              <a:rPr lang="en-US" sz="1800" dirty="0"/>
              <a:t>Director of Curriculum Development</a:t>
            </a:r>
          </a:p>
        </p:txBody>
      </p:sp>
    </p:spTree>
    <p:extLst>
      <p:ext uri="{BB962C8B-B14F-4D97-AF65-F5344CB8AC3E}">
        <p14:creationId xmlns:p14="http://schemas.microsoft.com/office/powerpoint/2010/main" val="44599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-Senate-PPt-Template" id="{AB60C9A0-EE88-46EC-A9EF-D9BD3FF1DF8F}" vid="{3480E46B-7A77-4369-85C7-92CF034432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73</TotalTime>
  <Words>310</Words>
  <Application>Microsoft Macintosh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Courier New</vt:lpstr>
      <vt:lpstr>Wingdings</vt:lpstr>
      <vt:lpstr>University-Senate-PPt-Template</vt:lpstr>
      <vt:lpstr>Curriculum and Academic Programs Committee (CAPC)</vt:lpstr>
      <vt:lpstr>Accomplishments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and Academic Programs Committee (CAPC)</dc:title>
  <dc:creator>Ashly Contreras</dc:creator>
  <cp:lastModifiedBy>Wendy Williams</cp:lastModifiedBy>
  <cp:revision>11</cp:revision>
  <dcterms:created xsi:type="dcterms:W3CDTF">2024-11-04T16:22:12Z</dcterms:created>
  <dcterms:modified xsi:type="dcterms:W3CDTF">2025-04-06T22:51:56Z</dcterms:modified>
</cp:coreProperties>
</file>