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notesMasterIdLst>
    <p:notesMasterId r:id="rId5"/>
  </p:notesMasterIdLst>
  <p:sldIdLst>
    <p:sldId id="256" r:id="rId2"/>
    <p:sldId id="260" r:id="rId3"/>
    <p:sldId id="259" r:id="rId4"/>
  </p:sldIdLst>
  <p:sldSz cx="12192000" cy="6858000"/>
  <p:notesSz cx="6950075" cy="9236075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0" pos="888">
          <p15:clr>
            <a:srgbClr val="A4A3A4"/>
          </p15:clr>
        </p15:guide>
        <p15:guide id="12" orient="horz" pos="2352">
          <p15:clr>
            <a:srgbClr val="A4A3A4"/>
          </p15:clr>
        </p15:guide>
        <p15:guide id="13" orient="horz" pos="28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464" y="176"/>
      </p:cViewPr>
      <p:guideLst>
        <p:guide pos="888"/>
        <p:guide orient="horz" pos="2352"/>
        <p:guide orient="horz" pos="28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CEA2C-6FD9-D54E-BAB9-E39D73BC994A}" type="datetimeFigureOut">
              <a:rPr lang="en-US" smtClean="0"/>
              <a:t>4/6/25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45000"/>
            <a:ext cx="5559425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7097F-6997-B546-BDA8-6D0E3C41D8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502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37097F-6997-B546-BDA8-6D0E3C41D8A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632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5951" y="1531507"/>
            <a:ext cx="10363200" cy="1763879"/>
          </a:xfrm>
          <a:noFill/>
        </p:spPr>
        <p:txBody>
          <a:bodyPr/>
          <a:lstStyle>
            <a:lvl1pPr marL="0" algn="l">
              <a:lnSpc>
                <a:spcPts val="6500"/>
              </a:lnSpc>
              <a:defRPr sz="60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Type your presentation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5951" y="1128445"/>
            <a:ext cx="5676695" cy="366228"/>
          </a:xfrm>
          <a:solidFill>
            <a:schemeClr val="accent2"/>
          </a:solidFill>
        </p:spPr>
        <p:txBody>
          <a:bodyPr/>
          <a:lstStyle>
            <a:lvl1pPr marL="0" indent="0" algn="l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sz="2400" b="1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Add any text here, size box to fit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15952" y="3295383"/>
            <a:ext cx="8945493" cy="147161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5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dirty="0"/>
              <a:t>Type information such as: presenter name, location, date, . . 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C2420E-47B6-7A91-B130-65E51BC975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7589" y="5164719"/>
            <a:ext cx="3416760" cy="1433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0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enda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649" y="0"/>
            <a:ext cx="4653567" cy="6858000"/>
          </a:xfrm>
          <a:noFill/>
        </p:spPr>
        <p:txBody>
          <a:bodyPr>
            <a:noAutofit/>
          </a:bodyPr>
          <a:lstStyle>
            <a:lvl1pPr algn="r">
              <a:lnSpc>
                <a:spcPts val="4000"/>
              </a:lnSpc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hape 14"/>
          <p:cNvSpPr txBox="1"/>
          <p:nvPr/>
        </p:nvSpPr>
        <p:spPr>
          <a:xfrm>
            <a:off x="4886652" y="495464"/>
            <a:ext cx="1409600" cy="4708800"/>
          </a:xfrm>
          <a:prstGeom prst="rect">
            <a:avLst/>
          </a:prstGeom>
          <a:noFill/>
          <a:ln>
            <a:noFill/>
          </a:ln>
        </p:spPr>
        <p:txBody>
          <a:bodyPr lIns="91433" tIns="45700" rIns="91433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29999" b="0" i="0" u="none" strike="noStrike" cap="none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{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362700" y="0"/>
            <a:ext cx="4876264" cy="6858000"/>
          </a:xfrm>
        </p:spPr>
        <p:txBody>
          <a:bodyPr anchor="ctr">
            <a:normAutofit/>
          </a:bodyPr>
          <a:lstStyle>
            <a:lvl1pPr marL="609585" indent="-304792">
              <a:lnSpc>
                <a:spcPct val="114000"/>
              </a:lnSpc>
              <a:spcBef>
                <a:spcPts val="0"/>
              </a:spcBef>
              <a:spcAft>
                <a:spcPts val="2133"/>
              </a:spcAft>
              <a:buNone/>
              <a:defRPr sz="2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09585" indent="0">
              <a:lnSpc>
                <a:spcPct val="114000"/>
              </a:lnSpc>
              <a:spcBef>
                <a:spcPts val="0"/>
              </a:spcBef>
              <a:spcAft>
                <a:spcPts val="2133"/>
              </a:spcAft>
              <a:buNone/>
              <a:defRPr sz="2400" b="1"/>
            </a:lvl2pPr>
            <a:lvl3pPr marL="914377" indent="0">
              <a:buNone/>
              <a:defRPr/>
            </a:lvl3pPr>
            <a:lvl4pPr marL="1371566" indent="0">
              <a:buNone/>
              <a:defRPr/>
            </a:lvl4pPr>
            <a:lvl5pPr marL="1828754" indent="0">
              <a:buNone/>
              <a:defRPr/>
            </a:lvl5pPr>
          </a:lstStyle>
          <a:p>
            <a:pPr lvl="0"/>
            <a:r>
              <a:rPr lang="en-US" dirty="0"/>
              <a:t>First list item, soft return for two lines </a:t>
            </a:r>
          </a:p>
          <a:p>
            <a:pPr lvl="0"/>
            <a:r>
              <a:rPr lang="en-US" dirty="0"/>
              <a:t>Second list item and so on</a:t>
            </a:r>
          </a:p>
        </p:txBody>
      </p:sp>
    </p:spTree>
    <p:extLst>
      <p:ext uri="{BB962C8B-B14F-4D97-AF65-F5344CB8AC3E}">
        <p14:creationId xmlns:p14="http://schemas.microsoft.com/office/powerpoint/2010/main" val="52314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Brea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ED99FBE-D602-4AF1-97F3-939F5F468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331155" cy="6711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74033" y="2555032"/>
            <a:ext cx="8564915" cy="2057600"/>
          </a:xfrm>
          <a:noFill/>
        </p:spPr>
        <p:txBody>
          <a:bodyPr anchor="t">
            <a:noAutofit/>
          </a:bodyPr>
          <a:lstStyle>
            <a:lvl1pPr algn="l">
              <a:lnSpc>
                <a:spcPts val="6000"/>
              </a:lnSpc>
              <a:defRPr sz="6400"/>
            </a:lvl1pPr>
          </a:lstStyle>
          <a:p>
            <a:r>
              <a:rPr lang="en-US" dirty="0"/>
              <a:t>Click to edit chapter break bar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DFA2B66-E84F-46D1-81A7-D01800EE65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815294D-F6BF-1DF5-0CA7-E0D91BCA503E}"/>
              </a:ext>
            </a:extLst>
          </p:cNvPr>
          <p:cNvSpPr txBox="1">
            <a:spLocks/>
          </p:cNvSpPr>
          <p:nvPr/>
        </p:nvSpPr>
        <p:spPr>
          <a:xfrm>
            <a:off x="762000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609585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University Senate Welcome Orientation  </a:t>
            </a:r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2024–2025 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FB9DD59-439F-D0F8-61D1-9548AD4CFC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2586" y="6129446"/>
            <a:ext cx="1075256" cy="63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9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on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8896" y="1408176"/>
            <a:ext cx="9504903" cy="47640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546712"/>
            <a:ext cx="8941340" cy="457200"/>
          </a:xfrm>
          <a:solidFill>
            <a:schemeClr val="accent2"/>
          </a:solidFill>
        </p:spPr>
        <p:txBody>
          <a:bodyPr/>
          <a:lstStyle/>
          <a:p>
            <a:r>
              <a:rPr lang="en-US" dirty="0"/>
              <a:t>Click to edit title, size as necessary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58968" y="6360923"/>
            <a:ext cx="1776154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7E6AF2F-0C25-4323-A7AA-8ED2AD1357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06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546712"/>
            <a:ext cx="8915400" cy="457200"/>
          </a:xfrm>
          <a:solidFill>
            <a:schemeClr val="accent2"/>
          </a:solidFill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title, size as necessary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C3A1FB7-81BE-4926-8D2A-01E587869B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91328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11F7961-FA02-4BAE-8C2D-7E4A329257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545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A6990A5-5113-4A19-B2A2-3CAF8AD4D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76544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3BCA199-CD26-4A0A-98E7-DEAC7AC041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92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2D796DD-659E-42F1-86E8-E94AA42AB8B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-219456"/>
            <a:ext cx="4371429" cy="40952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2586" y="6129446"/>
            <a:ext cx="1075256" cy="63106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46712"/>
            <a:ext cx="10515600" cy="457200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48897" y="1317540"/>
            <a:ext cx="9585290" cy="4748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5704" y="6360923"/>
            <a:ext cx="2673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8E22C23-C3AA-42D5-AB3C-A880DCBC7E19}"/>
              </a:ext>
            </a:extLst>
          </p:cNvPr>
          <p:cNvSpPr txBox="1">
            <a:spLocks/>
          </p:cNvSpPr>
          <p:nvPr/>
        </p:nvSpPr>
        <p:spPr>
          <a:xfrm>
            <a:off x="762000" y="6360923"/>
            <a:ext cx="4651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609585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University Senate  </a:t>
            </a:r>
            <a:r>
              <a:rPr lang="en-US" b="1" dirty="0">
                <a:solidFill>
                  <a:schemeClr val="accent2"/>
                </a:solidFill>
              </a:rPr>
              <a:t>|</a:t>
            </a:r>
            <a:r>
              <a:rPr lang="en-US" b="0" dirty="0">
                <a:solidFill>
                  <a:schemeClr val="tx2"/>
                </a:solidFill>
              </a:rPr>
              <a:t>  2024–2025  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1EBCD22-C56D-43FF-9917-1B7B2FDDD1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3568" y="6360923"/>
            <a:ext cx="451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3989AC5-B38D-4A3D-8050-C70C3C297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21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4" r:id="rId2"/>
    <p:sldLayoutId id="2147483708" r:id="rId3"/>
    <p:sldLayoutId id="2147483709" r:id="rId4"/>
    <p:sldLayoutId id="2147483712" r:id="rId5"/>
    <p:sldLayoutId id="2147483720" r:id="rId6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hdr="0" ftr="0" dt="0"/>
  <p:txStyles>
    <p:titleStyle>
      <a:lvl1pPr algn="l" defTabSz="914377" rtl="0" eaLnBrk="1" latinLnBrk="0" hangingPunct="1">
        <a:lnSpc>
          <a:spcPts val="3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7013" indent="-227013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6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71500" indent="-228600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20000"/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-227013" algn="l" defTabSz="914377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57300" indent="-227013" algn="l" defTabSz="914377" rtl="0" eaLnBrk="1" latinLnBrk="0" hangingPunct="1">
        <a:lnSpc>
          <a:spcPts val="23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01788" indent="-230188" algn="l" defTabSz="914377" rtl="0" eaLnBrk="1" latinLnBrk="0" hangingPunct="1">
        <a:lnSpc>
          <a:spcPts val="23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68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372">
          <p15:clr>
            <a:srgbClr val="F26B43"/>
          </p15:clr>
        </p15:guide>
        <p15:guide id="4" pos="62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earch.asu.edu/profile/1788082" TargetMode="External"/><Relationship Id="rId13" Type="http://schemas.openxmlformats.org/officeDocument/2006/relationships/hyperlink" Target="https://search.asu.edu/profile/2193787" TargetMode="External"/><Relationship Id="rId18" Type="http://schemas.openxmlformats.org/officeDocument/2006/relationships/hyperlink" Target="https://search.asu.edu/profile/2064640" TargetMode="External"/><Relationship Id="rId3" Type="http://schemas.openxmlformats.org/officeDocument/2006/relationships/hyperlink" Target="https://search.asu.edu/profile/7498" TargetMode="External"/><Relationship Id="rId21" Type="http://schemas.openxmlformats.org/officeDocument/2006/relationships/hyperlink" Target="https://isearch.asu.edu/profile/2752448" TargetMode="External"/><Relationship Id="rId7" Type="http://schemas.openxmlformats.org/officeDocument/2006/relationships/hyperlink" Target="https://search.asu.edu/profile/1061844" TargetMode="External"/><Relationship Id="rId12" Type="http://schemas.openxmlformats.org/officeDocument/2006/relationships/hyperlink" Target="https://search.asu.edu/profile/24268" TargetMode="External"/><Relationship Id="rId17" Type="http://schemas.openxmlformats.org/officeDocument/2006/relationships/hyperlink" Target="https://search.asu.edu/profile/2148348" TargetMode="External"/><Relationship Id="rId2" Type="http://schemas.openxmlformats.org/officeDocument/2006/relationships/hyperlink" Target="https://search.asu.edu/profile/1999678" TargetMode="External"/><Relationship Id="rId16" Type="http://schemas.openxmlformats.org/officeDocument/2006/relationships/hyperlink" Target="https://search.asu.edu/profile/257488" TargetMode="External"/><Relationship Id="rId20" Type="http://schemas.openxmlformats.org/officeDocument/2006/relationships/hyperlink" Target="https://isearch.asu.edu/profile/108171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search.asu.edu/profile/4031078" TargetMode="External"/><Relationship Id="rId11" Type="http://schemas.openxmlformats.org/officeDocument/2006/relationships/hyperlink" Target="https://search.asu.edu/profile/57972" TargetMode="External"/><Relationship Id="rId5" Type="http://schemas.openxmlformats.org/officeDocument/2006/relationships/hyperlink" Target="https://search.asu.edu/profile/287462" TargetMode="External"/><Relationship Id="rId15" Type="http://schemas.openxmlformats.org/officeDocument/2006/relationships/hyperlink" Target="https://search.asu.edu/profile/24681" TargetMode="External"/><Relationship Id="rId10" Type="http://schemas.openxmlformats.org/officeDocument/2006/relationships/hyperlink" Target="https://search.asu.edu/profile/1607318" TargetMode="External"/><Relationship Id="rId19" Type="http://schemas.openxmlformats.org/officeDocument/2006/relationships/hyperlink" Target="https://search.asu.edu/profile/532200" TargetMode="External"/><Relationship Id="rId4" Type="http://schemas.openxmlformats.org/officeDocument/2006/relationships/hyperlink" Target="https://search.asu.edu/profile/301275" TargetMode="External"/><Relationship Id="rId9" Type="http://schemas.openxmlformats.org/officeDocument/2006/relationships/hyperlink" Target="https://search.asu.edu/profile/518828" TargetMode="External"/><Relationship Id="rId14" Type="http://schemas.openxmlformats.org/officeDocument/2006/relationships/hyperlink" Target="https://isearch.asu.edu/profile/50319" TargetMode="External"/><Relationship Id="rId22" Type="http://schemas.openxmlformats.org/officeDocument/2006/relationships/hyperlink" Target="https://search.asu.edu/profile/71133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57A2A-F202-E5D3-7C2F-65D54E47D4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5951" y="1531507"/>
            <a:ext cx="10871856" cy="1763879"/>
          </a:xfrm>
        </p:spPr>
        <p:txBody>
          <a:bodyPr/>
          <a:lstStyle/>
          <a:p>
            <a:r>
              <a:rPr lang="en-US" dirty="0"/>
              <a:t>Curriculum and Academic Programs Committee (CAPC)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88426-4954-B4D2-5738-053309355E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2024-2025 Summary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6B7AF8-DDE3-D4D0-C567-060CB09F3E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Claudia Sadowski-Smith, Chair (Fall 2024)</a:t>
            </a:r>
          </a:p>
          <a:p>
            <a:r>
              <a:rPr lang="en-US" dirty="0"/>
              <a:t>Wendy R. Williams, Chair (Spring 2025)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96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F110A55-ACC0-1280-B897-9E0DA7663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4096" y="1366135"/>
            <a:ext cx="8235445" cy="476402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academic year, CAPC has reviewed </a:t>
            </a:r>
          </a:p>
          <a:p>
            <a:pPr marL="0" indent="0">
              <a:buNone/>
            </a:pP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voted on </a:t>
            </a:r>
            <a:r>
              <a:rPr lang="en-US" sz="3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84 proposals:</a:t>
            </a:r>
            <a:r>
              <a:rPr lang="en-US" sz="3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43 establishments of degrees (14), certificates (13), concentrations (10), minors (3), and academic units/reorganizations (3)</a:t>
            </a:r>
          </a:p>
          <a:p>
            <a:pPr lvl="1">
              <a:buFont typeface="Wingdings" pitchFamily="2" charset="2"/>
              <a:buChar char="ü"/>
            </a:pP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16 disestablishments of degrees (5), concentrations (8), certificates (2), and minors (1)</a:t>
            </a:r>
          </a:p>
          <a:p>
            <a:pPr lvl="1">
              <a:buFont typeface="Wingdings" pitchFamily="2" charset="2"/>
              <a:buChar char="ü"/>
            </a:pP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23 name changes</a:t>
            </a:r>
          </a:p>
          <a:p>
            <a:pPr lvl="1">
              <a:buFont typeface="Wingdings" pitchFamily="2" charset="2"/>
              <a:buChar char="ü"/>
            </a:pPr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degree transfers                                      </a:t>
            </a:r>
          </a:p>
          <a:p>
            <a:pPr marL="0" indent="0">
              <a:buNone/>
            </a:pPr>
            <a:r>
              <a:rPr lang="en-US" sz="1500" dirty="0">
                <a:ea typeface="Calibri" panose="020F0502020204030204" pitchFamily="34" charset="0"/>
                <a:cs typeface="Times New Roman" panose="02020603050405020304" pitchFamily="18" charset="0"/>
              </a:rPr>
              <a:t>					  	       </a:t>
            </a:r>
            <a:r>
              <a:rPr lang="en-US" sz="1500" i="1" dirty="0"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5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 through April 2025</a:t>
            </a:r>
            <a:endParaRPr lang="en-US" sz="1500" i="1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B4DD78-A205-22AE-5505-E2CF3CE15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FA285C-F20A-A4EE-11A6-BB8CF35177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3989AC5-B38D-4A3D-8050-C70C3C29772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35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A53924-D278-D8FF-0A66-6174AD996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2245" y="1176143"/>
            <a:ext cx="7071645" cy="536734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600" dirty="0"/>
              <a:t>Members</a:t>
            </a:r>
          </a:p>
          <a:p>
            <a:pPr>
              <a:spcAft>
                <a:spcPts val="0"/>
              </a:spcAft>
              <a:buSzPts val="1000"/>
              <a:tabLst>
                <a:tab pos="2286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Danielle Alfandre</a:t>
            </a:r>
            <a:r>
              <a:rPr lang="en-US" sz="1800" dirty="0">
                <a:solidFill>
                  <a:srgbClr val="19191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CLAS-English</a:t>
            </a:r>
            <a:endParaRPr lang="en-US" sz="1800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buSzPts val="1000"/>
              <a:tabLst>
                <a:tab pos="2286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Ramon Arrowsmith</a:t>
            </a:r>
            <a:r>
              <a:rPr lang="en-US" sz="1800" dirty="0">
                <a:solidFill>
                  <a:srgbClr val="19191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CLAS-Natural Sciences</a:t>
            </a:r>
            <a:endParaRPr lang="en-US" sz="1800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buSzPts val="1000"/>
              <a:tabLst>
                <a:tab pos="2286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Elizabeth Buck</a:t>
            </a:r>
            <a:r>
              <a:rPr lang="en-US" sz="1800" dirty="0">
                <a:solidFill>
                  <a:srgbClr val="19191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Herberger Institute for Design and the Arts</a:t>
            </a:r>
          </a:p>
          <a:p>
            <a:pPr>
              <a:spcAft>
                <a:spcPts val="0"/>
              </a:spcAft>
              <a:buSzPts val="1000"/>
              <a:tabLst>
                <a:tab pos="2286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Kathy Dixon</a:t>
            </a:r>
            <a:r>
              <a:rPr lang="en-US" sz="1800" dirty="0">
                <a:solidFill>
                  <a:srgbClr val="19191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College of Health Solutions </a:t>
            </a:r>
          </a:p>
          <a:p>
            <a:pPr>
              <a:spcAft>
                <a:spcPts val="0"/>
              </a:spcAft>
              <a:buSzPts val="1000"/>
              <a:tabLst>
                <a:tab pos="2286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Sophal Ear,</a:t>
            </a:r>
            <a:r>
              <a:rPr lang="en-US" sz="1800" dirty="0">
                <a:solidFill>
                  <a:srgbClr val="19191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Thunderbird School of Global Management</a:t>
            </a:r>
            <a:endParaRPr lang="en-US" sz="1800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buSzPts val="1000"/>
              <a:tabLst>
                <a:tab pos="2286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Michael Gifford</a:t>
            </a:r>
            <a:r>
              <a:rPr lang="en-US" sz="1800" dirty="0">
                <a:solidFill>
                  <a:srgbClr val="19191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School of Applied Sciences and Arts</a:t>
            </a:r>
            <a:endParaRPr lang="en-US" sz="1800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buSzPts val="1000"/>
              <a:tabLst>
                <a:tab pos="2286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Lauren Harris</a:t>
            </a:r>
            <a:r>
              <a:rPr lang="en-US" sz="1800" dirty="0">
                <a:solidFill>
                  <a:srgbClr val="19191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Mary Lou Fulton College for Teaching and Learning Innovation</a:t>
            </a:r>
            <a:endParaRPr lang="en-US" sz="1800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buSzPts val="1000"/>
              <a:tabLst>
                <a:tab pos="2286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Valerie Hoekstra</a:t>
            </a:r>
            <a:r>
              <a:rPr lang="en-US" sz="1800" dirty="0">
                <a:solidFill>
                  <a:srgbClr val="19191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CLAS-School of Politics, and Global Studies</a:t>
            </a:r>
            <a:endParaRPr lang="en-US" sz="1800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buSzPts val="1000"/>
              <a:tabLst>
                <a:tab pos="2286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Kimberly Holst</a:t>
            </a:r>
            <a:r>
              <a:rPr lang="en-US" sz="1800" dirty="0">
                <a:solidFill>
                  <a:srgbClr val="19191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Sandra Day O'Connor College of Law</a:t>
            </a:r>
            <a:endParaRPr lang="en-US" sz="1800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buSzPts val="1000"/>
              <a:tabLst>
                <a:tab pos="2286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Judy Krysik</a:t>
            </a:r>
            <a:r>
              <a:rPr lang="en-US" sz="1800" dirty="0">
                <a:solidFill>
                  <a:srgbClr val="19191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School of Social Work</a:t>
            </a:r>
          </a:p>
          <a:p>
            <a:pPr>
              <a:spcAft>
                <a:spcPts val="0"/>
              </a:spcAft>
              <a:buSzPts val="1000"/>
              <a:tabLst>
                <a:tab pos="2286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Chris Kyselka</a:t>
            </a:r>
            <a:r>
              <a:rPr lang="en-US" sz="1800" dirty="0">
                <a:solidFill>
                  <a:srgbClr val="19191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The Polytechnic School</a:t>
            </a:r>
          </a:p>
          <a:p>
            <a:pPr>
              <a:spcAft>
                <a:spcPts val="0"/>
              </a:spcAft>
              <a:buSzPts val="1000"/>
              <a:tabLst>
                <a:tab pos="2286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Abby Loebenberg</a:t>
            </a:r>
            <a:r>
              <a:rPr lang="en-US" sz="1800" dirty="0">
                <a:solidFill>
                  <a:srgbClr val="19191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Barrett Honors</a:t>
            </a:r>
          </a:p>
          <a:p>
            <a:pPr>
              <a:spcAft>
                <a:spcPts val="0"/>
              </a:spcAft>
              <a:buSzPts val="1000"/>
              <a:tabLst>
                <a:tab pos="2286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James Moore</a:t>
            </a:r>
            <a:r>
              <a:rPr lang="en-US" sz="1800" dirty="0">
                <a:solidFill>
                  <a:srgbClr val="19191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W.P. Carey School of Business</a:t>
            </a:r>
            <a:endParaRPr lang="en-US" sz="1800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buSzPts val="1000"/>
              <a:tabLst>
                <a:tab pos="2286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5"/>
              </a:rPr>
              <a:t>Brenda Morris</a:t>
            </a:r>
            <a:r>
              <a:rPr lang="en-US" sz="1800" dirty="0">
                <a:solidFill>
                  <a:srgbClr val="19191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Edson College</a:t>
            </a:r>
            <a:endParaRPr lang="en-US" sz="1800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buSzPts val="1000"/>
              <a:tabLst>
                <a:tab pos="2286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6"/>
              </a:rPr>
              <a:t>Mary Jane Parmentier</a:t>
            </a:r>
            <a:r>
              <a:rPr lang="en-US" sz="1800" dirty="0">
                <a:solidFill>
                  <a:srgbClr val="19191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College of Global Futures</a:t>
            </a:r>
            <a:endParaRPr lang="en-US" sz="1800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buSzPts val="1000"/>
              <a:tabLst>
                <a:tab pos="2286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7"/>
              </a:rPr>
              <a:t>Matt Simonton</a:t>
            </a:r>
            <a:r>
              <a:rPr lang="en-US" sz="1800" dirty="0">
                <a:solidFill>
                  <a:srgbClr val="19191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New College of Interdisciplinary Arts and Sciences</a:t>
            </a:r>
            <a:endParaRPr lang="en-US" sz="1800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buSzPts val="1000"/>
              <a:tabLst>
                <a:tab pos="2286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8"/>
              </a:rPr>
              <a:t>Abby Zufelt</a:t>
            </a:r>
            <a:r>
              <a:rPr lang="en-US" sz="1800" dirty="0">
                <a:solidFill>
                  <a:srgbClr val="19191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Walter Cronkite School of Journalism and Mass Communication</a:t>
            </a:r>
            <a:endParaRPr lang="en-US" sz="1800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36A9851-F8BE-34BD-3412-0E775D1E4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D06FC2-685F-1505-D7FF-A0C43D3BCB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3989AC5-B38D-4A3D-8050-C70C3C29772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B3E39B-E804-4F4B-A525-7C21CD741264}"/>
              </a:ext>
            </a:extLst>
          </p:cNvPr>
          <p:cNvSpPr txBox="1"/>
          <p:nvPr/>
        </p:nvSpPr>
        <p:spPr>
          <a:xfrm>
            <a:off x="8360339" y="1218988"/>
            <a:ext cx="3307767" cy="17004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900"/>
              </a:spcAft>
            </a:pPr>
            <a:r>
              <a:rPr lang="en-US" sz="2200" dirty="0">
                <a:solidFill>
                  <a:srgbClr val="191919"/>
                </a:solidFill>
                <a:effectLst/>
                <a:ea typeface="Times New Roman" panose="02020603050405020304" pitchFamily="18" charset="0"/>
              </a:rPr>
              <a:t>Ex officio non-voting</a:t>
            </a:r>
            <a:endParaRPr lang="en-US" sz="2200" dirty="0">
              <a:effectLst/>
              <a:ea typeface="Times New Roman" panose="02020603050405020304" pitchFamily="18" charset="0"/>
            </a:endParaRP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sz="15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19"/>
              </a:rPr>
              <a:t>Elisa Kawam</a:t>
            </a:r>
            <a:r>
              <a:rPr lang="en-US" sz="1500" dirty="0">
                <a:solidFill>
                  <a:srgbClr val="19191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 University Senate President</a:t>
            </a:r>
            <a:endParaRPr lang="en-US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sz="15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0"/>
              </a:rPr>
              <a:t>Elizabeth Wentz</a:t>
            </a:r>
            <a:r>
              <a:rPr lang="en-US" sz="1500" dirty="0">
                <a:solidFill>
                  <a:srgbClr val="19191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Graduate College</a:t>
            </a:r>
            <a:endParaRPr lang="en-US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sz="15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1"/>
              </a:rPr>
              <a:t>Janice Hermer</a:t>
            </a:r>
            <a:r>
              <a:rPr lang="en-US" sz="1500" dirty="0">
                <a:solidFill>
                  <a:srgbClr val="191919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University Library</a:t>
            </a:r>
            <a:endParaRPr lang="en-US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3C4599-4DDD-7A47-9A27-30FDEC091EB8}"/>
              </a:ext>
            </a:extLst>
          </p:cNvPr>
          <p:cNvSpPr txBox="1"/>
          <p:nvPr/>
        </p:nvSpPr>
        <p:spPr>
          <a:xfrm>
            <a:off x="8688541" y="3310433"/>
            <a:ext cx="2814913" cy="25853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A </a:t>
            </a:r>
            <a:r>
              <a:rPr lang="en-US" sz="1600" b="1" dirty="0"/>
              <a:t>special thank you </a:t>
            </a:r>
            <a:r>
              <a:rPr lang="en-US" sz="1600" dirty="0"/>
              <a:t>to our Provost’s Office liaison for providing data for this report, organizing CAPC meeting materials, and helping this committee run smoothly.</a:t>
            </a:r>
          </a:p>
          <a:p>
            <a:endParaRPr lang="en-US" sz="1200" dirty="0"/>
          </a:p>
          <a:p>
            <a:r>
              <a:rPr lang="en-US" sz="1800" dirty="0">
                <a:hlinkClick r:id="rId22"/>
              </a:rPr>
              <a:t>Katie Jensen Ord</a:t>
            </a:r>
            <a:r>
              <a:rPr lang="en-US" sz="1800" dirty="0"/>
              <a:t>, </a:t>
            </a:r>
          </a:p>
          <a:p>
            <a:r>
              <a:rPr lang="en-US" sz="1800" dirty="0"/>
              <a:t>Director of Curriculum Development</a:t>
            </a:r>
          </a:p>
        </p:txBody>
      </p:sp>
    </p:spTree>
    <p:extLst>
      <p:ext uri="{BB962C8B-B14F-4D97-AF65-F5344CB8AC3E}">
        <p14:creationId xmlns:p14="http://schemas.microsoft.com/office/powerpoint/2010/main" val="44599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University-Senate-PPt-Template">
  <a:themeElements>
    <a:clrScheme name="ASU Brand colors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8C1D40"/>
      </a:accent1>
      <a:accent2>
        <a:srgbClr val="FFC627"/>
      </a:accent2>
      <a:accent3>
        <a:srgbClr val="78BE20"/>
      </a:accent3>
      <a:accent4>
        <a:srgbClr val="00A3E0"/>
      </a:accent4>
      <a:accent5>
        <a:srgbClr val="FF7F32"/>
      </a:accent5>
      <a:accent6>
        <a:srgbClr val="5C6670"/>
      </a:accent6>
      <a:hlink>
        <a:srgbClr val="8C1D40"/>
      </a:hlink>
      <a:folHlink>
        <a:srgbClr val="FFC627"/>
      </a:folHlink>
    </a:clrScheme>
    <a:fontScheme name="ASU Brand fonts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ty-Senate-PPt-Template" id="{AB60C9A0-EE88-46EC-A9EF-D9BD3FF1DF8F}" vid="{3480E46B-7A77-4369-85C7-92CF034432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University-Senate-PPt-Template-2024</Template>
  <TotalTime>73</TotalTime>
  <Words>310</Words>
  <Application>Microsoft Macintosh PowerPoint</Application>
  <PresentationFormat>Widescreen</PresentationFormat>
  <Paragraphs>43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Cambria</vt:lpstr>
      <vt:lpstr>Courier New</vt:lpstr>
      <vt:lpstr>Wingdings</vt:lpstr>
      <vt:lpstr>University-Senate-PPt-Template</vt:lpstr>
      <vt:lpstr>Curriculum and Academic Programs Committee (CAPC)</vt:lpstr>
      <vt:lpstr>Accomplishments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Curriculum and Academic Programs Committee (CAPC)</dc:title>
  <dc:creator>Ashly Contreras</dc:creator>
  <cp:lastModifiedBy>Wendy Williams</cp:lastModifiedBy>
  <cp:revision>11</cp:revision>
  <dcterms:created xsi:type="dcterms:W3CDTF">2024-11-04T16:22:12Z</dcterms:created>
  <dcterms:modified xsi:type="dcterms:W3CDTF">2025-04-06T22:51:56Z</dcterms:modified>
</cp:coreProperties>
</file>