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sldIdLst>
    <p:sldId id="256" r:id="rId2"/>
    <p:sldId id="260" r:id="rId3"/>
    <p:sldId id="259" r:id="rId4"/>
  </p:sldIdLst>
  <p:sldSz cx="12192000" cy="6858000"/>
  <p:notesSz cx="6950075" cy="9236075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0" pos="888">
          <p15:clr>
            <a:srgbClr val="A4A3A4"/>
          </p15:clr>
        </p15:guide>
        <p15:guide id="12" orient="horz" pos="2352">
          <p15:clr>
            <a:srgbClr val="A4A3A4"/>
          </p15:clr>
        </p15:guide>
        <p15:guide id="13" orient="horz" pos="280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56" y="60"/>
      </p:cViewPr>
      <p:guideLst>
        <p:guide pos="888"/>
        <p:guide orient="horz" pos="2352"/>
        <p:guide orient="horz" pos="28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5951" y="1531507"/>
            <a:ext cx="10363200" cy="1763879"/>
          </a:xfrm>
          <a:noFill/>
        </p:spPr>
        <p:txBody>
          <a:bodyPr/>
          <a:lstStyle>
            <a:lvl1pPr marL="0" algn="l">
              <a:lnSpc>
                <a:spcPts val="6500"/>
              </a:lnSpc>
              <a:defRPr sz="60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Type your presentation 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5951" y="1128445"/>
            <a:ext cx="5676695" cy="366228"/>
          </a:xfrm>
          <a:solidFill>
            <a:schemeClr val="accent2"/>
          </a:solidFill>
        </p:spPr>
        <p:txBody>
          <a:bodyPr/>
          <a:lstStyle>
            <a:lvl1pPr marL="0" indent="0" algn="l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sz="2400" b="1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any text here, size box to fit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15952" y="3295383"/>
            <a:ext cx="8945493" cy="147161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5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dirty="0"/>
              <a:t>Type information such as: presenter name, location, date, . . 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C2420E-47B6-7A91-B130-65E51BC975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7589" y="5164719"/>
            <a:ext cx="3416760" cy="1433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09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enda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649" y="0"/>
            <a:ext cx="4653567" cy="6858000"/>
          </a:xfrm>
          <a:noFill/>
        </p:spPr>
        <p:txBody>
          <a:bodyPr>
            <a:noAutofit/>
          </a:bodyPr>
          <a:lstStyle>
            <a:lvl1pPr algn="r">
              <a:lnSpc>
                <a:spcPts val="4000"/>
              </a:lnSpc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hape 14"/>
          <p:cNvSpPr txBox="1"/>
          <p:nvPr/>
        </p:nvSpPr>
        <p:spPr>
          <a:xfrm>
            <a:off x="4886652" y="495464"/>
            <a:ext cx="1409600" cy="4708800"/>
          </a:xfrm>
          <a:prstGeom prst="rect">
            <a:avLst/>
          </a:prstGeom>
          <a:noFill/>
          <a:ln>
            <a:noFill/>
          </a:ln>
        </p:spPr>
        <p:txBody>
          <a:bodyPr lIns="91433" tIns="45700" rIns="91433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29999" b="0" i="0" u="none" strike="noStrike" cap="none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{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362700" y="0"/>
            <a:ext cx="4876264" cy="6858000"/>
          </a:xfrm>
        </p:spPr>
        <p:txBody>
          <a:bodyPr anchor="ctr">
            <a:normAutofit/>
          </a:bodyPr>
          <a:lstStyle>
            <a:lvl1pPr marL="609585" indent="-304792">
              <a:lnSpc>
                <a:spcPct val="114000"/>
              </a:lnSpc>
              <a:spcBef>
                <a:spcPts val="0"/>
              </a:spcBef>
              <a:spcAft>
                <a:spcPts val="2133"/>
              </a:spcAft>
              <a:buNone/>
              <a:defRPr sz="2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85" indent="0">
              <a:lnSpc>
                <a:spcPct val="114000"/>
              </a:lnSpc>
              <a:spcBef>
                <a:spcPts val="0"/>
              </a:spcBef>
              <a:spcAft>
                <a:spcPts val="2133"/>
              </a:spcAft>
              <a:buNone/>
              <a:defRPr sz="2400" b="1"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First list item, soft return for two lines </a:t>
            </a:r>
          </a:p>
          <a:p>
            <a:pPr lvl="0"/>
            <a:r>
              <a:rPr lang="en-US" dirty="0"/>
              <a:t>Second list item and so on</a:t>
            </a:r>
          </a:p>
        </p:txBody>
      </p:sp>
    </p:spTree>
    <p:extLst>
      <p:ext uri="{BB962C8B-B14F-4D97-AF65-F5344CB8AC3E}">
        <p14:creationId xmlns:p14="http://schemas.microsoft.com/office/powerpoint/2010/main" val="52314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Brea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ED99FBE-D602-4AF1-97F3-939F5F468D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331155" cy="6711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74033" y="2555032"/>
            <a:ext cx="8564915" cy="2057600"/>
          </a:xfrm>
          <a:noFill/>
        </p:spPr>
        <p:txBody>
          <a:bodyPr anchor="t">
            <a:noAutofit/>
          </a:bodyPr>
          <a:lstStyle>
            <a:lvl1pPr algn="l">
              <a:lnSpc>
                <a:spcPts val="6000"/>
              </a:lnSpc>
              <a:defRPr sz="6400"/>
            </a:lvl1pPr>
          </a:lstStyle>
          <a:p>
            <a:r>
              <a:rPr lang="en-US" dirty="0"/>
              <a:t>Click to edit chapter break bar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DFA2B66-E84F-46D1-81A7-D01800EE65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815294D-F6BF-1DF5-0CA7-E0D91BCA503E}"/>
              </a:ext>
            </a:extLst>
          </p:cNvPr>
          <p:cNvSpPr txBox="1">
            <a:spLocks/>
          </p:cNvSpPr>
          <p:nvPr/>
        </p:nvSpPr>
        <p:spPr>
          <a:xfrm>
            <a:off x="762000" y="6360923"/>
            <a:ext cx="4651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609585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University Senate Welcome Orientation  </a:t>
            </a:r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2024–2025 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FB9DD59-439F-D0F8-61D1-9548AD4CFC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2586" y="6129446"/>
            <a:ext cx="1075256" cy="63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9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on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8896" y="1408176"/>
            <a:ext cx="9504903" cy="47640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546712"/>
            <a:ext cx="8941340" cy="457200"/>
          </a:xfrm>
          <a:solidFill>
            <a:schemeClr val="accent2"/>
          </a:solidFill>
        </p:spPr>
        <p:txBody>
          <a:bodyPr/>
          <a:lstStyle/>
          <a:p>
            <a:r>
              <a:rPr lang="en-US" dirty="0"/>
              <a:t>Click to edit title, size as necessary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58968" y="6360923"/>
            <a:ext cx="1776154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7E6AF2F-0C25-4323-A7AA-8ED2AD1357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906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546712"/>
            <a:ext cx="8915400" cy="457200"/>
          </a:xfrm>
          <a:solidFill>
            <a:schemeClr val="accent2"/>
          </a:solidFill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title, size as necessary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C3A1FB7-81BE-4926-8D2A-01E587869B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91328" y="6360923"/>
            <a:ext cx="4651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11F7961-FA02-4BAE-8C2D-7E4A329257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545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A6990A5-5113-4A19-B2A2-3CAF8AD4D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76544" y="6360923"/>
            <a:ext cx="4651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3BCA199-CD26-4A0A-98E7-DEAC7AC041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929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2D796DD-659E-42F1-86E8-E94AA42AB8B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-219456"/>
            <a:ext cx="4371429" cy="409523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2586" y="6129446"/>
            <a:ext cx="1075256" cy="63106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46712"/>
            <a:ext cx="10515600" cy="457200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48897" y="1317540"/>
            <a:ext cx="9585290" cy="4748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5704" y="6360923"/>
            <a:ext cx="2673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8E22C23-C3AA-42D5-AB3C-A880DCBC7E19}"/>
              </a:ext>
            </a:extLst>
          </p:cNvPr>
          <p:cNvSpPr txBox="1">
            <a:spLocks/>
          </p:cNvSpPr>
          <p:nvPr/>
        </p:nvSpPr>
        <p:spPr>
          <a:xfrm>
            <a:off x="762000" y="6360923"/>
            <a:ext cx="4651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609585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University Senate  </a:t>
            </a:r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2024–2025  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1EBCD22-C56D-43FF-9917-1B7B2FDDD1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21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4" r:id="rId2"/>
    <p:sldLayoutId id="2147483708" r:id="rId3"/>
    <p:sldLayoutId id="2147483709" r:id="rId4"/>
    <p:sldLayoutId id="2147483712" r:id="rId5"/>
    <p:sldLayoutId id="2147483720" r:id="rId6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hdr="0" ftr="0" dt="0"/>
  <p:txStyles>
    <p:titleStyle>
      <a:lvl1pPr algn="l" defTabSz="914377" rtl="0" eaLnBrk="1" latinLnBrk="0" hangingPunct="1">
        <a:lnSpc>
          <a:spcPts val="3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7013" indent="-227013" algn="l" defTabSz="914377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SzPct val="16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71500" indent="-228600" algn="l" defTabSz="914377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SzPct val="120000"/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-227013" algn="l" defTabSz="914377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57300" indent="-227013" algn="l" defTabSz="914377" rtl="0" eaLnBrk="1" latinLnBrk="0" hangingPunct="1">
        <a:lnSpc>
          <a:spcPts val="23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01788" indent="-230188" algn="l" defTabSz="914377" rtl="0" eaLnBrk="1" latinLnBrk="0" hangingPunct="1">
        <a:lnSpc>
          <a:spcPts val="23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68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372">
          <p15:clr>
            <a:srgbClr val="F26B43"/>
          </p15:clr>
        </p15:guide>
        <p15:guide id="4" pos="62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search.asu.edu/profile/473390" TargetMode="External"/><Relationship Id="rId3" Type="http://schemas.openxmlformats.org/officeDocument/2006/relationships/hyperlink" Target="https://search.asu.edu/profile/2223717" TargetMode="External"/><Relationship Id="rId7" Type="http://schemas.openxmlformats.org/officeDocument/2006/relationships/hyperlink" Target="https://search.asu.edu/profile/20127" TargetMode="External"/><Relationship Id="rId2" Type="http://schemas.openxmlformats.org/officeDocument/2006/relationships/hyperlink" Target="https://search.asu.edu/profile/4715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search.asu.edu/profile/217202" TargetMode="External"/><Relationship Id="rId11" Type="http://schemas.openxmlformats.org/officeDocument/2006/relationships/hyperlink" Target="https://search.asu.edu/profile/20175" TargetMode="External"/><Relationship Id="rId5" Type="http://schemas.openxmlformats.org/officeDocument/2006/relationships/hyperlink" Target="https://search.asu.edu/profile/1639358" TargetMode="External"/><Relationship Id="rId10" Type="http://schemas.openxmlformats.org/officeDocument/2006/relationships/hyperlink" Target="https://search.asu.edu/profile/2267120" TargetMode="External"/><Relationship Id="rId4" Type="http://schemas.openxmlformats.org/officeDocument/2006/relationships/hyperlink" Target="https://search.asu.edu/profile/58086" TargetMode="External"/><Relationship Id="rId9" Type="http://schemas.openxmlformats.org/officeDocument/2006/relationships/hyperlink" Target="https://search.asu.edu/profile/24225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57A2A-F202-E5D3-7C2F-65D54E47D4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Report on Committee on Committees 2024-2-25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D88426-4954-B4D2-5738-053309355E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6B7AF8-DDE3-D4D0-C567-060CB09F3E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Elisa Jayne Bienenstock </a:t>
            </a:r>
          </a:p>
          <a:p>
            <a:r>
              <a:rPr lang="en-US" dirty="0"/>
              <a:t>April 14, 2025</a:t>
            </a:r>
          </a:p>
        </p:txBody>
      </p:sp>
    </p:spTree>
    <p:extLst>
      <p:ext uri="{BB962C8B-B14F-4D97-AF65-F5344CB8AC3E}">
        <p14:creationId xmlns:p14="http://schemas.microsoft.com/office/powerpoint/2010/main" val="325296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F110A55-ACC0-1280-B897-9E0DA7663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marR="0">
              <a:lnSpc>
                <a:spcPct val="115000"/>
              </a:lnSpc>
              <a:buNone/>
            </a:pPr>
            <a:r>
              <a:rPr lang="en-US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Members</a:t>
            </a:r>
          </a:p>
          <a:p>
            <a:pPr marL="342900" marR="0" lvl="0" indent="-342900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u="sng" dirty="0">
                <a:solidFill>
                  <a:srgbClr val="0000FF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Lisa </a:t>
            </a:r>
            <a:r>
              <a:rPr lang="en-US" sz="1800" u="sng" dirty="0" err="1">
                <a:solidFill>
                  <a:srgbClr val="0000FF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Kammerlocher</a:t>
            </a:r>
            <a:r>
              <a:rPr lang="en-US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Learning and Instruction, Tempe 2026</a:t>
            </a:r>
          </a:p>
          <a:p>
            <a:pPr marL="342900" marR="0" lvl="0" indent="-342900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u="sng" dirty="0">
                <a:solidFill>
                  <a:srgbClr val="0000FF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Mary McMullen</a:t>
            </a:r>
            <a:r>
              <a:rPr lang="en-US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Health Solutions, Downtown Phoenix 2026</a:t>
            </a:r>
          </a:p>
          <a:p>
            <a:pPr marL="342900" marR="0" lvl="0" indent="-342900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u="sng" dirty="0">
                <a:solidFill>
                  <a:srgbClr val="0000FF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Kathy Thomas</a:t>
            </a:r>
            <a:r>
              <a:rPr lang="en-US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Social Science, Polytechnic campus 2026</a:t>
            </a:r>
          </a:p>
          <a:p>
            <a:pPr marL="342900" marR="0" lvl="0" indent="-342900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u="sng" dirty="0">
                <a:solidFill>
                  <a:srgbClr val="0000FF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Raena Quinlivan</a:t>
            </a:r>
            <a:r>
              <a:rPr lang="en-US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Hugh Downs School Of Human Communication, Tempe 2026</a:t>
            </a:r>
          </a:p>
          <a:p>
            <a:pPr marL="342900" marR="0" lvl="0" indent="-342900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u="sng" dirty="0">
                <a:solidFill>
                  <a:srgbClr val="0000FF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John </a:t>
            </a:r>
            <a:r>
              <a:rPr lang="en-US" sz="1800" u="sng" dirty="0" err="1">
                <a:solidFill>
                  <a:srgbClr val="0000FF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Dallmus</a:t>
            </a:r>
            <a:r>
              <a:rPr lang="en-US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Accountancy, West Valley 2026</a:t>
            </a:r>
          </a:p>
          <a:p>
            <a:pPr marL="342900" marR="0" lvl="0" indent="-342900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u="sng" dirty="0">
                <a:solidFill>
                  <a:srgbClr val="0000FF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Peter Fox</a:t>
            </a:r>
            <a:r>
              <a:rPr lang="en-US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Sustainable Engineering &amp; the Built Environment, Tempe 2026</a:t>
            </a:r>
          </a:p>
          <a:p>
            <a:pPr marL="0" marR="0">
              <a:lnSpc>
                <a:spcPct val="115000"/>
              </a:lnSpc>
              <a:buNone/>
            </a:pPr>
            <a:r>
              <a:rPr lang="en-US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Campus Presidents (ex officio voting members):</a:t>
            </a:r>
          </a:p>
          <a:p>
            <a:pPr marL="342900" marR="0" lvl="0" indent="-342900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u="sng" dirty="0">
                <a:solidFill>
                  <a:srgbClr val="0000FF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Tamara Rounds</a:t>
            </a:r>
            <a:r>
              <a:rPr lang="en-US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 Downtown Phoenix campus </a:t>
            </a:r>
          </a:p>
          <a:p>
            <a:pPr marL="342900" marR="0" lvl="0" indent="-342900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u="sng" dirty="0">
                <a:solidFill>
                  <a:srgbClr val="0000FF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Chad Kennedy</a:t>
            </a:r>
            <a:r>
              <a:rPr lang="en-US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Polytechnic campus </a:t>
            </a:r>
          </a:p>
          <a:p>
            <a:pPr marL="342900" marR="0" lvl="0" indent="-342900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u="sng" dirty="0">
                <a:solidFill>
                  <a:srgbClr val="0000FF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Elena Rocchi</a:t>
            </a:r>
            <a:r>
              <a:rPr lang="en-US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Tempe campus </a:t>
            </a:r>
          </a:p>
          <a:p>
            <a:pPr marL="342900" marR="0" lvl="0" indent="-342900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u="sng" dirty="0">
                <a:solidFill>
                  <a:srgbClr val="0000FF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1"/>
              </a:rPr>
              <a:t>Mary Burleson</a:t>
            </a:r>
            <a:r>
              <a:rPr lang="en-US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West Valley campus </a:t>
            </a:r>
          </a:p>
          <a:p>
            <a:pPr marL="0" marR="0">
              <a:lnSpc>
                <a:spcPct val="115000"/>
              </a:lnSpc>
              <a:buNone/>
            </a:pPr>
            <a:r>
              <a:rPr lang="en-US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 officio (non-voting):</a:t>
            </a:r>
          </a:p>
          <a:p>
            <a:pPr marL="342900" marR="0" lvl="0" indent="-342900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Michael M. Crow, University President</a:t>
            </a:r>
          </a:p>
          <a:p>
            <a:pPr marL="342900" marR="0" lvl="0" indent="-342900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Nancy Gonzales, Executive Vice President and University Provost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5B4DD78-A205-22AE-5505-E2CF3CE15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Membership of Committee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FA285C-F20A-A4EE-11A6-BB8CF35177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3989AC5-B38D-4A3D-8050-C70C3C29772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356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A53924-D278-D8FF-0A66-6174AD996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Senate Standing Committee Membership </a:t>
            </a:r>
          </a:p>
          <a:p>
            <a:pPr lvl="1"/>
            <a:r>
              <a:rPr lang="en-US" dirty="0"/>
              <a:t>Compiled a slate of nominees to fill vacancies on senate standing committees </a:t>
            </a:r>
          </a:p>
          <a:p>
            <a:pPr lvl="1"/>
            <a:r>
              <a:rPr lang="en-US" dirty="0"/>
              <a:t>Completed with slate approval on 9/4/2024</a:t>
            </a:r>
          </a:p>
          <a:p>
            <a:r>
              <a:rPr lang="en-US" dirty="0"/>
              <a:t>Recommendations / nomination of Assembly members for University committees </a:t>
            </a:r>
          </a:p>
          <a:p>
            <a:r>
              <a:rPr lang="en-US" dirty="0"/>
              <a:t>Ensuring temporary vacancies are filled on Senate committees</a:t>
            </a:r>
          </a:p>
          <a:p>
            <a:r>
              <a:rPr lang="en-US" dirty="0"/>
              <a:t>Identify eligible candidates to fill positions on ad hoc committees</a:t>
            </a:r>
          </a:p>
          <a:p>
            <a:r>
              <a:rPr lang="en-US" dirty="0"/>
              <a:t>Identify nominees for Academic Assembly elections</a:t>
            </a:r>
          </a:p>
          <a:p>
            <a:pPr lvl="1"/>
            <a:r>
              <a:rPr lang="en-US" dirty="0"/>
              <a:t>President Elect from each campus</a:t>
            </a:r>
          </a:p>
          <a:p>
            <a:pPr lvl="1"/>
            <a:r>
              <a:rPr lang="en-US" dirty="0"/>
              <a:t>Academic Professional Grievance Committee</a:t>
            </a:r>
          </a:p>
          <a:p>
            <a:pPr lvl="1"/>
            <a:r>
              <a:rPr lang="en-US" dirty="0"/>
              <a:t>Committee on Academic Freedom and Tenure</a:t>
            </a:r>
          </a:p>
          <a:p>
            <a:pPr lvl="1"/>
            <a:r>
              <a:rPr lang="en-US" dirty="0"/>
              <a:t>The </a:t>
            </a:r>
            <a:r>
              <a:rPr lang="en-US"/>
              <a:t>Grievance Committee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36A9851-F8BE-34BD-3412-0E775D1E4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Committee Activities / Accomplishments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D06FC2-685F-1505-D7FF-A0C43D3BCB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3989AC5-B38D-4A3D-8050-C70C3C29772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90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University-Senate-PPt-Template">
  <a:themeElements>
    <a:clrScheme name="ASU Brand colors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8C1D40"/>
      </a:accent1>
      <a:accent2>
        <a:srgbClr val="FFC627"/>
      </a:accent2>
      <a:accent3>
        <a:srgbClr val="78BE20"/>
      </a:accent3>
      <a:accent4>
        <a:srgbClr val="00A3E0"/>
      </a:accent4>
      <a:accent5>
        <a:srgbClr val="FF7F32"/>
      </a:accent5>
      <a:accent6>
        <a:srgbClr val="5C6670"/>
      </a:accent6>
      <a:hlink>
        <a:srgbClr val="8C1D40"/>
      </a:hlink>
      <a:folHlink>
        <a:srgbClr val="FFC627"/>
      </a:folHlink>
    </a:clrScheme>
    <a:fontScheme name="ASU Brand fonts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ty-Senate-PPt-Template" id="{AB60C9A0-EE88-46EC-A9EF-D9BD3FF1DF8F}" vid="{3480E46B-7A77-4369-85C7-92CF034432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University-Senate-PPt-Template-2024</Template>
  <TotalTime>18</TotalTime>
  <Words>206</Words>
  <Application>Microsoft Office PowerPoint</Application>
  <PresentationFormat>Widescreen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Cambria</vt:lpstr>
      <vt:lpstr>Courier New</vt:lpstr>
      <vt:lpstr>Symbol</vt:lpstr>
      <vt:lpstr>University-Senate-PPt-Template</vt:lpstr>
      <vt:lpstr>Report on Committee on Committees 2024-2-25</vt:lpstr>
      <vt:lpstr>Membership of Committee </vt:lpstr>
      <vt:lpstr>Committee Activities / Accomplishments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Ashly Contreras</dc:creator>
  <cp:lastModifiedBy>Ashly Contreras</cp:lastModifiedBy>
  <cp:revision>5</cp:revision>
  <dcterms:created xsi:type="dcterms:W3CDTF">2024-11-04T16:22:12Z</dcterms:created>
  <dcterms:modified xsi:type="dcterms:W3CDTF">2025-04-14T18:16:37Z</dcterms:modified>
</cp:coreProperties>
</file>