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60" r:id="rId3"/>
    <p:sldId id="259" r:id="rId4"/>
    <p:sldId id="262" r:id="rId5"/>
    <p:sldId id="263" r:id="rId6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56" y="60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531507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128445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95383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420E-47B6-7A91-B130-65E51BC97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Welcome Orientation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7A2A-F202-E5D3-7C2F-65D54E47D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University Senate Personnel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8426-4954-B4D2-5738-053309355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128445"/>
            <a:ext cx="7233821" cy="366228"/>
          </a:xfrm>
        </p:spPr>
        <p:txBody>
          <a:bodyPr>
            <a:normAutofit fontScale="25000" lnSpcReduction="20000"/>
          </a:bodyPr>
          <a:lstStyle/>
          <a:p>
            <a:r>
              <a:rPr lang="en-US" sz="12000" dirty="0"/>
              <a:t>Committee Annual Report 2024-2025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7AF8-DDE3-D4D0-C567-060CB09F3E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5952" y="3295383"/>
            <a:ext cx="8945493" cy="6576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Jodi Swanson, Chair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B4B78-99AA-F2F4-E55C-AA41FABC3331}"/>
              </a:ext>
            </a:extLst>
          </p:cNvPr>
          <p:cNvSpPr txBox="1"/>
          <p:nvPr/>
        </p:nvSpPr>
        <p:spPr>
          <a:xfrm>
            <a:off x="615950" y="3953022"/>
            <a:ext cx="10960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Members</a:t>
            </a:r>
            <a:r>
              <a:rPr lang="en-US" dirty="0"/>
              <a:t>: Elham Fini, Taylor Hines, Jessica Lehmann, Daniel McIntosh, </a:t>
            </a:r>
            <a:r>
              <a:rPr lang="en-US" dirty="0" err="1"/>
              <a:t>Rodmanned</a:t>
            </a:r>
            <a:r>
              <a:rPr lang="en-US" dirty="0"/>
              <a:t> Nikpour, Tanya Pinkerton, Renee Shanly, Laurie Stoff, Brad Vogus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110A55-ACC0-1280-B897-9E0DA766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Civil, listening-centered conversations—toward action</a:t>
            </a:r>
          </a:p>
          <a:p>
            <a:pPr lvl="0"/>
            <a:r>
              <a:rPr lang="en-US" sz="2400" dirty="0"/>
              <a:t>Summarize and consolidate existing areas of concern and distress for university personnel members that remain problematic without meaningful change</a:t>
            </a:r>
          </a:p>
          <a:p>
            <a:pPr lvl="0"/>
            <a:r>
              <a:rPr lang="en-US" sz="2400" dirty="0"/>
              <a:t>Devise plans forward in concert with University administrators to enact meaningful change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Sources of concern</a:t>
            </a:r>
          </a:p>
          <a:p>
            <a:pPr lvl="0"/>
            <a:r>
              <a:rPr lang="en-US" sz="2400" b="0" dirty="0">
                <a:sym typeface="Wingdings" panose="05000000000000000000" pitchFamily="2" charset="2"/>
              </a:rPr>
              <a:t>Areas of equity</a:t>
            </a:r>
            <a:endParaRPr lang="en-US" sz="2400" b="0" dirty="0"/>
          </a:p>
          <a:p>
            <a:pPr lvl="0"/>
            <a:r>
              <a:rPr lang="en-US" sz="2400" b="0" dirty="0"/>
              <a:t>Areas of transparency</a:t>
            </a:r>
          </a:p>
          <a:p>
            <a:pPr lvl="0"/>
            <a:r>
              <a:rPr lang="en-US" sz="2400" b="0" dirty="0"/>
              <a:t>Areas of consistency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46712"/>
            <a:ext cx="10007990" cy="457200"/>
          </a:xfrm>
        </p:spPr>
        <p:txBody>
          <a:bodyPr/>
          <a:lstStyle/>
          <a:p>
            <a:r>
              <a:rPr lang="en-US" dirty="0"/>
              <a:t>Aims of the University Senate Personnel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A53924-D278-D8FF-0A66-6174AD996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kern="1200" dirty="0">
                <a:solidFill>
                  <a:schemeClr val="accent1"/>
                </a:solidFill>
              </a:rPr>
              <a:t>Meaningful action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1" kern="1200" dirty="0"/>
              <a:t>Clarity on promotion requirements/timing for Teaching Professors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0" kern="1200" dirty="0"/>
              <a:t>Close RFC 224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2000" b="1" kern="1200" dirty="0"/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1" kern="1200" dirty="0"/>
              <a:t>Availability of real-time data regarding variance in faculty member ranks and levels across units, especially Faculty Associates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0" kern="1200" dirty="0"/>
              <a:t>Close RFC 225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2000" b="0" kern="1200" dirty="0"/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1" kern="1200" dirty="0"/>
              <a:t>Researching the online revenue model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0" kern="1200" dirty="0"/>
              <a:t>Close RFC 254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2000" b="0" kern="1200" dirty="0"/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1" kern="1200" dirty="0"/>
              <a:t>ASU’s contribution to the HAS benefits package plan does not increase with rising healthcare costs, though contributions to other plans do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b="0" kern="1200" dirty="0"/>
              <a:t>Close RFC 260</a:t>
            </a:r>
          </a:p>
          <a:p>
            <a:pPr marL="0" indent="0">
              <a:buNone/>
            </a:pPr>
            <a:endParaRPr lang="en-US" sz="1800" kern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A9851-F8BE-34BD-3412-0E775D1E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addressed by the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6FC2-685F-1505-D7FF-A0C43D3B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5F8430-C9F7-6300-1F2D-72FC1A1D8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354" y="1096623"/>
            <a:ext cx="9504903" cy="52643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Professional development funding, opportunities, and releases for faculty members not eligible for tenure</a:t>
            </a:r>
          </a:p>
          <a:p>
            <a:pPr lvl="0"/>
            <a:r>
              <a:rPr lang="en-US" sz="2000" dirty="0"/>
              <a:t>Release for Academic Development for Career Faculty; establishment for a minimum-level professional development funding for Career Faculty members’ activities (RFC 160)</a:t>
            </a:r>
          </a:p>
          <a:p>
            <a:pPr lvl="0"/>
            <a:r>
              <a:rPr lang="en-US" sz="2000" dirty="0"/>
              <a:t>Promotion opportunities for Career Faculty members beyond “Full” (RFC 269)</a:t>
            </a:r>
          </a:p>
          <a:p>
            <a:pPr lvl="0"/>
            <a:r>
              <a:rPr lang="en-US" sz="2000" dirty="0"/>
              <a:t>Career Faculty members’ eligibility as PhD Committee Chairs (RFC 18)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Transparency/communication regarding salaries, compression, inversion, &amp; other payment issues</a:t>
            </a:r>
          </a:p>
          <a:p>
            <a:pPr marL="0" indent="0">
              <a:buNone/>
            </a:pPr>
            <a:r>
              <a:rPr lang="en-US" sz="2000" b="0" dirty="0">
                <a:sym typeface="Wingdings" panose="05000000000000000000" pitchFamily="2" charset="2"/>
              </a:rPr>
              <a:t>Transparency regarding wage increase exercises; lack of consistency across Colleges and units; limited transparency, exacerbating inequities across and within Colleges (RFCs 124, 253, 264)</a:t>
            </a:r>
            <a:endParaRPr lang="en-US" sz="2000" b="0" dirty="0"/>
          </a:p>
          <a:p>
            <a:pPr marL="0" lv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E948A9-9A40-A311-C9FE-9E1FB103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issues for the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94D33-45A5-74CC-5707-EF4B1790E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1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E3AE1C-B85D-378C-BE49-AEAD9DCEB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Faculty members’ rights and expectations regarding how they are evaluated &amp; how materials are utilized</a:t>
            </a:r>
          </a:p>
          <a:p>
            <a:pPr lvl="0"/>
            <a:r>
              <a:rPr lang="en-US" sz="2000" dirty="0"/>
              <a:t>Bias, inconsistency, and high-stakes consequences in students’ course evaluations</a:t>
            </a:r>
          </a:p>
          <a:p>
            <a:pPr lvl="0"/>
            <a:r>
              <a:rPr lang="en-US" sz="2000" dirty="0"/>
              <a:t>Faculty members have little understanding of how, whether, and when their developed course materials are used for other instructional or demonstrative purposes, such as in partnership with </a:t>
            </a:r>
            <a:r>
              <a:rPr lang="en-US" sz="2000" dirty="0" err="1"/>
              <a:t>Cintana</a:t>
            </a:r>
            <a:r>
              <a:rPr lang="en-US" sz="2000" dirty="0"/>
              <a:t> (RFC 261)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sym typeface="Wingdings" panose="05000000000000000000" pitchFamily="2" charset="2"/>
              </a:rPr>
              <a:t>Collaborative change</a:t>
            </a:r>
            <a:endParaRPr lang="en-US" sz="2000" b="1" dirty="0">
              <a:solidFill>
                <a:schemeClr val="accent1"/>
              </a:solidFill>
            </a:endParaRPr>
          </a:p>
          <a:p>
            <a:pPr lvl="0"/>
            <a:r>
              <a:rPr lang="en-US" sz="2000" b="0" dirty="0"/>
              <a:t>Continued Listening Sessions with firm action plans forward</a:t>
            </a:r>
          </a:p>
          <a:p>
            <a:pPr lvl="0"/>
            <a:r>
              <a:rPr lang="en-US" sz="2000" b="0" dirty="0"/>
              <a:t>Regular Town Hall meetings with administrators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DA5E48-30F1-A449-A842-C20C90C32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issues for the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C14C2-F288-C30C-1D74-F46BC5AB4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6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20</TotalTime>
  <Words>375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Wingdings</vt:lpstr>
      <vt:lpstr>University-Senate-PPt-Template</vt:lpstr>
      <vt:lpstr>University Senate Personnel Committee</vt:lpstr>
      <vt:lpstr>Aims of the University Senate Personnel Committee</vt:lpstr>
      <vt:lpstr>Issues addressed by the Committee</vt:lpstr>
      <vt:lpstr>Ongoing issues for the Committee</vt:lpstr>
      <vt:lpstr>Ongoing issues for the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Ashly Contreras</dc:creator>
  <cp:lastModifiedBy>Ashly Contreras</cp:lastModifiedBy>
  <cp:revision>5</cp:revision>
  <dcterms:created xsi:type="dcterms:W3CDTF">2024-11-04T16:22:12Z</dcterms:created>
  <dcterms:modified xsi:type="dcterms:W3CDTF">2025-04-28T16:23:28Z</dcterms:modified>
</cp:coreProperties>
</file>