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6" r:id="rId2"/>
    <p:sldId id="260" r:id="rId3"/>
  </p:sldIdLst>
  <p:sldSz cx="12192000" cy="6858000"/>
  <p:notesSz cx="6950075" cy="9236075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888">
          <p15:clr>
            <a:srgbClr val="A4A3A4"/>
          </p15:clr>
        </p15:guide>
        <p15:guide id="12" orient="horz" pos="2352">
          <p15:clr>
            <a:srgbClr val="A4A3A4"/>
          </p15:clr>
        </p15:guide>
        <p15:guide id="13" orient="horz" pos="2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3" autoAdjust="0"/>
    <p:restoredTop sz="94658"/>
  </p:normalViewPr>
  <p:slideViewPr>
    <p:cSldViewPr snapToGrid="0">
      <p:cViewPr varScale="1">
        <p:scale>
          <a:sx n="60" d="100"/>
          <a:sy n="60" d="100"/>
        </p:scale>
        <p:origin x="720" y="48"/>
      </p:cViewPr>
      <p:guideLst>
        <p:guide pos="888"/>
        <p:guide orient="horz" pos="2352"/>
        <p:guide orient="horz" pos="28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5951" y="1531507"/>
            <a:ext cx="10363200" cy="1763879"/>
          </a:xfrm>
          <a:noFill/>
        </p:spPr>
        <p:txBody>
          <a:bodyPr/>
          <a:lstStyle>
            <a:lvl1pPr marL="0" algn="l">
              <a:lnSpc>
                <a:spcPts val="6500"/>
              </a:lnSpc>
              <a:defRPr sz="6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Type your presentation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5951" y="1128445"/>
            <a:ext cx="5676695" cy="366228"/>
          </a:xfrm>
          <a:solidFill>
            <a:schemeClr val="accent2"/>
          </a:solidFill>
        </p:spPr>
        <p:txBody>
          <a:bodyPr/>
          <a:lstStyle>
            <a:lvl1pPr marL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sz="24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any text here, size box to fit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5952" y="3295383"/>
            <a:ext cx="8945493" cy="147161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Type information such as: presenter name, location, date, . . 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C2420E-47B6-7A91-B130-65E51BC975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589" y="5164719"/>
            <a:ext cx="3416760" cy="14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49" y="0"/>
            <a:ext cx="4653567" cy="6858000"/>
          </a:xfrm>
          <a:noFill/>
        </p:spPr>
        <p:txBody>
          <a:bodyPr>
            <a:noAutofit/>
          </a:bodyPr>
          <a:lstStyle>
            <a:lvl1pPr algn="r">
              <a:lnSpc>
                <a:spcPts val="4000"/>
              </a:lnSpc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hape 14"/>
          <p:cNvSpPr txBox="1"/>
          <p:nvPr/>
        </p:nvSpPr>
        <p:spPr>
          <a:xfrm>
            <a:off x="4886652" y="495464"/>
            <a:ext cx="1409600" cy="4708800"/>
          </a:xfrm>
          <a:prstGeom prst="rect">
            <a:avLst/>
          </a:prstGeom>
          <a:noFill/>
          <a:ln>
            <a:noFill/>
          </a:ln>
        </p:spPr>
        <p:txBody>
          <a:bodyPr lIns="91433" tIns="45700" rIns="91433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29999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62700" y="0"/>
            <a:ext cx="4876264" cy="6858000"/>
          </a:xfrm>
        </p:spPr>
        <p:txBody>
          <a:bodyPr anchor="ctr">
            <a:normAutofit/>
          </a:bodyPr>
          <a:lstStyle>
            <a:lvl1pPr marL="609585" indent="-304792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First list item, soft return for two lines </a:t>
            </a:r>
          </a:p>
          <a:p>
            <a:pPr lvl="0"/>
            <a:r>
              <a:rPr lang="en-US" dirty="0"/>
              <a:t>Second list item and so on</a:t>
            </a:r>
          </a:p>
        </p:txBody>
      </p:sp>
    </p:spTree>
    <p:extLst>
      <p:ext uri="{BB962C8B-B14F-4D97-AF65-F5344CB8AC3E}">
        <p14:creationId xmlns:p14="http://schemas.microsoft.com/office/powerpoint/2010/main" val="5231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Brea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D99FBE-D602-4AF1-97F3-939F5F468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31155" cy="6711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74033" y="2555032"/>
            <a:ext cx="8564915" cy="2057600"/>
          </a:xfrm>
          <a:noFill/>
        </p:spPr>
        <p:txBody>
          <a:bodyPr anchor="t">
            <a:noAutofit/>
          </a:bodyPr>
          <a:lstStyle>
            <a:lvl1pPr algn="l">
              <a:lnSpc>
                <a:spcPts val="6000"/>
              </a:lnSpc>
              <a:defRPr sz="6400"/>
            </a:lvl1pPr>
          </a:lstStyle>
          <a:p>
            <a:r>
              <a:rPr lang="en-US" dirty="0"/>
              <a:t>Click to edit chapter break bar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FA2B66-E84F-46D1-81A7-D01800EE6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15294D-F6BF-1DF5-0CA7-E0D91BCA503E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Welcome Orientation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B9DD59-439F-D0F8-61D1-9548AD4CFC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9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8896" y="1408176"/>
            <a:ext cx="9504903" cy="47640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546712"/>
            <a:ext cx="8941340" cy="457200"/>
          </a:xfrm>
          <a:solidFill>
            <a:schemeClr val="accent2"/>
          </a:solidFill>
        </p:spPr>
        <p:txBody>
          <a:bodyPr/>
          <a:lstStyle/>
          <a:p>
            <a:r>
              <a:rPr lang="en-US" dirty="0"/>
              <a:t>Click to edit title, size as necessary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58968" y="6360923"/>
            <a:ext cx="1776154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E6AF2F-0C25-4323-A7AA-8ED2AD135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0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546712"/>
            <a:ext cx="8915400" cy="457200"/>
          </a:xfrm>
          <a:solidFill>
            <a:schemeClr val="accent2"/>
          </a:solidFill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title, size as necessary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3A1FB7-81BE-4926-8D2A-01E58786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1328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1F7961-FA02-4BAE-8C2D-7E4A32925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54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A6990A5-5113-4A19-B2A2-3CAF8AD4D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76544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3BCA199-CD26-4A0A-98E7-DEAC7AC04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2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2D796DD-659E-42F1-86E8-E94AA42AB8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-219456"/>
            <a:ext cx="4371429" cy="40952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46712"/>
            <a:ext cx="10515600" cy="45720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8897" y="1317540"/>
            <a:ext cx="9585290" cy="4748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704" y="6360923"/>
            <a:ext cx="2673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8E22C23-C3AA-42D5-AB3C-A880DCBC7E19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EBCD22-C56D-43FF-9917-1B7B2FDDD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1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4" r:id="rId2"/>
    <p:sldLayoutId id="2147483708" r:id="rId3"/>
    <p:sldLayoutId id="2147483709" r:id="rId4"/>
    <p:sldLayoutId id="2147483712" r:id="rId5"/>
    <p:sldLayoutId id="2147483720" r:id="rId6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377" rtl="0" eaLnBrk="1" latinLnBrk="0" hangingPunct="1">
        <a:lnSpc>
          <a:spcPts val="3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7013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6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1500" indent="-228600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20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57300" indent="-227013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-230188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72">
          <p15:clr>
            <a:srgbClr val="F26B43"/>
          </p15:clr>
        </p15:guide>
        <p15:guide id="4" pos="6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57A2A-F202-E5D3-7C2F-65D54E47D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Annual Report 2024-2025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88426-4954-B4D2-5738-053309355E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ASU Senate Research and Creative Activities Committee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6B7AF8-DDE3-D4D0-C567-060CB09F3E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Members: Juliet Hart Barnett, Katelyn </a:t>
            </a:r>
            <a:r>
              <a:rPr lang="en-US" dirty="0" err="1"/>
              <a:t>Bolhofner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Cynthia Bolton, Claudine DeCarolis, John </a:t>
            </a:r>
            <a:r>
              <a:rPr lang="en-US" dirty="0" err="1"/>
              <a:t>Fricks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Gilberto Lopez, Christopher Rojas, and Michael Todd (Chair)</a:t>
            </a:r>
          </a:p>
        </p:txBody>
      </p:sp>
    </p:spTree>
    <p:extLst>
      <p:ext uri="{BB962C8B-B14F-4D97-AF65-F5344CB8AC3E}">
        <p14:creationId xmlns:p14="http://schemas.microsoft.com/office/powerpoint/2010/main" val="325296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5B4DD78-A205-22AE-5505-E2CF3CE1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  <a:cs typeface="Calibri" panose="020F0502020204030204" pitchFamily="34" charset="0"/>
              </a:rPr>
              <a:t>RCA Committee Activities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A285C-F20A-A4EE-11A6-BB8CF3517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4D5D5804-C238-BBA7-72C1-A5DB902B0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163513"/>
            <a:r>
              <a:rPr lang="en-US" sz="1900" dirty="0"/>
              <a:t>Approval of Changes to RSP (Research &amp; Sponsored Projects) 604 </a:t>
            </a:r>
            <a:br>
              <a:rPr lang="en-US" sz="1900" dirty="0"/>
            </a:br>
            <a:r>
              <a:rPr lang="en-US" sz="1900" dirty="0"/>
              <a:t>Intellectual Property (IP) Management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Primary substantive changes, to comply with ABOR requirements, were to apportionment of income generated by IP created by ASU personnel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Senate approved the changes to ASU’s IP policy at its Dec 2024 meeting</a:t>
            </a:r>
          </a:p>
          <a:p>
            <a:r>
              <a:rPr lang="en-US" sz="1900" dirty="0"/>
              <a:t>Open Access Publication Fund – Evaluation of Initial Pilot Program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Provost’s Office and Knowledge Enterprise provided funding to be administered by ASU Library</a:t>
            </a:r>
          </a:p>
          <a:p>
            <a:pPr marL="1200150" lvl="2" indent="-285750"/>
            <a:r>
              <a:rPr lang="en-US" sz="1600" dirty="0"/>
              <a:t>$30,000 per fiscal year; up to $1,500 reimbursement available per article</a:t>
            </a:r>
          </a:p>
          <a:p>
            <a:pPr marL="1200150" lvl="2" indent="-285750"/>
            <a:r>
              <a:rPr lang="en-US" sz="1600" dirty="0"/>
              <a:t>For FY 2024, funds were exhausted as of March 18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RCA Committee reported program outcomes and sent recommendations (e.g., increasing total funding to $55,000/FY; increasing maximum award amount to $2,000; relaxing financial  eligibility criteria; modifying application process to include financial checks at unit level)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35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-Senate-PPt-Template" id="{AB60C9A0-EE88-46EC-A9EF-D9BD3FF1DF8F}" vid="{3480E46B-7A77-4369-85C7-92CF034432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University-Senate-PPt-Template-2024</Template>
  <TotalTime>15</TotalTime>
  <Words>194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Courier New</vt:lpstr>
      <vt:lpstr>University-Senate-PPt-Template</vt:lpstr>
      <vt:lpstr>Annual Report 2024-2025</vt:lpstr>
      <vt:lpstr>RCA Committee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Ashly Contreras</dc:creator>
  <cp:lastModifiedBy>Ashly Contreras</cp:lastModifiedBy>
  <cp:revision>5</cp:revision>
  <dcterms:created xsi:type="dcterms:W3CDTF">2024-11-04T16:22:12Z</dcterms:created>
  <dcterms:modified xsi:type="dcterms:W3CDTF">2025-04-25T21:19:28Z</dcterms:modified>
</cp:coreProperties>
</file>