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12192000" cy="6858000"/>
  <p:notesSz cx="6950075" cy="9236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888">
          <p15:clr>
            <a:srgbClr val="A4A3A4"/>
          </p15:clr>
        </p15:guide>
        <p15:guide id="2" orient="horz" pos="2352">
          <p15:clr>
            <a:srgbClr val="A4A3A4"/>
          </p15:clr>
        </p15:guide>
        <p15:guide id="3" orient="horz" pos="28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h0d15wiS+yzV79Iv42F1wG93wU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>
        <p:guide pos="888"/>
        <p:guide orient="horz" pos="2352"/>
        <p:guide orient="horz" pos="28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58575" y="692700"/>
            <a:ext cx="4633600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95000" y="4387125"/>
            <a:ext cx="5560050" cy="415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>
            <a:spLocks noGrp="1"/>
          </p:cNvSpPr>
          <p:nvPr>
            <p:ph type="body" idx="1"/>
          </p:nvPr>
        </p:nvSpPr>
        <p:spPr>
          <a:xfrm>
            <a:off x="695000" y="4387125"/>
            <a:ext cx="5560050" cy="41562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8575" y="692700"/>
            <a:ext cx="4633600" cy="3463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4e52f87f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7913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4e52f87fb3_0_0:notes"/>
          <p:cNvSpPr txBox="1">
            <a:spLocks noGrp="1"/>
          </p:cNvSpPr>
          <p:nvPr>
            <p:ph type="body" idx="1"/>
          </p:nvPr>
        </p:nvSpPr>
        <p:spPr>
          <a:xfrm>
            <a:off x="695000" y="4387125"/>
            <a:ext cx="5560200" cy="41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4e52f87fb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7913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4e52f87fb3_0_6:notes"/>
          <p:cNvSpPr txBox="1">
            <a:spLocks noGrp="1"/>
          </p:cNvSpPr>
          <p:nvPr>
            <p:ph type="body" idx="1"/>
          </p:nvPr>
        </p:nvSpPr>
        <p:spPr>
          <a:xfrm>
            <a:off x="695000" y="4387125"/>
            <a:ext cx="5560200" cy="41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4e52f87fb3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7913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4e52f87fb3_0_12:notes"/>
          <p:cNvSpPr txBox="1">
            <a:spLocks noGrp="1"/>
          </p:cNvSpPr>
          <p:nvPr>
            <p:ph type="body" idx="1"/>
          </p:nvPr>
        </p:nvSpPr>
        <p:spPr>
          <a:xfrm>
            <a:off x="695000" y="4387125"/>
            <a:ext cx="5560200" cy="41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ctrTitle"/>
          </p:nvPr>
        </p:nvSpPr>
        <p:spPr>
          <a:xfrm>
            <a:off x="615951" y="1531507"/>
            <a:ext cx="10363200" cy="1763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60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ubTitle" idx="1"/>
          </p:nvPr>
        </p:nvSpPr>
        <p:spPr>
          <a:xfrm>
            <a:off x="615951" y="1128445"/>
            <a:ext cx="5676695" cy="3662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40"/>
              <a:buNone/>
              <a:defRPr sz="24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16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64285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64285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body" idx="2"/>
          </p:nvPr>
        </p:nvSpPr>
        <p:spPr>
          <a:xfrm>
            <a:off x="615952" y="3295383"/>
            <a:ext cx="8945493" cy="1471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250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6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164285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4pPr>
            <a:lvl5pPr marL="2286000" lvl="4" indent="-228600" algn="l">
              <a:lnSpc>
                <a:spcPct val="164285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7589" y="5164719"/>
            <a:ext cx="3416760" cy="14333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 content">
  <p:cSld name="Title and one column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1848896" y="1408176"/>
            <a:ext cx="9504903" cy="476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1148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"/>
              <a:buChar char="•"/>
              <a:defRPr sz="1800"/>
            </a:lvl1pPr>
            <a:lvl2pPr marL="914400" lvl="1" indent="-36576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60"/>
              <a:buChar char="o"/>
              <a:defRPr sz="1800"/>
            </a:lvl2pPr>
            <a:lvl3pPr marL="1371600" lvl="2" indent="-342900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4375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14375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838201" y="546712"/>
            <a:ext cx="894134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5458968" y="6360923"/>
            <a:ext cx="17761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353568" y="6360923"/>
            <a:ext cx="4511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genda #2">
  <p:cSld name="Agenda #2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214649" y="0"/>
            <a:ext cx="4653567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/>
          <p:nvPr/>
        </p:nvSpPr>
        <p:spPr>
          <a:xfrm>
            <a:off x="4886652" y="495464"/>
            <a:ext cx="1409600" cy="47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500"/>
              <a:buFont typeface="Arial"/>
              <a:buNone/>
            </a:pPr>
            <a:r>
              <a:rPr lang="en-US" sz="29999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1"/>
          </p:nvPr>
        </p:nvSpPr>
        <p:spPr>
          <a:xfrm>
            <a:off x="6362700" y="0"/>
            <a:ext cx="4876264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40"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14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2880"/>
              <a:buNone/>
              <a:defRPr sz="2400" b="1"/>
            </a:lvl2pPr>
            <a:lvl3pPr marL="1371600" lvl="2" indent="-228600" algn="l">
              <a:lnSpc>
                <a:spcPct val="12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164285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4pPr>
            <a:lvl5pPr marL="2286000" lvl="4" indent="-228600" algn="l">
              <a:lnSpc>
                <a:spcPct val="164285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Break">
  <p:cSld name="Section Break">
    <p:bg>
      <p:bgPr>
        <a:solidFill>
          <a:schemeClr val="l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7331155" cy="67118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2174033" y="2555032"/>
            <a:ext cx="8564915" cy="20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353568" y="6360923"/>
            <a:ext cx="4511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" name="Google Shape;31;p8"/>
          <p:cNvSpPr txBox="1"/>
          <p:nvPr/>
        </p:nvSpPr>
        <p:spPr>
          <a:xfrm>
            <a:off x="762000" y="6360923"/>
            <a:ext cx="46512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|</a:t>
            </a:r>
            <a:r>
              <a:rPr lang="en-US"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University Senate Welcome Orientation  </a:t>
            </a:r>
            <a:r>
              <a:rPr lang="en-US" sz="11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|</a:t>
            </a:r>
            <a:r>
              <a:rPr lang="en-US"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2024–2025   </a:t>
            </a:r>
            <a:endParaRPr/>
          </a:p>
        </p:txBody>
      </p:sp>
      <p:pic>
        <p:nvPicPr>
          <p:cNvPr id="32" name="Google Shape;32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52586" y="6129446"/>
            <a:ext cx="1075256" cy="6310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no content">
  <p:cSld name="Title, n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838200" y="546712"/>
            <a:ext cx="89154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71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ftr" idx="11"/>
          </p:nvPr>
        </p:nvSpPr>
        <p:spPr>
          <a:xfrm>
            <a:off x="5291328" y="6360923"/>
            <a:ext cx="46512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353568" y="6360923"/>
            <a:ext cx="4511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5876544" y="6360923"/>
            <a:ext cx="46512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353568" y="6360923"/>
            <a:ext cx="4511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-219456"/>
            <a:ext cx="4371429" cy="409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1052586" y="6129446"/>
            <a:ext cx="1075256" cy="63106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4"/>
          <p:cNvSpPr txBox="1">
            <a:spLocks noGrp="1"/>
          </p:cNvSpPr>
          <p:nvPr>
            <p:ph type="title"/>
          </p:nvPr>
        </p:nvSpPr>
        <p:spPr>
          <a:xfrm>
            <a:off x="838200" y="546712"/>
            <a:ext cx="105156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714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body" idx="1"/>
          </p:nvPr>
        </p:nvSpPr>
        <p:spPr>
          <a:xfrm>
            <a:off x="1848897" y="1317540"/>
            <a:ext cx="9585290" cy="4748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148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5760" algn="l" rtl="0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Courier New"/>
              <a:buChar char="o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64285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64285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ftr" idx="11"/>
          </p:nvPr>
        </p:nvSpPr>
        <p:spPr>
          <a:xfrm>
            <a:off x="6775704" y="6360923"/>
            <a:ext cx="267309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/>
          <p:nvPr/>
        </p:nvSpPr>
        <p:spPr>
          <a:xfrm>
            <a:off x="762000" y="6360923"/>
            <a:ext cx="46512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|</a:t>
            </a:r>
            <a:r>
              <a:rPr lang="en-US"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University Senate  </a:t>
            </a:r>
            <a:r>
              <a:rPr lang="en-US" sz="11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|</a:t>
            </a:r>
            <a:r>
              <a:rPr lang="en-US"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2024–2025   </a:t>
            </a:r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353568" y="6360923"/>
            <a:ext cx="4511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72">
          <p15:clr>
            <a:srgbClr val="F26B43"/>
          </p15:clr>
        </p15:guide>
        <p15:guide id="4" pos="6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 txBox="1">
            <a:spLocks noGrp="1"/>
          </p:cNvSpPr>
          <p:nvPr>
            <p:ph type="ctrTitle"/>
          </p:nvPr>
        </p:nvSpPr>
        <p:spPr>
          <a:xfrm>
            <a:off x="615950" y="1531500"/>
            <a:ext cx="11372100" cy="1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</a:pPr>
            <a:r>
              <a:rPr lang="en-US"/>
              <a:t>Student Faculty Policy Committee </a:t>
            </a:r>
            <a:endParaRPr/>
          </a:p>
        </p:txBody>
      </p:sp>
      <p:sp>
        <p:nvSpPr>
          <p:cNvPr id="45" name="Google Shape;45;p1"/>
          <p:cNvSpPr txBox="1">
            <a:spLocks noGrp="1"/>
          </p:cNvSpPr>
          <p:nvPr>
            <p:ph type="subTitle" idx="1"/>
          </p:nvPr>
        </p:nvSpPr>
        <p:spPr>
          <a:xfrm>
            <a:off x="615951" y="1128445"/>
            <a:ext cx="5676695" cy="3662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0000"/>
              <a:buNone/>
            </a:pPr>
            <a:r>
              <a:rPr lang="en-US"/>
              <a:t>2024 - 2025 Committee Summary</a:t>
            </a:r>
            <a:endParaRPr/>
          </a:p>
        </p:txBody>
      </p:sp>
      <p:sp>
        <p:nvSpPr>
          <p:cNvPr id="46" name="Google Shape;46;p1"/>
          <p:cNvSpPr txBox="1">
            <a:spLocks noGrp="1"/>
          </p:cNvSpPr>
          <p:nvPr>
            <p:ph type="body" idx="2"/>
          </p:nvPr>
        </p:nvSpPr>
        <p:spPr>
          <a:xfrm>
            <a:off x="615950" y="3295372"/>
            <a:ext cx="8945400" cy="19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0000"/>
              <a:buNone/>
            </a:pPr>
            <a:r>
              <a:rPr lang="en-US" b="1"/>
              <a:t>Chair</a:t>
            </a:r>
            <a:r>
              <a:rPr lang="en-US"/>
              <a:t>: Whitney Hansen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0000"/>
              <a:buNone/>
            </a:pPr>
            <a:r>
              <a:rPr lang="en-US" b="1"/>
              <a:t>Members</a:t>
            </a:r>
            <a:r>
              <a:rPr lang="en-US"/>
              <a:t>: Donald Frost, Anne Walton-Ramirez, Bjorg LeSueur, Shanondora Billiot, Yun Kang, Roseanne Schuster, Debbie Ritter-Williams, Jeffrey Timmermans, Joya Scott, and Dana Tait.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0000"/>
              <a:buNone/>
            </a:pPr>
            <a:r>
              <a:rPr lang="en-US" b="1"/>
              <a:t>Ex officio members</a:t>
            </a:r>
            <a:r>
              <a:rPr lang="en-US"/>
              <a:t>: Elisa Kawam &amp; Sedra Shahin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4e52f87fb3_0_0"/>
          <p:cNvSpPr txBox="1">
            <a:spLocks noGrp="1"/>
          </p:cNvSpPr>
          <p:nvPr>
            <p:ph type="body" idx="1"/>
          </p:nvPr>
        </p:nvSpPr>
        <p:spPr>
          <a:xfrm>
            <a:off x="1848896" y="1408176"/>
            <a:ext cx="9504900" cy="4764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11480" algn="l" rtl="0"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lang="en-US" dirty="0"/>
              <a:t>RFC 265: Academic integrity -  </a:t>
            </a:r>
            <a:r>
              <a:rPr lang="en-US" dirty="0" err="1"/>
              <a:t>Honorlock</a:t>
            </a:r>
            <a:r>
              <a:rPr lang="en-US" dirty="0"/>
              <a:t> proctoring solution </a:t>
            </a:r>
            <a:endParaRPr dirty="0"/>
          </a:p>
          <a:p>
            <a:pPr marL="914400" lvl="1" indent="-365760" algn="l" rtl="0">
              <a:spcBef>
                <a:spcPts val="0"/>
              </a:spcBef>
              <a:spcAft>
                <a:spcPts val="0"/>
              </a:spcAft>
              <a:buSzPts val="2160"/>
              <a:buChar char="o"/>
            </a:pPr>
            <a:r>
              <a:rPr lang="en-US" dirty="0" err="1"/>
              <a:t>Honorlock’s</a:t>
            </a:r>
            <a:r>
              <a:rPr lang="en-US" dirty="0"/>
              <a:t> Spring 2024 fix was successful. </a:t>
            </a:r>
            <a:endParaRPr dirty="0"/>
          </a:p>
          <a:p>
            <a:pPr marL="914400" lvl="1" indent="-365760" algn="l" rtl="0">
              <a:spcBef>
                <a:spcPts val="0"/>
              </a:spcBef>
              <a:spcAft>
                <a:spcPts val="0"/>
              </a:spcAft>
              <a:buSzPts val="2160"/>
              <a:buChar char="o"/>
            </a:pPr>
            <a:r>
              <a:rPr lang="en-US" dirty="0" err="1"/>
              <a:t>Honorlock</a:t>
            </a:r>
            <a:r>
              <a:rPr lang="en-US" dirty="0"/>
              <a:t> is still the most sensible proctoring solution for high stakes exams </a:t>
            </a:r>
            <a:endParaRPr dirty="0"/>
          </a:p>
          <a:p>
            <a:pPr marL="457200" lvl="0" indent="-411480" algn="l" rtl="0"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endParaRPr lang="en-US" dirty="0"/>
          </a:p>
          <a:p>
            <a:pPr marL="457200" lvl="0" indent="-411480" algn="l" rtl="0"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lang="en-US" dirty="0"/>
              <a:t>RFC 244: Academic integrity - variability across Colleges/Schools </a:t>
            </a:r>
            <a:endParaRPr dirty="0"/>
          </a:p>
          <a:p>
            <a:pPr marL="457200" lvl="0" indent="-411480" algn="l" rtl="0"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endParaRPr lang="en-US" dirty="0"/>
          </a:p>
          <a:p>
            <a:pPr marL="457200" lvl="0" indent="-411480" algn="l" rtl="0"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lang="en-US" dirty="0"/>
              <a:t>RFC 20: Generative AI and academic integrity </a:t>
            </a:r>
            <a:endParaRPr dirty="0"/>
          </a:p>
          <a:p>
            <a:pPr marL="914400" lvl="1" indent="-365760" algn="l" rtl="0">
              <a:spcBef>
                <a:spcPts val="0"/>
              </a:spcBef>
              <a:spcAft>
                <a:spcPts val="0"/>
              </a:spcAft>
              <a:buSzPts val="2160"/>
              <a:buChar char="o"/>
            </a:pPr>
            <a:r>
              <a:rPr lang="en-US" dirty="0"/>
              <a:t>Working with Vice Assistant Provost Dr. Catherine O’Donnell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900"/>
              </a:spcAft>
              <a:buNone/>
            </a:pPr>
            <a:endParaRPr dirty="0"/>
          </a:p>
        </p:txBody>
      </p:sp>
      <p:sp>
        <p:nvSpPr>
          <p:cNvPr id="66" name="Google Shape;66;g34e52f87fb3_0_0"/>
          <p:cNvSpPr txBox="1">
            <a:spLocks noGrp="1"/>
          </p:cNvSpPr>
          <p:nvPr>
            <p:ph type="title"/>
          </p:nvPr>
        </p:nvSpPr>
        <p:spPr>
          <a:xfrm>
            <a:off x="838201" y="546712"/>
            <a:ext cx="8941200" cy="457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Major themes: Academic Integrity </a:t>
            </a:r>
            <a:endParaRPr/>
          </a:p>
        </p:txBody>
      </p:sp>
      <p:sp>
        <p:nvSpPr>
          <p:cNvPr id="67" name="Google Shape;67;g34e52f87fb3_0_0"/>
          <p:cNvSpPr txBox="1">
            <a:spLocks noGrp="1"/>
          </p:cNvSpPr>
          <p:nvPr>
            <p:ph type="sldNum" idx="12"/>
          </p:nvPr>
        </p:nvSpPr>
        <p:spPr>
          <a:xfrm>
            <a:off x="353568" y="6360923"/>
            <a:ext cx="451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68" name="Google Shape;68;g34e52f87fb3_0_0"/>
          <p:cNvSpPr txBox="1"/>
          <p:nvPr/>
        </p:nvSpPr>
        <p:spPr>
          <a:xfrm rot="-1558565">
            <a:off x="425175" y="1684292"/>
            <a:ext cx="1409602" cy="652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chemeClr val="lt1"/>
                </a:solidFill>
                <a:highlight>
                  <a:schemeClr val="accent1"/>
                </a:highlight>
              </a:rPr>
              <a:t>Closed</a:t>
            </a:r>
            <a:endParaRPr sz="2500">
              <a:solidFill>
                <a:schemeClr val="lt1"/>
              </a:solidFill>
              <a:highlight>
                <a:schemeClr val="accent1"/>
              </a:highlight>
            </a:endParaRPr>
          </a:p>
        </p:txBody>
      </p:sp>
      <p:sp>
        <p:nvSpPr>
          <p:cNvPr id="69" name="Google Shape;69;g34e52f87fb3_0_0"/>
          <p:cNvSpPr txBox="1"/>
          <p:nvPr/>
        </p:nvSpPr>
        <p:spPr>
          <a:xfrm rot="-1558565">
            <a:off x="501375" y="2751092"/>
            <a:ext cx="1409602" cy="652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chemeClr val="lt1"/>
                </a:solidFill>
                <a:highlight>
                  <a:schemeClr val="accent1"/>
                </a:highlight>
              </a:rPr>
              <a:t>Closed</a:t>
            </a:r>
            <a:endParaRPr sz="2500">
              <a:solidFill>
                <a:schemeClr val="lt1"/>
              </a:solidFill>
              <a:highlight>
                <a:schemeClr val="accent1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4e52f87fb3_0_6"/>
          <p:cNvSpPr txBox="1">
            <a:spLocks noGrp="1"/>
          </p:cNvSpPr>
          <p:nvPr>
            <p:ph type="body" idx="1"/>
          </p:nvPr>
        </p:nvSpPr>
        <p:spPr>
          <a:xfrm>
            <a:off x="1848896" y="1408176"/>
            <a:ext cx="9504900" cy="4764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11480" algn="l" rtl="0"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lang="en-US" dirty="0"/>
              <a:t>RFC 270: Overrides </a:t>
            </a:r>
            <a:endParaRPr dirty="0"/>
          </a:p>
          <a:p>
            <a:pPr marL="914400" lvl="1" indent="-365760" algn="l" rtl="0">
              <a:spcBef>
                <a:spcPts val="0"/>
              </a:spcBef>
              <a:spcAft>
                <a:spcPts val="0"/>
              </a:spcAft>
              <a:buSzPts val="2160"/>
              <a:buChar char="o"/>
            </a:pPr>
            <a:r>
              <a:rPr lang="en-US" dirty="0"/>
              <a:t>Survey results indicated that most faculty (70%) receive 1 - 5 requests a semester</a:t>
            </a:r>
            <a:endParaRPr dirty="0"/>
          </a:p>
          <a:p>
            <a:pPr marL="914400" lvl="1" indent="-365760" algn="l" rtl="0">
              <a:spcBef>
                <a:spcPts val="0"/>
              </a:spcBef>
              <a:spcAft>
                <a:spcPts val="0"/>
              </a:spcAft>
              <a:buSzPts val="2160"/>
              <a:buChar char="o"/>
            </a:pPr>
            <a:r>
              <a:rPr lang="en-US" dirty="0"/>
              <a:t>Most faculty (80%) do not feel pressure to grant overrides. </a:t>
            </a:r>
            <a:endParaRPr dirty="0"/>
          </a:p>
          <a:p>
            <a:pPr marL="914400" lvl="1" indent="-365760" algn="l" rtl="0">
              <a:spcBef>
                <a:spcPts val="0"/>
              </a:spcBef>
              <a:spcAft>
                <a:spcPts val="0"/>
              </a:spcAft>
              <a:buSzPts val="2160"/>
              <a:buChar char="o"/>
            </a:pPr>
            <a:r>
              <a:rPr lang="en-US" dirty="0"/>
              <a:t>Faculty can request information about overrides to be added into Class Search for their individual course. </a:t>
            </a:r>
          </a:p>
          <a:p>
            <a:pPr marL="548640" lvl="1" indent="0" algn="l" rtl="0">
              <a:spcBef>
                <a:spcPts val="0"/>
              </a:spcBef>
              <a:spcAft>
                <a:spcPts val="0"/>
              </a:spcAft>
              <a:buSzPts val="2160"/>
              <a:buNone/>
            </a:pPr>
            <a:endParaRPr dirty="0"/>
          </a:p>
          <a:p>
            <a:pPr marL="457200" lvl="0" indent="-411480" algn="l" rtl="0"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lang="en-US" dirty="0"/>
              <a:t>RFC 22: Canvas shell retention period</a:t>
            </a:r>
            <a:endParaRPr dirty="0"/>
          </a:p>
          <a:p>
            <a:pPr marL="914400" lvl="1" indent="-365760" algn="l" rtl="0">
              <a:spcBef>
                <a:spcPts val="0"/>
              </a:spcBef>
              <a:spcAft>
                <a:spcPts val="0"/>
              </a:spcAft>
              <a:buSzPts val="2160"/>
              <a:buChar char="o"/>
            </a:pPr>
            <a:r>
              <a:rPr lang="en-US" dirty="0"/>
              <a:t>Changes are coming but we will ensure faculty have sufficient notice and training. </a:t>
            </a:r>
          </a:p>
          <a:p>
            <a:pPr marL="548640" lvl="1" indent="0" algn="l" rtl="0">
              <a:spcBef>
                <a:spcPts val="0"/>
              </a:spcBef>
              <a:spcAft>
                <a:spcPts val="0"/>
              </a:spcAft>
              <a:buSzPts val="2160"/>
              <a:buNone/>
            </a:pPr>
            <a:endParaRPr dirty="0"/>
          </a:p>
          <a:p>
            <a:pPr marL="457200" lvl="0" indent="-411480" algn="l" rtl="0"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lang="en-US" dirty="0"/>
              <a:t>RFC 251: </a:t>
            </a:r>
            <a:r>
              <a:rPr lang="en-US" dirty="0" err="1"/>
              <a:t>Cintana</a:t>
            </a:r>
            <a:r>
              <a:rPr lang="en-US" dirty="0"/>
              <a:t> (joint RFC with personnel committee)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900"/>
              </a:spcAft>
              <a:buNone/>
            </a:pPr>
            <a:r>
              <a:rPr lang="en-US" dirty="0"/>
              <a:t> </a:t>
            </a:r>
            <a:endParaRPr dirty="0"/>
          </a:p>
        </p:txBody>
      </p:sp>
      <p:sp>
        <p:nvSpPr>
          <p:cNvPr id="75" name="Google Shape;75;g34e52f87fb3_0_6"/>
          <p:cNvSpPr txBox="1">
            <a:spLocks noGrp="1"/>
          </p:cNvSpPr>
          <p:nvPr>
            <p:ph type="title"/>
          </p:nvPr>
        </p:nvSpPr>
        <p:spPr>
          <a:xfrm>
            <a:off x="838201" y="546712"/>
            <a:ext cx="8941200" cy="457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Major themes: Faculty efforts</a:t>
            </a:r>
            <a:endParaRPr/>
          </a:p>
        </p:txBody>
      </p:sp>
      <p:sp>
        <p:nvSpPr>
          <p:cNvPr id="76" name="Google Shape;76;g34e52f87fb3_0_6"/>
          <p:cNvSpPr txBox="1">
            <a:spLocks noGrp="1"/>
          </p:cNvSpPr>
          <p:nvPr>
            <p:ph type="sldNum" idx="12"/>
          </p:nvPr>
        </p:nvSpPr>
        <p:spPr>
          <a:xfrm>
            <a:off x="353568" y="6360923"/>
            <a:ext cx="451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77" name="Google Shape;77;g34e52f87fb3_0_6"/>
          <p:cNvSpPr txBox="1"/>
          <p:nvPr/>
        </p:nvSpPr>
        <p:spPr>
          <a:xfrm rot="-1558565">
            <a:off x="729975" y="1684292"/>
            <a:ext cx="1409602" cy="652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chemeClr val="lt1"/>
                </a:solidFill>
                <a:highlight>
                  <a:schemeClr val="accent1"/>
                </a:highlight>
              </a:rPr>
              <a:t>Closed</a:t>
            </a:r>
            <a:endParaRPr sz="2500">
              <a:solidFill>
                <a:schemeClr val="lt1"/>
              </a:solidFill>
              <a:highlight>
                <a:schemeClr val="accent1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4e52f87fb3_0_12"/>
          <p:cNvSpPr txBox="1">
            <a:spLocks noGrp="1"/>
          </p:cNvSpPr>
          <p:nvPr>
            <p:ph type="body" idx="1"/>
          </p:nvPr>
        </p:nvSpPr>
        <p:spPr>
          <a:xfrm>
            <a:off x="1848896" y="1408176"/>
            <a:ext cx="9504900" cy="4764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11480" algn="l" rtl="0"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lang="en-US" dirty="0"/>
              <a:t>RFC 11: Leadership requirements for Student Clubs</a:t>
            </a:r>
            <a:endParaRPr dirty="0"/>
          </a:p>
          <a:p>
            <a:pPr marL="914400" lvl="1" indent="-365760" algn="l" rtl="0">
              <a:spcBef>
                <a:spcPts val="0"/>
              </a:spcBef>
              <a:spcAft>
                <a:spcPts val="0"/>
              </a:spcAft>
              <a:buSzPts val="2160"/>
              <a:buChar char="o"/>
            </a:pPr>
            <a:r>
              <a:rPr lang="en-US" dirty="0"/>
              <a:t>Staff are no longer able to lead student clubs. </a:t>
            </a:r>
          </a:p>
          <a:p>
            <a:pPr marL="548640" lvl="1" indent="0" algn="l" rtl="0">
              <a:spcBef>
                <a:spcPts val="0"/>
              </a:spcBef>
              <a:spcAft>
                <a:spcPts val="0"/>
              </a:spcAft>
              <a:buSzPts val="2160"/>
              <a:buNone/>
            </a:pPr>
            <a:endParaRPr dirty="0"/>
          </a:p>
          <a:p>
            <a:pPr marL="457200" lvl="0" indent="-411480" algn="l" rtl="0"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lang="en-US" dirty="0"/>
              <a:t>RFC 12: Graduate Student Funding delays &amp; mismanagement</a:t>
            </a:r>
          </a:p>
          <a:p>
            <a:pPr marL="45720" lvl="0" indent="0" algn="l" rtl="0">
              <a:spcBef>
                <a:spcPts val="0"/>
              </a:spcBef>
              <a:spcAft>
                <a:spcPts val="0"/>
              </a:spcAft>
              <a:buSzPts val="2880"/>
              <a:buNone/>
            </a:pPr>
            <a:endParaRPr dirty="0"/>
          </a:p>
          <a:p>
            <a:pPr marL="457200" lvl="0" indent="-411480" algn="l" rtl="0"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lang="en-US" dirty="0"/>
              <a:t>RFC 259: Student cell phone use in classrooms </a:t>
            </a:r>
            <a:endParaRPr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900"/>
              </a:spcAft>
              <a:buNone/>
            </a:pPr>
            <a:endParaRPr dirty="0"/>
          </a:p>
        </p:txBody>
      </p:sp>
      <p:sp>
        <p:nvSpPr>
          <p:cNvPr id="83" name="Google Shape;83;g34e52f87fb3_0_12"/>
          <p:cNvSpPr txBox="1">
            <a:spLocks noGrp="1"/>
          </p:cNvSpPr>
          <p:nvPr>
            <p:ph type="title"/>
          </p:nvPr>
        </p:nvSpPr>
        <p:spPr>
          <a:xfrm>
            <a:off x="838201" y="546712"/>
            <a:ext cx="8941200" cy="457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Major themes: Student focused</a:t>
            </a:r>
            <a:endParaRPr/>
          </a:p>
        </p:txBody>
      </p:sp>
      <p:sp>
        <p:nvSpPr>
          <p:cNvPr id="84" name="Google Shape;84;g34e52f87fb3_0_12"/>
          <p:cNvSpPr txBox="1">
            <a:spLocks noGrp="1"/>
          </p:cNvSpPr>
          <p:nvPr>
            <p:ph type="sldNum" idx="12"/>
          </p:nvPr>
        </p:nvSpPr>
        <p:spPr>
          <a:xfrm>
            <a:off x="353568" y="6360923"/>
            <a:ext cx="451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85" name="Google Shape;85;g34e52f87fb3_0_12"/>
          <p:cNvSpPr txBox="1"/>
          <p:nvPr/>
        </p:nvSpPr>
        <p:spPr>
          <a:xfrm rot="-1558565">
            <a:off x="641750" y="2430690"/>
            <a:ext cx="1409602" cy="652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solidFill>
                  <a:schemeClr val="lt1"/>
                </a:solidFill>
                <a:highlight>
                  <a:schemeClr val="accent1"/>
                </a:highlight>
              </a:rPr>
              <a:t>Closed</a:t>
            </a:r>
            <a:endParaRPr sz="2500" dirty="0">
              <a:solidFill>
                <a:schemeClr val="lt1"/>
              </a:solidFill>
              <a:highlight>
                <a:schemeClr val="accent1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iversity-Senate-PPt-Template">
  <a:themeElements>
    <a:clrScheme name="ASU Brand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252</Words>
  <Application>Microsoft Office PowerPoint</Application>
  <PresentationFormat>Widescreen</PresentationFormat>
  <Paragraphs>40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University-Senate-PPt-Template</vt:lpstr>
      <vt:lpstr>Student Faculty Policy Committee </vt:lpstr>
      <vt:lpstr>Major themes: Academic Integrity </vt:lpstr>
      <vt:lpstr>Major themes: Faculty efforts</vt:lpstr>
      <vt:lpstr>Major themes: Student focused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Ashly Contreras</dc:creator>
  <cp:lastModifiedBy>Ashly Contreras</cp:lastModifiedBy>
  <cp:revision>1</cp:revision>
  <dcterms:created xsi:type="dcterms:W3CDTF">2024-11-04T16:22:12Z</dcterms:created>
  <dcterms:modified xsi:type="dcterms:W3CDTF">2025-04-25T21:32:42Z</dcterms:modified>
</cp:coreProperties>
</file>