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</p:sldMasterIdLst>
  <p:sldIdLst>
    <p:sldId id="256" r:id="rId7"/>
    <p:sldId id="257" r:id="rId8"/>
    <p:sldId id="258" r:id="rId9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CC9EA72-B8E6-4299-A3C4-2F3F4EACD58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EE0DF9A-3DA0-490E-B1C1-7CC61618747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04D3DEA-62E2-44A9-87FB-C722CDCFD2A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DAFA7CEC-81D4-440B-85D3-25DD3FE6B12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7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2" name="Footer Placeholder 4" hidden="1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15960" y="1531440"/>
            <a:ext cx="10362960" cy="1763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6500"/>
              </a:lnSpc>
              <a:buNone/>
            </a:pPr>
            <a:r>
              <a:rPr lang="en-US" sz="6000" b="1" strike="noStrike" spc="-1">
                <a:solidFill>
                  <a:schemeClr val="dk2"/>
                </a:solidFill>
                <a:latin typeface="Arial"/>
              </a:rPr>
              <a:t>Type your presentation title here</a:t>
            </a:r>
            <a:endParaRPr lang="en-US" sz="6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15960" y="3295440"/>
            <a:ext cx="8945280" cy="147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120000"/>
              </a:lnSpc>
              <a:spcAft>
                <a:spcPts val="901"/>
              </a:spcAft>
              <a:buNone/>
              <a:tabLst>
                <a:tab pos="0" algn="l"/>
              </a:tabLst>
            </a:pPr>
            <a:r>
              <a:rPr lang="en-US" sz="2500" b="0" strike="noStrike" spc="-1">
                <a:solidFill>
                  <a:schemeClr val="dk1"/>
                </a:solidFill>
                <a:latin typeface="Arial"/>
              </a:rPr>
              <a:t>Type information such as: presenter name, location, date, . . . </a:t>
            </a:r>
          </a:p>
        </p:txBody>
      </p:sp>
      <p:pic>
        <p:nvPicPr>
          <p:cNvPr id="5" name="Picture 3"/>
          <p:cNvPicPr/>
          <p:nvPr/>
        </p:nvPicPr>
        <p:blipFill>
          <a:blip r:embed="rId5"/>
          <a:stretch/>
        </p:blipFill>
        <p:spPr>
          <a:xfrm>
            <a:off x="367560" y="5164560"/>
            <a:ext cx="3416400" cy="143316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7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8" name="Footer Placeholder 4" hidden="1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4560" y="0"/>
            <a:ext cx="4653360" cy="6857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r" defTabSz="914400">
              <a:lnSpc>
                <a:spcPts val="4000"/>
              </a:lnSpc>
              <a:buNone/>
            </a:pPr>
            <a:r>
              <a:rPr lang="en-US" sz="4800" b="1" strike="noStrike" spc="-1">
                <a:solidFill>
                  <a:schemeClr val="dk1"/>
                </a:solidFill>
                <a:latin typeface="Arial"/>
              </a:rPr>
              <a:t>Click to edit Master title style</a:t>
            </a:r>
            <a:endParaRPr lang="en-US" sz="4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" name="Shape 14"/>
          <p:cNvSpPr/>
          <p:nvPr/>
        </p:nvSpPr>
        <p:spPr>
          <a:xfrm>
            <a:off x="4886640" y="495360"/>
            <a:ext cx="1409400" cy="470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Autofit/>
          </a:bodyPr>
          <a:lstStyle/>
          <a:p>
            <a:pPr defTabSz="609480">
              <a:lnSpc>
                <a:spcPct val="100000"/>
              </a:lnSpc>
              <a:tabLst>
                <a:tab pos="0" algn="l"/>
              </a:tabLst>
            </a:pPr>
            <a:r>
              <a:rPr lang="en" sz="30000" b="0" strike="noStrike" spc="-1">
                <a:solidFill>
                  <a:schemeClr val="accent2"/>
                </a:solidFill>
                <a:latin typeface="Arial"/>
                <a:ea typeface="Arial"/>
              </a:rPr>
              <a:t>{</a:t>
            </a:r>
            <a:endParaRPr lang="en-US" sz="30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362640" y="0"/>
            <a:ext cx="4875840" cy="6857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marL="609480" indent="-304920" defTabSz="914400">
              <a:lnSpc>
                <a:spcPct val="114000"/>
              </a:lnSpc>
              <a:spcAft>
                <a:spcPts val="2132"/>
              </a:spcAft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Arial"/>
              </a:rPr>
              <a:t>First list item, soft return for two lines </a:t>
            </a:r>
            <a:endParaRPr lang="en-US" sz="2400" b="0" strike="noStrike" spc="-1">
              <a:solidFill>
                <a:schemeClr val="dk1"/>
              </a:solidFill>
              <a:latin typeface="Arial"/>
            </a:endParaRPr>
          </a:p>
          <a:p>
            <a:pPr marL="609480" indent="-304920" defTabSz="914400">
              <a:lnSpc>
                <a:spcPct val="114000"/>
              </a:lnSpc>
              <a:spcAft>
                <a:spcPts val="2132"/>
              </a:spcAft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Arial"/>
              </a:rPr>
              <a:t>Second list item and so on</a:t>
            </a:r>
            <a:endParaRPr lang="en-US" sz="24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13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14" name="Footer Placeholder 4" hidden="1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3"/>
          <p:cNvPicPr/>
          <p:nvPr/>
        </p:nvPicPr>
        <p:blipFill>
          <a:blip r:embed="rId5"/>
          <a:stretch/>
        </p:blipFill>
        <p:spPr>
          <a:xfrm>
            <a:off x="0" y="0"/>
            <a:ext cx="7330680" cy="6711480"/>
          </a:xfrm>
          <a:prstGeom prst="rect">
            <a:avLst/>
          </a:prstGeom>
          <a:ln w="0">
            <a:noFill/>
          </a:ln>
        </p:spPr>
      </p:pic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174040" y="2554920"/>
            <a:ext cx="8564400" cy="2057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ts val="6001"/>
              </a:lnSpc>
              <a:buNone/>
            </a:pPr>
            <a:r>
              <a:rPr lang="en-US" sz="6400" b="1" strike="noStrike" spc="-1">
                <a:solidFill>
                  <a:schemeClr val="dk1"/>
                </a:solidFill>
                <a:latin typeface="Arial"/>
              </a:rPr>
              <a:t>Click to edit chapter break bar</a:t>
            </a:r>
            <a:endParaRPr lang="en-US" sz="6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ldNum" idx="1"/>
          </p:nvPr>
        </p:nvSpPr>
        <p:spPr>
          <a:xfrm>
            <a:off x="353520" y="6360840"/>
            <a:ext cx="4507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609480">
              <a:lnSpc>
                <a:spcPct val="100000"/>
              </a:lnSpc>
              <a:buNone/>
              <a:defRPr lang="en-US" sz="1100" b="0" strike="noStrike" spc="-1">
                <a:solidFill>
                  <a:schemeClr val="dk2"/>
                </a:solidFill>
                <a:latin typeface="Arial"/>
              </a:defRPr>
            </a:lvl1pPr>
          </a:lstStyle>
          <a:p>
            <a:pPr indent="0" algn="r" defTabSz="609480">
              <a:lnSpc>
                <a:spcPct val="100000"/>
              </a:lnSpc>
              <a:buNone/>
            </a:pPr>
            <a:fld id="{4BB1FDFD-473F-4558-82DA-66A1223739CE}" type="slidenum">
              <a:rPr lang="en-US" sz="1100" b="0" strike="noStrike" spc="-1">
                <a:solidFill>
                  <a:schemeClr val="dk2"/>
                </a:solidFill>
                <a:latin typeface="Arial"/>
              </a:rPr>
              <a:t>‹#›</a:t>
            </a:fld>
            <a:endParaRPr lang="en-US" sz="11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Footer Placeholder 4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Welcome Orientation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" name="Picture 5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21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22" name="Footer Placeholder 4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1"/>
          <p:cNvSpPr>
            <a:spLocks noGrp="1"/>
          </p:cNvSpPr>
          <p:nvPr>
            <p:ph type="body"/>
          </p:nvPr>
        </p:nvSpPr>
        <p:spPr>
          <a:xfrm>
            <a:off x="1848960" y="1408320"/>
            <a:ext cx="9504720" cy="4763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27160" indent="-22716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160000"/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Click to edit Master text styles</a:t>
            </a:r>
          </a:p>
          <a:p>
            <a:pPr marL="571680" lvl="1" indent="-2286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120000"/>
              <a:buFont typeface="Courier New"/>
              <a:buChar char="o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Second level</a:t>
            </a:r>
          </a:p>
          <a:p>
            <a:pPr marL="914400" lvl="2" indent="-22716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Third level</a:t>
            </a:r>
          </a:p>
        </p:txBody>
      </p:sp>
      <p:sp>
        <p:nvSpPr>
          <p:cNvPr id="24" name="PlaceHolder 2"/>
          <p:cNvSpPr>
            <a:spLocks noGrp="1"/>
          </p:cNvSpPr>
          <p:nvPr>
            <p:ph type="title"/>
          </p:nvPr>
        </p:nvSpPr>
        <p:spPr>
          <a:xfrm>
            <a:off x="838080" y="546840"/>
            <a:ext cx="8940960" cy="4568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2999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Click to edit title, size as necessary</a:t>
            </a: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ftr" idx="2"/>
          </p:nvPr>
        </p:nvSpPr>
        <p:spPr>
          <a:xfrm>
            <a:off x="5459040" y="6360840"/>
            <a:ext cx="177588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6" name="PlaceHolder 4"/>
          <p:cNvSpPr>
            <a:spLocks noGrp="1"/>
          </p:cNvSpPr>
          <p:nvPr>
            <p:ph type="sldNum" idx="3"/>
          </p:nvPr>
        </p:nvSpPr>
        <p:spPr>
          <a:xfrm>
            <a:off x="353520" y="6360840"/>
            <a:ext cx="4507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609480">
              <a:lnSpc>
                <a:spcPct val="100000"/>
              </a:lnSpc>
              <a:buNone/>
              <a:defRPr lang="en-US" sz="1100" b="0" strike="noStrike" spc="-1">
                <a:solidFill>
                  <a:schemeClr val="dk2"/>
                </a:solidFill>
                <a:latin typeface="Arial"/>
              </a:defRPr>
            </a:lvl1pPr>
          </a:lstStyle>
          <a:p>
            <a:pPr indent="0" algn="r" defTabSz="609480">
              <a:lnSpc>
                <a:spcPct val="100000"/>
              </a:lnSpc>
              <a:buNone/>
            </a:pPr>
            <a:fld id="{70D530F7-AD82-4867-97A2-DD55DEF0219A}" type="slidenum">
              <a:rPr lang="en-US" sz="1100" b="0" strike="noStrike" spc="-1">
                <a:solidFill>
                  <a:schemeClr val="dk2"/>
                </a:solidFill>
                <a:latin typeface="Arial"/>
              </a:rPr>
              <a:t>‹#›</a:t>
            </a:fld>
            <a:endParaRPr lang="en-US" sz="11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28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29" name="Footer Placeholder 4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546840"/>
            <a:ext cx="8915040" cy="4568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2999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Click to edit title, size as necessary</a:t>
            </a:r>
            <a:endParaRPr lang="en-US" sz="2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ftr" idx="4"/>
          </p:nvPr>
        </p:nvSpPr>
        <p:spPr>
          <a:xfrm>
            <a:off x="529128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sldNum" idx="5"/>
          </p:nvPr>
        </p:nvSpPr>
        <p:spPr>
          <a:xfrm>
            <a:off x="353520" y="6360840"/>
            <a:ext cx="4507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609480">
              <a:lnSpc>
                <a:spcPct val="100000"/>
              </a:lnSpc>
              <a:buNone/>
              <a:defRPr lang="en-US" sz="1100" b="0" strike="noStrike" spc="-1">
                <a:solidFill>
                  <a:schemeClr val="dk2"/>
                </a:solidFill>
                <a:latin typeface="Arial"/>
              </a:defRPr>
            </a:lvl1pPr>
          </a:lstStyle>
          <a:p>
            <a:pPr indent="0" algn="r" defTabSz="609480">
              <a:lnSpc>
                <a:spcPct val="100000"/>
              </a:lnSpc>
              <a:buNone/>
            </a:pPr>
            <a:fld id="{BC4C51AC-9A2D-40E8-B4A3-6BAA8A09E034}" type="slidenum">
              <a:rPr lang="en-US" sz="1100" b="0" strike="noStrike" spc="-1">
                <a:solidFill>
                  <a:schemeClr val="dk2"/>
                </a:solidFill>
                <a:latin typeface="Arial"/>
              </a:rPr>
              <a:t>‹#›</a:t>
            </a:fld>
            <a:endParaRPr lang="en-US" sz="11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7"/>
          <p:cNvPicPr/>
          <p:nvPr/>
        </p:nvPicPr>
        <p:blipFill>
          <a:blip r:embed="rId3"/>
          <a:stretch/>
        </p:blipFill>
        <p:spPr>
          <a:xfrm>
            <a:off x="0" y="-219600"/>
            <a:ext cx="4371120" cy="4095000"/>
          </a:xfrm>
          <a:prstGeom prst="rect">
            <a:avLst/>
          </a:prstGeom>
          <a:ln w="0">
            <a:noFill/>
          </a:ln>
        </p:spPr>
      </p:pic>
      <p:pic>
        <p:nvPicPr>
          <p:cNvPr id="34" name="Picture 3"/>
          <p:cNvPicPr/>
          <p:nvPr/>
        </p:nvPicPr>
        <p:blipFill>
          <a:blip r:embed="rId4"/>
          <a:stretch/>
        </p:blipFill>
        <p:spPr>
          <a:xfrm>
            <a:off x="11052720" y="6129360"/>
            <a:ext cx="1074960" cy="630720"/>
          </a:xfrm>
          <a:prstGeom prst="rect">
            <a:avLst/>
          </a:prstGeom>
          <a:ln w="0">
            <a:noFill/>
          </a:ln>
        </p:spPr>
      </p:pic>
      <p:sp>
        <p:nvSpPr>
          <p:cNvPr id="35" name="Footer Placeholder 4"/>
          <p:cNvSpPr/>
          <p:nvPr/>
        </p:nvSpPr>
        <p:spPr>
          <a:xfrm>
            <a:off x="76212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defTabSz="609480">
              <a:lnSpc>
                <a:spcPct val="100000"/>
              </a:lnSpc>
            </a:pP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University Senate  </a:t>
            </a:r>
            <a:r>
              <a:rPr lang="en-US" sz="1100" b="1" strike="noStrike" spc="-1">
                <a:solidFill>
                  <a:schemeClr val="accent2"/>
                </a:solidFill>
                <a:latin typeface="Arial"/>
              </a:rPr>
              <a:t>|</a:t>
            </a:r>
            <a:r>
              <a:rPr lang="en-US" sz="1100" b="0" strike="noStrike" spc="-1">
                <a:solidFill>
                  <a:schemeClr val="dk2"/>
                </a:solidFill>
                <a:latin typeface="Arial"/>
              </a:rPr>
              <a:t>  2024–2025   </a:t>
            </a:r>
            <a:endParaRPr lang="en-US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ftr" idx="6"/>
          </p:nvPr>
        </p:nvSpPr>
        <p:spPr>
          <a:xfrm>
            <a:off x="5876640" y="6360840"/>
            <a:ext cx="4650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sldNum" idx="7"/>
          </p:nvPr>
        </p:nvSpPr>
        <p:spPr>
          <a:xfrm>
            <a:off x="353520" y="6360840"/>
            <a:ext cx="4507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609480">
              <a:lnSpc>
                <a:spcPct val="100000"/>
              </a:lnSpc>
              <a:buNone/>
              <a:defRPr lang="en-US" sz="1100" b="0" strike="noStrike" spc="-1">
                <a:solidFill>
                  <a:schemeClr val="dk2"/>
                </a:solidFill>
                <a:latin typeface="Arial"/>
              </a:defRPr>
            </a:lvl1pPr>
          </a:lstStyle>
          <a:p>
            <a:pPr indent="0" algn="r" defTabSz="609480">
              <a:lnSpc>
                <a:spcPct val="100000"/>
              </a:lnSpc>
              <a:buNone/>
            </a:pPr>
            <a:fld id="{EB6923C8-A104-497B-9079-8FAD1ABA0B94}" type="slidenum">
              <a:rPr lang="en-US" sz="1100" b="0" strike="noStrike" spc="-1">
                <a:solidFill>
                  <a:schemeClr val="dk2"/>
                </a:solidFill>
                <a:latin typeface="Arial"/>
              </a:rPr>
              <a:t>‹#›</a:t>
            </a:fld>
            <a:endParaRPr lang="en-US" sz="11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15960" y="1531440"/>
            <a:ext cx="10585440" cy="983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6500"/>
              </a:lnSpc>
              <a:buNone/>
            </a:pPr>
            <a:r>
              <a:rPr lang="en-US" sz="4000" b="1" strike="noStrike" spc="-1">
                <a:solidFill>
                  <a:schemeClr val="dk2"/>
                </a:solidFill>
                <a:latin typeface="Arial"/>
              </a:rPr>
              <a:t>University Services &amp; Facilities Committee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15960" y="1128600"/>
            <a:ext cx="5676480" cy="36576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algn="ctr" defTabSz="914400">
              <a:lnSpc>
                <a:spcPts val="2401"/>
              </a:lnSpc>
              <a:buNone/>
              <a:tabLst>
                <a:tab pos="0" algn="l"/>
              </a:tabLst>
            </a:pPr>
            <a:r>
              <a:rPr lang="en-US" sz="1500" b="1" strike="noStrike" spc="-1" dirty="0">
                <a:solidFill>
                  <a:schemeClr val="dk2"/>
                </a:solidFill>
                <a:latin typeface="Arial"/>
              </a:rPr>
              <a:t>USFC 2024-2025 final report - Senate meeting #8 - 04-28-2025 </a:t>
            </a: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615960" y="2643480"/>
            <a:ext cx="10356840" cy="2385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1" strike="noStrike" spc="-1">
                <a:solidFill>
                  <a:schemeClr val="dk1"/>
                </a:solidFill>
                <a:latin typeface="Arial"/>
              </a:rPr>
              <a:t>Downtown</a:t>
            </a: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: Seigyong Auh, Tonya Penkrot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1" strike="noStrike" spc="-1">
                <a:solidFill>
                  <a:schemeClr val="dk1"/>
                </a:solidFill>
                <a:latin typeface="Arial"/>
              </a:rPr>
              <a:t>Polytechnic</a:t>
            </a: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: Lora Key, Tatiana Walsh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1" strike="noStrike" spc="-1">
                <a:solidFill>
                  <a:schemeClr val="dk1"/>
                </a:solidFill>
                <a:latin typeface="Arial"/>
              </a:rPr>
              <a:t>Tempe</a:t>
            </a: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: Rochus Boerner, Pooyan Fazli, Eric Kostelich, Brent Nannenga, Bruno Welfert (chair), Rogier Windhorst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1" strike="noStrike" spc="-1">
                <a:solidFill>
                  <a:schemeClr val="dk1"/>
                </a:solidFill>
                <a:latin typeface="Arial"/>
              </a:rPr>
              <a:t>West Valley</a:t>
            </a: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: Tra Bouscaren, Elaine Zhang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:p15="http://schemas.microsoft.com/office/powerpoint/2012/main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/>
          </p:nvPr>
        </p:nvSpPr>
        <p:spPr>
          <a:xfrm>
            <a:off x="1848960" y="1408320"/>
            <a:ext cx="9504720" cy="4763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-2160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1" strike="noStrike" spc="-1">
                <a:solidFill>
                  <a:schemeClr val="dk1"/>
                </a:solidFill>
                <a:latin typeface="Arial"/>
              </a:rPr>
              <a:t>205 Building maintenance (01/2020, CLOSED)</a:t>
            </a:r>
            <a:br>
              <a:rPr sz="21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more specific RFC needed</a:t>
            </a:r>
            <a:endParaRPr lang="en-US" sz="1800" b="1" strike="noStrike" spc="-1">
              <a:solidFill>
                <a:schemeClr val="dk1"/>
              </a:solidFill>
              <a:latin typeface="Arial"/>
            </a:endParaRPr>
          </a:p>
          <a:p>
            <a:pPr marL="216000" indent="-2160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1" strike="noStrike" spc="-1">
                <a:solidFill>
                  <a:schemeClr val="dk1"/>
                </a:solidFill>
                <a:latin typeface="Arial"/>
              </a:rPr>
              <a:t>248 Classroom scheduling (03/2023, CLOSED)</a:t>
            </a:r>
            <a:br>
              <a:rPr sz="21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Vice Provost A. Jones clarified MW classroom reservation policy</a:t>
            </a:r>
            <a:endParaRPr lang="en-US" sz="1800" b="1" strike="noStrike" spc="-1">
              <a:solidFill>
                <a:schemeClr val="dk1"/>
              </a:solidFill>
              <a:latin typeface="Arial"/>
            </a:endParaRPr>
          </a:p>
          <a:p>
            <a:pPr marL="216000" indent="-2160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  <a:ea typeface="Noto Sans CJK SC"/>
              </a:rPr>
              <a:t>13 Electric Vehicles cross-parking at ASU campuses (09/2024, CLOSED)</a:t>
            </a:r>
            <a:br>
              <a:rPr sz="20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PTS clarified policy on use of color-coded permits/lots. More charging stations planned. </a:t>
            </a:r>
            <a:endParaRPr lang="en-US" sz="1800" b="1" strike="noStrike" spc="-1">
              <a:solidFill>
                <a:schemeClr val="dk1"/>
              </a:solidFill>
              <a:latin typeface="Arial"/>
            </a:endParaRPr>
          </a:p>
          <a:p>
            <a:pPr marL="216000" indent="-2160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243 Fragrance sensitivity (11/2022, TRANSFERRED)</a:t>
            </a:r>
            <a:br>
              <a:rPr sz="21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Health, Wellness &amp; Safety Committee (J. Lehmann) more qualified. </a:t>
            </a:r>
            <a:endParaRPr lang="en-US" sz="1800" b="1" strike="noStrike" spc="-1">
              <a:solidFill>
                <a:schemeClr val="dk1"/>
              </a:solidFill>
              <a:latin typeface="Arial"/>
            </a:endParaRPr>
          </a:p>
          <a:p>
            <a:pPr marL="216000" indent="-216000" defTabSz="914400">
              <a:lnSpc>
                <a:spcPct val="120000"/>
              </a:lnSpc>
              <a:spcAft>
                <a:spcPts val="9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  <a:ea typeface="Noto Sans CJK SC"/>
              </a:rPr>
              <a:t>257 Routine use of dangerous disinfectants (09/2023, TRANSFERRED)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Health, Wellness &amp; Safety Committee (J. Lehmann) more qualified.</a:t>
            </a:r>
            <a:br>
              <a:rPr sz="1800"/>
            </a:br>
            <a:r>
              <a:rPr lang="en-US" sz="1800" b="1" strike="noStrike" spc="-1">
                <a:solidFill>
                  <a:schemeClr val="dk1"/>
                </a:solidFill>
                <a:latin typeface="Arial"/>
              </a:rPr>
              <a:t> </a:t>
            </a:r>
          </a:p>
          <a:p>
            <a:pPr marL="216000" indent="0" defTabSz="914400">
              <a:lnSpc>
                <a:spcPct val="120000"/>
              </a:lnSpc>
              <a:spcAft>
                <a:spcPts val="901"/>
              </a:spcAft>
              <a:buNone/>
            </a:pPr>
            <a:endParaRPr lang="en-US" sz="2000" b="1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838080" y="546840"/>
            <a:ext cx="8940960" cy="4568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2999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3 RFCs closed, 2 RFCs transferred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79F069-CEC7-4E1C-B7A5-9A1814E92E27}" type="slidenum">
              <a:t>2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:p15="http://schemas.microsoft.com/office/powerpoint/2012/main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/>
          </p:nvPr>
        </p:nvSpPr>
        <p:spPr>
          <a:xfrm>
            <a:off x="1848960" y="1408320"/>
            <a:ext cx="9504720" cy="4763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249 ADA Compliance of Desert Financial Arena (09/2023, PAUSED)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Complete redesign of Arena planned.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256 Concur Travel (08/2023, OPEN)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Improvements/clarification on ASU Travel site. Plan for Fall Senate presentation by Financial Services. 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262 Campus Transportation (01/2024, OPEN)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Dialog between Commuter Services, Senate leadership, Business Office, student government on-going.  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17 Pathways shading across campuses (10/2024, OPEN)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Communication with office of Architect, Business on-going. Tour planned.</a:t>
            </a:r>
          </a:p>
          <a:p>
            <a:pPr marL="432000" indent="-324000">
              <a:lnSpc>
                <a:spcPct val="12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>
                <a:solidFill>
                  <a:schemeClr val="dk1"/>
                </a:solidFill>
                <a:latin typeface="Arial"/>
              </a:rPr>
              <a:t>24  Emergency protection for people in wheelchairs (04/2025, OPEN)</a:t>
            </a:r>
            <a:br>
              <a:rPr sz="1800"/>
            </a:br>
            <a:r>
              <a:rPr lang="en-US" sz="1800" b="0" strike="noStrike" spc="-1">
                <a:solidFill>
                  <a:schemeClr val="dk1"/>
                </a:solidFill>
                <a:latin typeface="Arial"/>
              </a:rPr>
              <a:t>Meeting with requester scheduled.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838080" y="546840"/>
            <a:ext cx="8940960" cy="45684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ts val="2999"/>
              </a:lnSpc>
              <a:buNone/>
            </a:pPr>
            <a:r>
              <a:rPr lang="en-US" sz="2800" b="1" strike="noStrike" spc="-1">
                <a:solidFill>
                  <a:schemeClr val="dk1"/>
                </a:solidFill>
                <a:latin typeface="Arial"/>
              </a:rPr>
              <a:t>5 RFCs remain OPEN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5A174E2-ED47-495B-ADF1-6ACAAAFB625B}" type="slidenum">
              <a:rPr/>
              <a:t>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:p15="http://schemas.microsoft.com/office/powerpoint/2012/main" xmlns="">
      <p:transition/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46</TotalTime>
  <Words>294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Courier New</vt:lpstr>
      <vt:lpstr>Times New Roman</vt:lpstr>
      <vt:lpstr>Wingdings</vt:lpstr>
      <vt:lpstr>University-Senate-PPt-Template</vt:lpstr>
      <vt:lpstr>University-Senate-PPt-Template</vt:lpstr>
      <vt:lpstr>University-Senate-PPt-Template</vt:lpstr>
      <vt:lpstr>University-Senate-PPt-Template</vt:lpstr>
      <vt:lpstr>University-Senate-PPt-Template</vt:lpstr>
      <vt:lpstr>University-Senate-PPt-Template</vt:lpstr>
      <vt:lpstr>University Services &amp; Facilities Committee</vt:lpstr>
      <vt:lpstr>3 RFCs closed, 2 RFCs transferred</vt:lpstr>
      <vt:lpstr>5 RFCs remain OPEN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Ashly Contreras</dc:creator>
  <dc:description/>
  <cp:lastModifiedBy>Ashly Contreras</cp:lastModifiedBy>
  <cp:revision>12</cp:revision>
  <dcterms:created xsi:type="dcterms:W3CDTF">2024-11-04T16:22:12Z</dcterms:created>
  <dcterms:modified xsi:type="dcterms:W3CDTF">2025-04-16T17:24:25Z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