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65" r:id="rId3"/>
    <p:sldId id="285" r:id="rId4"/>
    <p:sldId id="292" r:id="rId5"/>
    <p:sldId id="293" r:id="rId6"/>
    <p:sldId id="294" r:id="rId7"/>
    <p:sldId id="295" r:id="rId8"/>
    <p:sldId id="287" r:id="rId9"/>
    <p:sldId id="291" r:id="rId10"/>
    <p:sldId id="289" r:id="rId11"/>
    <p:sldId id="290" r:id="rId12"/>
    <p:sldId id="296" r:id="rId13"/>
    <p:sldId id="257" r:id="rId14"/>
    <p:sldId id="258" r:id="rId15"/>
    <p:sldId id="259" r:id="rId16"/>
    <p:sldId id="286" r:id="rId17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627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3"/>
    <p:restoredTop sz="94674"/>
  </p:normalViewPr>
  <p:slideViewPr>
    <p:cSldViewPr>
      <p:cViewPr varScale="1">
        <p:scale>
          <a:sx n="105" d="100"/>
          <a:sy n="105" d="100"/>
        </p:scale>
        <p:origin x="510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2143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540" y="1"/>
            <a:ext cx="4028440" cy="352143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2BE8C18B-2214-F34A-85B8-37E6DFB7D456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4763" y="876300"/>
            <a:ext cx="4206875" cy="2366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1" y="3373755"/>
            <a:ext cx="7437120" cy="2760345"/>
          </a:xfrm>
          <a:prstGeom prst="rect">
            <a:avLst/>
          </a:prstGeom>
        </p:spPr>
        <p:txBody>
          <a:bodyPr vert="horz" lIns="92117" tIns="46058" rIns="92117" bIns="4605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258"/>
            <a:ext cx="4028440" cy="352142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540" y="6658258"/>
            <a:ext cx="4028440" cy="352142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05C0E79A-9F01-2745-8137-8FDA1249C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60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0E79A-9F01-2745-8137-8FDA1249C7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72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0E79A-9F01-2745-8137-8FDA1249C79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05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88b6fb2724_13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g88b6fb2724_13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775f7bb39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g775f7bb39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88b6fb2724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g88b6fb2724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89a28c774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g89a28c774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0E79A-9F01-2745-8137-8FDA1249C79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1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0E79A-9F01-2745-8137-8FDA1249C7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32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0E79A-9F01-2745-8137-8FDA1249C7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140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0E79A-9F01-2745-8137-8FDA1249C7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177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0E79A-9F01-2745-8137-8FDA1249C7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44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0E79A-9F01-2745-8137-8FDA1249C7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70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0E79A-9F01-2745-8137-8FDA1249C7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81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0E79A-9F01-2745-8137-8FDA1249C79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26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0E79A-9F01-2745-8137-8FDA1249C79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96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/>
              <a:t>PG</a:t>
            </a:r>
            <a:r>
              <a:rPr spc="225" dirty="0"/>
              <a:t> </a:t>
            </a:r>
            <a:fld id="{81D60167-4931-47E6-BA6A-407CBD079E47}" type="slidenum">
              <a:rPr b="0" dirty="0">
                <a:latin typeface="Arial"/>
                <a:cs typeface="Arial"/>
              </a:rPr>
              <a:t>‹#›</a:t>
            </a:fld>
            <a:endParaRPr b="0" dirty="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200" y="6172276"/>
            <a:ext cx="169964" cy="3328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50" b="0" i="0">
                <a:solidFill>
                  <a:srgbClr val="231F20"/>
                </a:solidFill>
                <a:latin typeface="Berthold Akzidenz Grotesk BE"/>
                <a:cs typeface="Berthold Akzidenz Grotesk B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/>
              <a:t>PG</a:t>
            </a:r>
            <a:r>
              <a:rPr spc="225" dirty="0"/>
              <a:t> </a:t>
            </a:r>
            <a:fld id="{81D60167-4931-47E6-BA6A-407CBD079E47}" type="slidenum">
              <a:rPr b="0" dirty="0">
                <a:latin typeface="Arial"/>
                <a:cs typeface="Arial"/>
              </a:rPr>
              <a:t>‹#›</a:t>
            </a:fld>
            <a:endParaRPr b="0" dirty="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3139" y="0"/>
            <a:ext cx="12165812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898991" y="1147000"/>
            <a:ext cx="482638" cy="217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50" b="0" i="0">
                <a:solidFill>
                  <a:srgbClr val="231F20"/>
                </a:solidFill>
                <a:latin typeface="Berthold Akzidenz Grotesk BE"/>
                <a:cs typeface="Berthold Akzidenz Grotesk B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/>
              <a:t>PG</a:t>
            </a:r>
            <a:r>
              <a:rPr spc="225" dirty="0"/>
              <a:t> </a:t>
            </a:r>
            <a:fld id="{81D60167-4931-47E6-BA6A-407CBD079E47}" type="slidenum">
              <a:rPr b="0" dirty="0">
                <a:latin typeface="Arial"/>
                <a:cs typeface="Arial"/>
              </a:rPr>
              <a:t>‹#›</a:t>
            </a:fld>
            <a:endParaRPr b="0" dirty="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50" b="0" i="0">
                <a:solidFill>
                  <a:srgbClr val="231F20"/>
                </a:solidFill>
                <a:latin typeface="Berthold Akzidenz Grotesk BE"/>
                <a:cs typeface="Berthold Akzidenz Grotesk B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/>
              <a:t>PG</a:t>
            </a:r>
            <a:r>
              <a:rPr spc="225" dirty="0"/>
              <a:t> </a:t>
            </a:r>
            <a:fld id="{81D60167-4931-47E6-BA6A-407CBD079E47}" type="slidenum">
              <a:rPr b="0" dirty="0">
                <a:latin typeface="Arial"/>
                <a:cs typeface="Arial"/>
              </a:rPr>
              <a:t>‹#›</a:t>
            </a:fld>
            <a:endParaRPr b="0" dirty="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/>
              <a:t>PG</a:t>
            </a:r>
            <a:r>
              <a:rPr spc="225" dirty="0"/>
              <a:t> </a:t>
            </a:r>
            <a:fld id="{81D60167-4931-47E6-BA6A-407CBD079E47}" type="slidenum">
              <a:rPr b="0" dirty="0">
                <a:latin typeface="Arial"/>
                <a:cs typeface="Arial"/>
              </a:rPr>
              <a:t>‹#›</a:t>
            </a:fld>
            <a:endParaRPr b="0" dirty="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 Gold chapter break or bold statement gold">
  <p:cSld name="20 Gold chapter break or bold statement gold">
    <p:bg>
      <p:bgPr>
        <a:solidFill>
          <a:schemeClr val="accen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>
            <a:spLocks noGrp="1"/>
          </p:cNvSpPr>
          <p:nvPr>
            <p:ph type="title"/>
          </p:nvPr>
        </p:nvSpPr>
        <p:spPr>
          <a:xfrm>
            <a:off x="415600" y="1101367"/>
            <a:ext cx="8328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26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266" b="1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266" b="1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266" b="1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266" b="1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266" b="1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266" b="1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266" b="1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266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89" name="Google Shape;89;p20" descr="ASU_Horiz_RGB_Digital_MaroonGold.png"/>
          <p:cNvPicPr preferRelativeResize="0"/>
          <p:nvPr/>
        </p:nvPicPr>
        <p:blipFill rotWithShape="1">
          <a:blip r:embed="rId2">
            <a:alphaModFix/>
          </a:blip>
          <a:srcRect r="57818"/>
          <a:stretch/>
        </p:blipFill>
        <p:spPr>
          <a:xfrm>
            <a:off x="10055167" y="5598534"/>
            <a:ext cx="1659933" cy="1092201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0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80679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 Blank">
  <p:cSld name="20 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2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2464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56142" y="808691"/>
            <a:ext cx="6679714" cy="546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50" b="0" i="0">
                <a:solidFill>
                  <a:srgbClr val="231F20"/>
                </a:solidFill>
                <a:latin typeface="Berthold Akzidenz Grotesk BE"/>
                <a:cs typeface="Berthold Akzidenz Grotesk B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4500" y="2962516"/>
            <a:ext cx="11303000" cy="1973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109452" y="6248389"/>
            <a:ext cx="512445" cy="1962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/>
              <a:t>PG</a:t>
            </a:r>
            <a:r>
              <a:rPr spc="225" dirty="0"/>
              <a:t> </a:t>
            </a:r>
            <a:fld id="{81D60167-4931-47E6-BA6A-407CBD079E47}" type="slidenum">
              <a:rPr b="0" dirty="0">
                <a:latin typeface="Arial"/>
                <a:cs typeface="Arial"/>
              </a:rPr>
              <a:t>‹#›</a:t>
            </a:fld>
            <a:endParaRPr b="0" dirty="0"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jp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12187555" cy="685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703580">
              <a:lnSpc>
                <a:spcPct val="100000"/>
              </a:lnSpc>
              <a:spcBef>
                <a:spcPts val="890"/>
              </a:spcBef>
              <a:tabLst>
                <a:tab pos="11122025" algn="l"/>
              </a:tabLst>
            </a:pPr>
            <a:r>
              <a:rPr sz="1200" spc="30" dirty="0">
                <a:solidFill>
                  <a:srgbClr val="323031"/>
                </a:solidFill>
                <a:latin typeface="AkzidenzGroteskBE-Md"/>
                <a:cs typeface="AkzidenzGroteskBE-Md"/>
              </a:rPr>
              <a:t>SUN </a:t>
            </a:r>
            <a:r>
              <a:rPr sz="1200" spc="10" dirty="0">
                <a:solidFill>
                  <a:srgbClr val="323031"/>
                </a:solidFill>
                <a:latin typeface="AkzidenzGroteskBE-Md"/>
                <a:cs typeface="AkzidenzGroteskBE-Md"/>
              </a:rPr>
              <a:t>DEVIL </a:t>
            </a:r>
            <a:r>
              <a:rPr sz="1200" spc="-10" dirty="0">
                <a:solidFill>
                  <a:srgbClr val="323031"/>
                </a:solidFill>
                <a:latin typeface="AkzidenzGroteskBE-Md"/>
                <a:cs typeface="AkzidenzGroteskBE-Md"/>
              </a:rPr>
              <a:t>ATHLETICS </a:t>
            </a:r>
            <a:r>
              <a:rPr sz="1200" dirty="0">
                <a:solidFill>
                  <a:srgbClr val="FFCA3A"/>
                </a:solidFill>
                <a:latin typeface="AkzidenzGroteskBE-Md"/>
                <a:cs typeface="AkzidenzGroteskBE-Md"/>
              </a:rPr>
              <a:t>/// </a:t>
            </a:r>
            <a:r>
              <a:rPr sz="1200" dirty="0">
                <a:solidFill>
                  <a:srgbClr val="323031"/>
                </a:solidFill>
                <a:latin typeface="Berthold Akzidenz Grotesk BE"/>
                <a:cs typeface="Berthold Akzidenz Grotesk BE"/>
              </a:rPr>
              <a:t>WCHA </a:t>
            </a:r>
            <a:r>
              <a:rPr sz="1200" spc="-5" dirty="0">
                <a:solidFill>
                  <a:srgbClr val="323031"/>
                </a:solidFill>
                <a:latin typeface="Berthold Akzidenz Grotesk BE"/>
                <a:cs typeface="Berthold Akzidenz Grotesk BE"/>
              </a:rPr>
              <a:t>Hockey</a:t>
            </a:r>
            <a:r>
              <a:rPr sz="1200" spc="5" dirty="0">
                <a:solidFill>
                  <a:srgbClr val="323031"/>
                </a:solidFill>
                <a:latin typeface="Berthold Akzidenz Grotesk BE"/>
                <a:cs typeface="Berthold Akzidenz Grotesk BE"/>
              </a:rPr>
              <a:t> </a:t>
            </a:r>
            <a:r>
              <a:rPr sz="1200" dirty="0">
                <a:solidFill>
                  <a:srgbClr val="323031"/>
                </a:solidFill>
                <a:latin typeface="Berthold Akzidenz Grotesk BE"/>
                <a:cs typeface="Berthold Akzidenz Grotesk BE"/>
              </a:rPr>
              <a:t>Proposal	</a:t>
            </a: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PG</a:t>
            </a:r>
            <a:r>
              <a:rPr sz="1200" b="1" spc="2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6172200"/>
            <a:ext cx="169964" cy="3328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87428" cy="68571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804054" y="5563275"/>
            <a:ext cx="5863946" cy="469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3050" spc="30" dirty="0">
                <a:solidFill>
                  <a:srgbClr val="FFD054"/>
                </a:solidFill>
                <a:latin typeface="AkzidenzGroteskBE-Md"/>
                <a:cs typeface="AkzidenzGroteskBE-Md"/>
              </a:rPr>
              <a:t>University Senate Meeting 10.26.20</a:t>
            </a:r>
            <a:endParaRPr sz="3050" dirty="0">
              <a:latin typeface="AkzidenzGroteskBE-Md"/>
              <a:cs typeface="AkzidenzGroteskBE-M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172276"/>
            <a:ext cx="169964" cy="3328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1387" y="6239674"/>
            <a:ext cx="4566413" cy="191719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200" spc="30" dirty="0">
                <a:solidFill>
                  <a:srgbClr val="323031"/>
                </a:solidFill>
                <a:latin typeface="AkzidenzGroteskBE-Md"/>
                <a:cs typeface="AkzidenzGroteskBE-Md"/>
              </a:rPr>
              <a:t>SUN </a:t>
            </a:r>
            <a:r>
              <a:rPr sz="1200" spc="10" dirty="0">
                <a:solidFill>
                  <a:srgbClr val="323031"/>
                </a:solidFill>
                <a:latin typeface="AkzidenzGroteskBE-Md"/>
                <a:cs typeface="AkzidenzGroteskBE-Md"/>
              </a:rPr>
              <a:t>DEVIL </a:t>
            </a:r>
            <a:r>
              <a:rPr sz="1200" spc="-10" dirty="0">
                <a:solidFill>
                  <a:srgbClr val="323031"/>
                </a:solidFill>
                <a:latin typeface="AkzidenzGroteskBE-Md"/>
                <a:cs typeface="AkzidenzGroteskBE-Md"/>
              </a:rPr>
              <a:t>ATHLETICS </a:t>
            </a:r>
            <a:r>
              <a:rPr sz="1200" dirty="0">
                <a:solidFill>
                  <a:srgbClr val="FFCA3A"/>
                </a:solidFill>
                <a:latin typeface="AkzidenzGroteskBE-Md"/>
                <a:cs typeface="AkzidenzGroteskBE-Md"/>
              </a:rPr>
              <a:t>/// </a:t>
            </a:r>
            <a:r>
              <a:rPr lang="en-US" sz="1200" dirty="0">
                <a:solidFill>
                  <a:srgbClr val="323031"/>
                </a:solidFill>
                <a:latin typeface="Berthold Akzidenz Grotesk BE"/>
                <a:cs typeface="AkzidenzGroteskBE-Md"/>
              </a:rPr>
              <a:t>UNIVERSITY SENATE MEETING 10.26.20</a:t>
            </a:r>
            <a:endParaRPr sz="1200" dirty="0">
              <a:latin typeface="Berthold Akzidenz Grotesk BE"/>
              <a:cs typeface="Berthold Akzidenz Grotesk B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PG</a:t>
            </a:r>
            <a:r>
              <a:rPr spc="225" dirty="0"/>
              <a:t> </a:t>
            </a:r>
            <a:fld id="{81D60167-4931-47E6-BA6A-407CBD079E47}" type="slidenum">
              <a:rPr b="0" dirty="0">
                <a:latin typeface="Arial"/>
                <a:cs typeface="Arial"/>
              </a:rPr>
              <a:t>10</a:t>
            </a:fld>
            <a:endParaRPr b="0" dirty="0">
              <a:latin typeface="Arial"/>
              <a:cs typeface="Arial"/>
            </a:endParaRPr>
          </a:p>
        </p:txBody>
      </p:sp>
      <p:sp>
        <p:nvSpPr>
          <p:cNvPr id="6" name="object 5"/>
          <p:cNvSpPr/>
          <p:nvPr/>
        </p:nvSpPr>
        <p:spPr>
          <a:xfrm>
            <a:off x="457200" y="1921510"/>
            <a:ext cx="5966460" cy="59690"/>
          </a:xfrm>
          <a:custGeom>
            <a:avLst/>
            <a:gdLst/>
            <a:ahLst/>
            <a:cxnLst/>
            <a:rect l="l" t="t" r="r" b="b"/>
            <a:pathLst>
              <a:path w="5966460" h="59689">
                <a:moveTo>
                  <a:pt x="0" y="59448"/>
                </a:moveTo>
                <a:lnTo>
                  <a:pt x="5966460" y="59448"/>
                </a:lnTo>
                <a:lnTo>
                  <a:pt x="5966460" y="0"/>
                </a:lnTo>
                <a:lnTo>
                  <a:pt x="0" y="0"/>
                </a:lnTo>
                <a:lnTo>
                  <a:pt x="0" y="59448"/>
                </a:lnTo>
                <a:close/>
              </a:path>
            </a:pathLst>
          </a:custGeom>
          <a:solidFill>
            <a:srgbClr val="FFD0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/>
          <p:cNvSpPr txBox="1">
            <a:spLocks/>
          </p:cNvSpPr>
          <p:nvPr/>
        </p:nvSpPr>
        <p:spPr>
          <a:xfrm>
            <a:off x="444500" y="381000"/>
            <a:ext cx="10756900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tabLst>
                <a:tab pos="2997835" algn="l"/>
              </a:tabLst>
            </a:pPr>
            <a:r>
              <a:rPr lang="en-US" sz="4800" kern="0" dirty="0">
                <a:solidFill>
                  <a:sysClr val="windowText" lastClr="000000"/>
                </a:solidFill>
                <a:latin typeface="AkzidenzGroteskBE-Md"/>
                <a:cs typeface="AkzidenzGroteskBE-Md"/>
              </a:rPr>
              <a:t>STUDENT-ATHLETE ACADEMIC PROGRESS REPORT</a:t>
            </a:r>
          </a:p>
        </p:txBody>
      </p:sp>
      <p:sp>
        <p:nvSpPr>
          <p:cNvPr id="8" name="object 7"/>
          <p:cNvSpPr txBox="1"/>
          <p:nvPr/>
        </p:nvSpPr>
        <p:spPr>
          <a:xfrm>
            <a:off x="444500" y="2342614"/>
            <a:ext cx="11243945" cy="36009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Cumulative GPA Spring 2020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Cumulative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GPA, 3.29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(All Time High)</a:t>
            </a:r>
          </a:p>
          <a:p>
            <a:pPr lvl="1"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Female cumulative GPA, 3.49</a:t>
            </a:r>
          </a:p>
          <a:p>
            <a:pPr lvl="1">
              <a:defRPr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Male cumulative GPA, 3.11 (All  Time High)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80% scholar baller/scholar athlete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Graduation rates of African American SA</a:t>
            </a:r>
          </a:p>
          <a:p>
            <a:pPr lvl="1">
              <a:defRPr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ASU ranks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3rd (85%)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in the Pac-12  </a:t>
            </a:r>
          </a:p>
          <a:p>
            <a:pPr lvl="1"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Females 100%,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0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PAC-12, </a:t>
            </a:r>
          </a:p>
          <a:p>
            <a:pPr lvl="1"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Males 80%, fifth in the PAC-12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2019-2020 FTF Retention Rate Scholarship </a:t>
            </a:r>
          </a:p>
          <a:p>
            <a:pPr lvl="1">
              <a:defRPr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90% Retained= enrolled at ASU as of 21st    </a:t>
            </a:r>
          </a:p>
          <a:p>
            <a:pPr marL="12700">
              <a:lnSpc>
                <a:spcPct val="100000"/>
              </a:lnSpc>
            </a:pPr>
            <a:endParaRPr sz="1400" dirty="0">
              <a:latin typeface="Berthold Akzidenz Grotesk BE"/>
              <a:cs typeface="Berthold Akzidenz Grotesk BE"/>
            </a:endParaRPr>
          </a:p>
        </p:txBody>
      </p:sp>
    </p:spTree>
    <p:extLst>
      <p:ext uri="{BB962C8B-B14F-4D97-AF65-F5344CB8AC3E}">
        <p14:creationId xmlns:p14="http://schemas.microsoft.com/office/powerpoint/2010/main" val="1290937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172276"/>
            <a:ext cx="169964" cy="3328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1387" y="6239674"/>
            <a:ext cx="4566413" cy="191719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200" spc="30" dirty="0">
                <a:solidFill>
                  <a:srgbClr val="323031"/>
                </a:solidFill>
                <a:latin typeface="AkzidenzGroteskBE-Md"/>
                <a:cs typeface="AkzidenzGroteskBE-Md"/>
              </a:rPr>
              <a:t>SUN </a:t>
            </a:r>
            <a:r>
              <a:rPr sz="1200" spc="10" dirty="0">
                <a:solidFill>
                  <a:srgbClr val="323031"/>
                </a:solidFill>
                <a:latin typeface="AkzidenzGroteskBE-Md"/>
                <a:cs typeface="AkzidenzGroteskBE-Md"/>
              </a:rPr>
              <a:t>DEVIL </a:t>
            </a:r>
            <a:r>
              <a:rPr sz="1200" spc="-10" dirty="0">
                <a:solidFill>
                  <a:srgbClr val="323031"/>
                </a:solidFill>
                <a:latin typeface="AkzidenzGroteskBE-Md"/>
                <a:cs typeface="AkzidenzGroteskBE-Md"/>
              </a:rPr>
              <a:t>ATHLETICS </a:t>
            </a:r>
            <a:r>
              <a:rPr sz="1200" dirty="0">
                <a:solidFill>
                  <a:srgbClr val="FFCA3A"/>
                </a:solidFill>
                <a:latin typeface="AkzidenzGroteskBE-Md"/>
                <a:cs typeface="AkzidenzGroteskBE-Md"/>
              </a:rPr>
              <a:t>/// </a:t>
            </a:r>
            <a:r>
              <a:rPr lang="en-US" sz="1200" dirty="0">
                <a:solidFill>
                  <a:srgbClr val="323031"/>
                </a:solidFill>
                <a:latin typeface="Berthold Akzidenz Grotesk BE"/>
                <a:cs typeface="AkzidenzGroteskBE-Md"/>
              </a:rPr>
              <a:t>UNIVERSITY SENATE MEETING 10.26.20</a:t>
            </a:r>
            <a:endParaRPr sz="1200" dirty="0">
              <a:latin typeface="Berthold Akzidenz Grotesk BE"/>
              <a:cs typeface="Berthold Akzidenz Grotesk B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PG</a:t>
            </a:r>
            <a:r>
              <a:rPr spc="225" dirty="0"/>
              <a:t> </a:t>
            </a:r>
            <a:fld id="{81D60167-4931-47E6-BA6A-407CBD079E47}" type="slidenum">
              <a:rPr b="0" dirty="0">
                <a:latin typeface="Arial"/>
                <a:cs typeface="Arial"/>
              </a:rPr>
              <a:t>11</a:t>
            </a:fld>
            <a:endParaRPr b="0" dirty="0">
              <a:latin typeface="Arial"/>
              <a:cs typeface="Arial"/>
            </a:endParaRPr>
          </a:p>
        </p:txBody>
      </p:sp>
      <p:sp>
        <p:nvSpPr>
          <p:cNvPr id="6" name="object 5"/>
          <p:cNvSpPr/>
          <p:nvPr/>
        </p:nvSpPr>
        <p:spPr>
          <a:xfrm>
            <a:off x="457200" y="1219200"/>
            <a:ext cx="5966460" cy="59690"/>
          </a:xfrm>
          <a:custGeom>
            <a:avLst/>
            <a:gdLst/>
            <a:ahLst/>
            <a:cxnLst/>
            <a:rect l="l" t="t" r="r" b="b"/>
            <a:pathLst>
              <a:path w="5966460" h="59689">
                <a:moveTo>
                  <a:pt x="0" y="59448"/>
                </a:moveTo>
                <a:lnTo>
                  <a:pt x="5966460" y="59448"/>
                </a:lnTo>
                <a:lnTo>
                  <a:pt x="5966460" y="0"/>
                </a:lnTo>
                <a:lnTo>
                  <a:pt x="0" y="0"/>
                </a:lnTo>
                <a:lnTo>
                  <a:pt x="0" y="59448"/>
                </a:lnTo>
                <a:close/>
              </a:path>
            </a:pathLst>
          </a:custGeom>
          <a:solidFill>
            <a:srgbClr val="FFD0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/>
          <p:cNvSpPr txBox="1">
            <a:spLocks/>
          </p:cNvSpPr>
          <p:nvPr/>
        </p:nvSpPr>
        <p:spPr>
          <a:xfrm>
            <a:off x="444500" y="381000"/>
            <a:ext cx="10664952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tabLst>
                <a:tab pos="2997835" algn="l"/>
              </a:tabLst>
            </a:pPr>
            <a:r>
              <a:rPr lang="en-US" sz="4800" kern="0" dirty="0">
                <a:solidFill>
                  <a:sysClr val="windowText" lastClr="000000"/>
                </a:solidFill>
                <a:latin typeface="AkzidenzGroteskBE-Md"/>
                <a:cs typeface="AkzidenzGroteskBE-Md"/>
              </a:rPr>
              <a:t>STUDENT-ATHLETE WELL BEING</a:t>
            </a:r>
          </a:p>
        </p:txBody>
      </p:sp>
      <p:sp>
        <p:nvSpPr>
          <p:cNvPr id="8" name="object 7"/>
          <p:cNvSpPr txBox="1"/>
          <p:nvPr/>
        </p:nvSpPr>
        <p:spPr>
          <a:xfrm>
            <a:off x="444501" y="1600200"/>
            <a:ext cx="10223500" cy="43088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defRPr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April 27, 2020  </a:t>
            </a:r>
          </a:p>
          <a:p>
            <a:pPr>
              <a:defRPr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Pac-12 Student-Athlete Health and Well-Being Initiative grant funding </a:t>
            </a:r>
          </a:p>
          <a:p>
            <a:pPr>
              <a:defRPr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Pac-12 SAHWBI Research Grants: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Pooling the collective expertise of Pac-12 universities. </a:t>
            </a:r>
          </a:p>
          <a:p>
            <a:pPr>
              <a:defRPr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Head Trauma: 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Advancing New Biomarker Tests for Concussion Diagnosis and Recovery (California)</a:t>
            </a:r>
          </a:p>
          <a:p>
            <a:pPr>
              <a:defRPr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Injury Prevention: </a:t>
            </a:r>
            <a:r>
              <a:rPr lang="en-US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Documenting Overuse and Non-Time-Loss Injuries (Oregon State)</a:t>
            </a:r>
          </a:p>
          <a:p>
            <a:pPr algn="just">
              <a:defRPr/>
            </a:pPr>
            <a:r>
              <a:rPr lang="en-US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	This study seeks to report the epidemiology of overuse and non-time-loss injuries across multiple Pac-12 sports while also </a:t>
            </a:r>
          </a:p>
          <a:p>
            <a:pPr algn="just">
              <a:defRPr/>
            </a:pPr>
            <a:r>
              <a:rPr lang="en-US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	identifying potential factors that may influence the occurrence of such injuries.</a:t>
            </a:r>
          </a:p>
          <a:p>
            <a:pPr>
              <a:defRPr/>
            </a:pPr>
            <a:endParaRPr lang="en-US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Injury Prevention: </a:t>
            </a:r>
            <a:r>
              <a:rPr lang="en-US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Utilizing Ultrasound Imaging to Detect Precursors of Achilles Tendon, Patellar Tendon and Plantar Fascia Injuries (Utah)</a:t>
            </a:r>
          </a:p>
          <a:p>
            <a:pPr lvl="1">
              <a:defRPr/>
            </a:pPr>
            <a:r>
              <a:rPr lang="en-US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	This study seeks to develop a method of using brief preseason ultrasound examinations of the bilateral patellar tendon, Achilles</a:t>
            </a:r>
          </a:p>
          <a:p>
            <a:pPr lvl="1">
              <a:defRPr/>
            </a:pPr>
            <a:r>
              <a:rPr lang="en-US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	tendon and plantar fascia to identify precursors to injury of each</a:t>
            </a:r>
          </a:p>
          <a:p>
            <a:pPr lvl="1">
              <a:defRPr/>
            </a:pPr>
            <a:endParaRPr lang="en-US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Pac-12 Mental Health Coordinating Unit</a:t>
            </a:r>
          </a:p>
          <a:p>
            <a:pPr>
              <a:defRPr/>
            </a:pPr>
            <a:r>
              <a:rPr lang="en-US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	With the University of Arizona and Dr. Daniel Taylor :</a:t>
            </a:r>
          </a:p>
          <a:p>
            <a:pPr marL="1714500" lvl="3" indent="-342900">
              <a:buFont typeface="Courier New" panose="02070309020205020404" pitchFamily="49" charset="0"/>
              <a:buChar char="o"/>
              <a:defRPr/>
            </a:pPr>
            <a:r>
              <a:rPr lang="en-US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Support student-athlete mental health related programs and research.</a:t>
            </a:r>
          </a:p>
          <a:p>
            <a:pPr marL="1657350" lvl="3" indent="-285750">
              <a:buFont typeface="Courier New" panose="02070309020205020404" pitchFamily="49" charset="0"/>
              <a:buChar char="o"/>
              <a:defRPr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2020 Student-Athlete Mental Health Summit</a:t>
            </a:r>
          </a:p>
        </p:txBody>
      </p:sp>
    </p:spTree>
    <p:extLst>
      <p:ext uri="{BB962C8B-B14F-4D97-AF65-F5344CB8AC3E}">
        <p14:creationId xmlns:p14="http://schemas.microsoft.com/office/powerpoint/2010/main" val="804111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627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4"/>
          <p:cNvSpPr txBox="1">
            <a:spLocks noGrp="1"/>
          </p:cNvSpPr>
          <p:nvPr>
            <p:ph type="title"/>
          </p:nvPr>
        </p:nvSpPr>
        <p:spPr>
          <a:xfrm>
            <a:off x="2538200" y="2368967"/>
            <a:ext cx="10762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7733">
                <a:solidFill>
                  <a:srgbClr val="FFFFFF"/>
                </a:solidFill>
                <a:highlight>
                  <a:schemeClr val="dk1"/>
                </a:highlight>
              </a:rPr>
              <a:t>Sun Devil Athletics</a:t>
            </a:r>
            <a:endParaRPr/>
          </a:p>
          <a:p>
            <a:r>
              <a:rPr lang="en" sz="5067"/>
              <a:t>Key Health Points</a:t>
            </a:r>
            <a:endParaRPr sz="5067"/>
          </a:p>
        </p:txBody>
      </p:sp>
      <p:pic>
        <p:nvPicPr>
          <p:cNvPr id="199" name="Google Shape;19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467" y="1394401"/>
            <a:ext cx="1944435" cy="359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5"/>
          <p:cNvSpPr/>
          <p:nvPr/>
        </p:nvSpPr>
        <p:spPr>
          <a:xfrm>
            <a:off x="0" y="-23033"/>
            <a:ext cx="12192000" cy="1186800"/>
          </a:xfrm>
          <a:prstGeom prst="rect">
            <a:avLst/>
          </a:prstGeom>
          <a:solidFill>
            <a:srgbClr val="FFC62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5" name="Google Shape;205;p45"/>
          <p:cNvSpPr txBox="1">
            <a:spLocks noGrp="1"/>
          </p:cNvSpPr>
          <p:nvPr>
            <p:ph type="title" idx="4294967295"/>
          </p:nvPr>
        </p:nvSpPr>
        <p:spPr>
          <a:xfrm>
            <a:off x="1176167" y="1885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l" rtl="0">
              <a:buClr>
                <a:schemeClr val="dk1"/>
              </a:buClr>
              <a:buSzPts val="3000"/>
            </a:pPr>
            <a:r>
              <a:rPr lang="en" sz="8000">
                <a:solidFill>
                  <a:srgbClr val="FFFFFF"/>
                </a:solidFill>
                <a:highlight>
                  <a:srgbClr val="000000"/>
                </a:highlight>
              </a:rPr>
              <a:t>Overview	</a:t>
            </a:r>
            <a:endParaRPr sz="8000">
              <a:solidFill>
                <a:srgbClr val="FFFFFF"/>
              </a:solidFill>
              <a:highlight>
                <a:srgbClr val="000000"/>
              </a:highlight>
            </a:endParaRPr>
          </a:p>
        </p:txBody>
      </p:sp>
      <p:sp>
        <p:nvSpPr>
          <p:cNvPr id="206" name="Google Shape;206;p4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/>
            <a:fld id="{00000000-1234-1234-1234-123412341234}" type="slidenum">
              <a:rPr lang="en"/>
              <a:pPr algn="r"/>
              <a:t>13</a:t>
            </a:fld>
            <a:endParaRPr/>
          </a:p>
        </p:txBody>
      </p:sp>
      <p:sp>
        <p:nvSpPr>
          <p:cNvPr id="207" name="Google Shape;207;p45"/>
          <p:cNvSpPr txBox="1">
            <a:spLocks noGrp="1"/>
          </p:cNvSpPr>
          <p:nvPr>
            <p:ph type="body" idx="4294967295"/>
          </p:nvPr>
        </p:nvSpPr>
        <p:spPr>
          <a:xfrm>
            <a:off x="1600200" y="1546899"/>
            <a:ext cx="10281300" cy="457463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431789" algn="l" rtl="0">
              <a:spcBef>
                <a:spcPts val="1333"/>
              </a:spcBef>
              <a:buSzPts val="1500"/>
              <a:buAutoNum type="arabicPeriod"/>
            </a:pPr>
            <a:r>
              <a:rPr lang="en" sz="2000" b="1" dirty="0"/>
              <a:t>The health and safety of student-athletes and personnel has always been a top priority of ASU. </a:t>
            </a:r>
            <a:endParaRPr sz="2000" b="1" dirty="0"/>
          </a:p>
          <a:p>
            <a:pPr marL="609585" indent="-431789" algn="l" rtl="0">
              <a:spcBef>
                <a:spcPts val="1333"/>
              </a:spcBef>
              <a:buSzPts val="1500"/>
              <a:buAutoNum type="arabicPeriod"/>
            </a:pPr>
            <a:r>
              <a:rPr lang="en" sz="2000" b="1" dirty="0"/>
              <a:t>These specifics of return to participation, while new, fit into a long-standing, disciplined, and evidence-based commitment to student-athlete wellbeing.</a:t>
            </a:r>
            <a:endParaRPr sz="2000" b="1" dirty="0"/>
          </a:p>
          <a:p>
            <a:pPr marL="609585" indent="-431789" algn="l" rtl="0">
              <a:spcBef>
                <a:spcPts val="1333"/>
              </a:spcBef>
              <a:buSzPts val="1500"/>
              <a:buAutoNum type="arabicPeriod"/>
            </a:pPr>
            <a:r>
              <a:rPr lang="en" sz="2000" b="1" dirty="0"/>
              <a:t>All efforts are in sync with national (CDC, Pac-12, ACHA), local (AZDHS, MCDHS), and ASU (Biodesign Institute, ASU Sports Medicine, Mayo Clinic) guidance.</a:t>
            </a:r>
            <a:endParaRPr sz="2000" b="1" dirty="0"/>
          </a:p>
          <a:p>
            <a:pPr marL="609585" indent="-431789" algn="l" rtl="0">
              <a:spcBef>
                <a:spcPts val="1333"/>
              </a:spcBef>
              <a:buSzPts val="1500"/>
              <a:buAutoNum type="arabicPeriod"/>
            </a:pPr>
            <a:r>
              <a:rPr lang="en" sz="2000" b="1" dirty="0"/>
              <a:t>All efforts are built around gold-standard public health strategies:</a:t>
            </a:r>
            <a:endParaRPr sz="2000" b="1" dirty="0"/>
          </a:p>
          <a:p>
            <a:pPr marL="1219170" lvl="1" indent="-431789" algn="l" rtl="0">
              <a:buSzPts val="1500"/>
              <a:buAutoNum type="alphaLcPeriod"/>
            </a:pPr>
            <a:r>
              <a:rPr lang="en" sz="2000" b="1" dirty="0"/>
              <a:t>Prevent</a:t>
            </a:r>
            <a:endParaRPr sz="2000" b="1" dirty="0"/>
          </a:p>
          <a:p>
            <a:pPr marL="1219170" lvl="1" indent="-431789" algn="l" rtl="0">
              <a:buSzPts val="1500"/>
              <a:buAutoNum type="alphaLcPeriod"/>
            </a:pPr>
            <a:r>
              <a:rPr lang="en" sz="2000" b="1" dirty="0"/>
              <a:t>Test</a:t>
            </a:r>
            <a:endParaRPr sz="2000" b="1" dirty="0"/>
          </a:p>
          <a:p>
            <a:pPr marL="1219170" lvl="1" indent="-431789" algn="l" rtl="0">
              <a:buSzPts val="1500"/>
              <a:buAutoNum type="alphaLcPeriod"/>
            </a:pPr>
            <a:r>
              <a:rPr lang="en" sz="2000" b="1" dirty="0"/>
              <a:t>Trace</a:t>
            </a:r>
            <a:endParaRPr sz="2000" b="1" dirty="0"/>
          </a:p>
          <a:p>
            <a:pPr marL="1219170" lvl="1" indent="-431789" algn="l" rtl="0">
              <a:buSzPts val="1500"/>
              <a:buAutoNum type="alphaLcPeriod"/>
            </a:pPr>
            <a:r>
              <a:rPr lang="en" sz="2000" b="1" dirty="0"/>
              <a:t>Isolate</a:t>
            </a:r>
            <a:endParaRPr sz="2000" b="1" dirty="0"/>
          </a:p>
          <a:p>
            <a:pPr marL="1219170" lvl="1" indent="-431789" algn="l" rtl="0">
              <a:buSzPts val="1500"/>
              <a:buAutoNum type="alphaLcPeriod"/>
            </a:pPr>
            <a:r>
              <a:rPr lang="en" sz="2000" b="1" dirty="0"/>
              <a:t>Support</a:t>
            </a:r>
            <a:endParaRPr sz="1867" b="1" dirty="0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5012DAAB-CCB3-42ED-BFEB-5BC7761889BA}"/>
              </a:ext>
            </a:extLst>
          </p:cNvPr>
          <p:cNvSpPr txBox="1"/>
          <p:nvPr/>
        </p:nvSpPr>
        <p:spPr>
          <a:xfrm>
            <a:off x="691387" y="6239674"/>
            <a:ext cx="4566413" cy="191719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200" spc="30" dirty="0">
                <a:solidFill>
                  <a:srgbClr val="323031"/>
                </a:solidFill>
                <a:latin typeface="AkzidenzGroteskBE-Md"/>
                <a:cs typeface="AkzidenzGroteskBE-Md"/>
              </a:rPr>
              <a:t>SUN </a:t>
            </a:r>
            <a:r>
              <a:rPr sz="1200" spc="10" dirty="0">
                <a:solidFill>
                  <a:srgbClr val="323031"/>
                </a:solidFill>
                <a:latin typeface="AkzidenzGroteskBE-Md"/>
                <a:cs typeface="AkzidenzGroteskBE-Md"/>
              </a:rPr>
              <a:t>DEVIL </a:t>
            </a:r>
            <a:r>
              <a:rPr sz="1200" spc="-10" dirty="0">
                <a:solidFill>
                  <a:srgbClr val="323031"/>
                </a:solidFill>
                <a:latin typeface="AkzidenzGroteskBE-Md"/>
                <a:cs typeface="AkzidenzGroteskBE-Md"/>
              </a:rPr>
              <a:t>ATHLETICS </a:t>
            </a:r>
            <a:r>
              <a:rPr sz="1200" dirty="0">
                <a:solidFill>
                  <a:srgbClr val="FFCA3A"/>
                </a:solidFill>
                <a:latin typeface="AkzidenzGroteskBE-Md"/>
                <a:cs typeface="AkzidenzGroteskBE-Md"/>
              </a:rPr>
              <a:t>/// </a:t>
            </a:r>
            <a:r>
              <a:rPr lang="en-US" sz="1200" dirty="0">
                <a:solidFill>
                  <a:srgbClr val="323031"/>
                </a:solidFill>
                <a:latin typeface="Berthold Akzidenz Grotesk BE"/>
                <a:cs typeface="AkzidenzGroteskBE-Md"/>
              </a:rPr>
              <a:t>UNIVERSITY SENATE MEETING 10.26.20</a:t>
            </a:r>
            <a:endParaRPr sz="1200" dirty="0">
              <a:latin typeface="Berthold Akzidenz Grotesk BE"/>
              <a:cs typeface="Berthold Akzidenz Grotesk B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6"/>
          <p:cNvSpPr/>
          <p:nvPr/>
        </p:nvSpPr>
        <p:spPr>
          <a:xfrm>
            <a:off x="0" y="-23033"/>
            <a:ext cx="12192000" cy="1186800"/>
          </a:xfrm>
          <a:prstGeom prst="rect">
            <a:avLst/>
          </a:prstGeom>
          <a:solidFill>
            <a:srgbClr val="FFC62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4" name="Google Shape;214;p46"/>
          <p:cNvSpPr txBox="1">
            <a:spLocks noGrp="1"/>
          </p:cNvSpPr>
          <p:nvPr>
            <p:ph type="title" idx="4294967295"/>
          </p:nvPr>
        </p:nvSpPr>
        <p:spPr>
          <a:xfrm>
            <a:off x="415600" y="101300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l" rtl="0">
              <a:buClr>
                <a:schemeClr val="dk1"/>
              </a:buClr>
              <a:buSzPts val="3000"/>
            </a:pPr>
            <a:r>
              <a:rPr lang="en" sz="4800" dirty="0">
                <a:solidFill>
                  <a:srgbClr val="000000"/>
                </a:solidFill>
              </a:rPr>
              <a:t>Key health aspects of the plan:</a:t>
            </a:r>
            <a:endParaRPr sz="1733" dirty="0">
              <a:solidFill>
                <a:srgbClr val="000000"/>
              </a:solidFill>
            </a:endParaRPr>
          </a:p>
        </p:txBody>
      </p:sp>
      <p:sp>
        <p:nvSpPr>
          <p:cNvPr id="215" name="Google Shape;215;p46"/>
          <p:cNvSpPr txBox="1"/>
          <p:nvPr/>
        </p:nvSpPr>
        <p:spPr>
          <a:xfrm>
            <a:off x="533400" y="1239967"/>
            <a:ext cx="11130033" cy="4551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423323">
              <a:spcBef>
                <a:spcPts val="667"/>
              </a:spcBef>
              <a:buClr>
                <a:schemeClr val="dk1"/>
              </a:buClr>
              <a:buSzPts val="1400"/>
              <a:buChar char="●"/>
            </a:pPr>
            <a:r>
              <a:rPr lang="en" sz="2000" dirty="0">
                <a:solidFill>
                  <a:schemeClr val="dk1"/>
                </a:solidFill>
              </a:rPr>
              <a:t>Our phased student-athlete return is tightly managed:</a:t>
            </a:r>
            <a:endParaRPr sz="2000" dirty="0">
              <a:solidFill>
                <a:schemeClr val="dk1"/>
              </a:solidFill>
            </a:endParaRPr>
          </a:p>
          <a:p>
            <a:pPr marL="1219170" lvl="1" indent="-423323">
              <a:spcBef>
                <a:spcPts val="667"/>
              </a:spcBef>
              <a:buClr>
                <a:schemeClr val="dk1"/>
              </a:buClr>
              <a:buSzPts val="1400"/>
              <a:buChar char="○"/>
            </a:pPr>
            <a:r>
              <a:rPr lang="en" sz="2000" dirty="0">
                <a:solidFill>
                  <a:schemeClr val="dk1"/>
                </a:solidFill>
              </a:rPr>
              <a:t>Cohorting of student-athletes at outset to reduce density during participation. </a:t>
            </a:r>
            <a:endParaRPr sz="2000" dirty="0">
              <a:solidFill>
                <a:schemeClr val="dk1"/>
              </a:solidFill>
            </a:endParaRPr>
          </a:p>
          <a:p>
            <a:pPr marL="1219170" lvl="1" indent="-423323">
              <a:spcBef>
                <a:spcPts val="667"/>
              </a:spcBef>
              <a:buClr>
                <a:schemeClr val="dk1"/>
              </a:buClr>
              <a:buSzPts val="1400"/>
              <a:buChar char="○"/>
            </a:pPr>
            <a:r>
              <a:rPr lang="en" sz="2000" dirty="0">
                <a:solidFill>
                  <a:schemeClr val="dk1"/>
                </a:solidFill>
              </a:rPr>
              <a:t>Established expectations for student-athletes in higher-risk vs lower-risk participation.</a:t>
            </a:r>
            <a:endParaRPr sz="2000" dirty="0">
              <a:solidFill>
                <a:schemeClr val="dk1"/>
              </a:solidFill>
            </a:endParaRPr>
          </a:p>
          <a:p>
            <a:pPr marL="1219170" lvl="1" indent="-423323">
              <a:spcBef>
                <a:spcPts val="667"/>
              </a:spcBef>
              <a:buClr>
                <a:schemeClr val="dk1"/>
              </a:buClr>
              <a:buSzPts val="1400"/>
              <a:buChar char="○"/>
            </a:pPr>
            <a:r>
              <a:rPr lang="en" sz="2000" dirty="0">
                <a:solidFill>
                  <a:schemeClr val="dk1"/>
                </a:solidFill>
              </a:rPr>
              <a:t>Establishing departmental baseline at return to ensure that anyone positive or exposed is isolated ahead of participation.</a:t>
            </a:r>
            <a:endParaRPr sz="2000" dirty="0">
              <a:solidFill>
                <a:schemeClr val="dk1"/>
              </a:solidFill>
            </a:endParaRPr>
          </a:p>
          <a:p>
            <a:pPr marL="1219170" lvl="1" indent="-423323">
              <a:spcBef>
                <a:spcPts val="667"/>
              </a:spcBef>
              <a:buClr>
                <a:schemeClr val="dk1"/>
              </a:buClr>
              <a:buSzPts val="1400"/>
              <a:buChar char="○"/>
            </a:pPr>
            <a:r>
              <a:rPr lang="en" sz="2000" dirty="0">
                <a:solidFill>
                  <a:schemeClr val="dk1"/>
                </a:solidFill>
              </a:rPr>
              <a:t>Establishing a culture of care for self and others in the prevention of COVID-19 infections.</a:t>
            </a:r>
            <a:endParaRPr sz="2000" dirty="0">
              <a:solidFill>
                <a:schemeClr val="dk1"/>
              </a:solidFill>
            </a:endParaRPr>
          </a:p>
          <a:p>
            <a:pPr marL="609585" indent="-423323">
              <a:spcBef>
                <a:spcPts val="667"/>
              </a:spcBef>
              <a:buClr>
                <a:schemeClr val="dk1"/>
              </a:buClr>
              <a:buSzPts val="1400"/>
              <a:buChar char="●"/>
            </a:pPr>
            <a:r>
              <a:rPr lang="en" sz="2000" dirty="0">
                <a:solidFill>
                  <a:schemeClr val="dk1"/>
                </a:solidFill>
              </a:rPr>
              <a:t>Pre-participation physical exam for every student-athlete:</a:t>
            </a:r>
            <a:endParaRPr sz="2000" dirty="0">
              <a:solidFill>
                <a:schemeClr val="dk1"/>
              </a:solidFill>
            </a:endParaRPr>
          </a:p>
          <a:p>
            <a:pPr marL="1219170" lvl="1" indent="-423323">
              <a:spcBef>
                <a:spcPts val="667"/>
              </a:spcBef>
              <a:buClr>
                <a:schemeClr val="dk1"/>
              </a:buClr>
              <a:buSzPts val="1400"/>
              <a:buChar char="○"/>
            </a:pPr>
            <a:r>
              <a:rPr lang="en" sz="2000" dirty="0">
                <a:solidFill>
                  <a:schemeClr val="dk1"/>
                </a:solidFill>
              </a:rPr>
              <a:t>Testing protocols following Pac-12 guidance for high, medium, and lower risk sports.</a:t>
            </a:r>
            <a:endParaRPr sz="2000" dirty="0">
              <a:solidFill>
                <a:schemeClr val="dk1"/>
              </a:solidFill>
            </a:endParaRPr>
          </a:p>
          <a:p>
            <a:pPr marL="1219170" lvl="1" indent="-423323">
              <a:spcBef>
                <a:spcPts val="667"/>
              </a:spcBef>
              <a:buClr>
                <a:schemeClr val="dk1"/>
              </a:buClr>
              <a:buSzPts val="1400"/>
              <a:buChar char="○"/>
            </a:pPr>
            <a:r>
              <a:rPr lang="en" sz="2000" dirty="0">
                <a:solidFill>
                  <a:schemeClr val="dk1"/>
                </a:solidFill>
              </a:rPr>
              <a:t>Physicals and baseline testing allow for all personal health concerns at return (COVID-19 or otherwise) to be managed at return through individualized treatment plans.</a:t>
            </a:r>
            <a:endParaRPr sz="2000" dirty="0">
              <a:solidFill>
                <a:schemeClr val="dk1"/>
              </a:solidFill>
            </a:endParaRPr>
          </a:p>
          <a:p>
            <a:pPr marL="609585" indent="-423323">
              <a:spcBef>
                <a:spcPts val="667"/>
              </a:spcBef>
              <a:buClr>
                <a:schemeClr val="dk1"/>
              </a:buClr>
              <a:buSzPts val="1400"/>
              <a:buChar char="●"/>
            </a:pPr>
            <a:r>
              <a:rPr lang="en" sz="2000" dirty="0">
                <a:solidFill>
                  <a:schemeClr val="dk1"/>
                </a:solidFill>
              </a:rPr>
              <a:t>Any positive test will be isolated and supported consistent with MCDHS guidance and individualized treatment and support needs. Contact tracing will be immediate upon positive test result.</a:t>
            </a:r>
            <a:endParaRPr sz="2000" dirty="0">
              <a:solidFill>
                <a:schemeClr val="dk1"/>
              </a:solidFill>
            </a:endParaRPr>
          </a:p>
        </p:txBody>
      </p:sp>
      <p:sp>
        <p:nvSpPr>
          <p:cNvPr id="216" name="Google Shape;216;p46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/>
            <a:fld id="{00000000-1234-1234-1234-123412341234}" type="slidenum">
              <a:rPr lang="en">
                <a:solidFill>
                  <a:srgbClr val="000000"/>
                </a:solidFill>
              </a:rPr>
              <a:pPr algn="r"/>
              <a:t>14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6667AA91-3F87-44C5-8A75-3577885DFA11}"/>
              </a:ext>
            </a:extLst>
          </p:cNvPr>
          <p:cNvSpPr txBox="1"/>
          <p:nvPr/>
        </p:nvSpPr>
        <p:spPr>
          <a:xfrm>
            <a:off x="691387" y="6239674"/>
            <a:ext cx="4566413" cy="191719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200" spc="30" dirty="0">
                <a:solidFill>
                  <a:srgbClr val="323031"/>
                </a:solidFill>
                <a:latin typeface="AkzidenzGroteskBE-Md"/>
                <a:cs typeface="AkzidenzGroteskBE-Md"/>
              </a:rPr>
              <a:t>SUN </a:t>
            </a:r>
            <a:r>
              <a:rPr sz="1200" spc="10" dirty="0">
                <a:solidFill>
                  <a:srgbClr val="323031"/>
                </a:solidFill>
                <a:latin typeface="AkzidenzGroteskBE-Md"/>
                <a:cs typeface="AkzidenzGroteskBE-Md"/>
              </a:rPr>
              <a:t>DEVIL </a:t>
            </a:r>
            <a:r>
              <a:rPr sz="1200" spc="-10" dirty="0">
                <a:solidFill>
                  <a:srgbClr val="323031"/>
                </a:solidFill>
                <a:latin typeface="AkzidenzGroteskBE-Md"/>
                <a:cs typeface="AkzidenzGroteskBE-Md"/>
              </a:rPr>
              <a:t>ATHLETICS </a:t>
            </a:r>
            <a:r>
              <a:rPr sz="1200" dirty="0">
                <a:solidFill>
                  <a:srgbClr val="FFCA3A"/>
                </a:solidFill>
                <a:latin typeface="AkzidenzGroteskBE-Md"/>
                <a:cs typeface="AkzidenzGroteskBE-Md"/>
              </a:rPr>
              <a:t>/// </a:t>
            </a:r>
            <a:r>
              <a:rPr lang="en-US" sz="1200" dirty="0">
                <a:solidFill>
                  <a:srgbClr val="323031"/>
                </a:solidFill>
                <a:latin typeface="Berthold Akzidenz Grotesk BE"/>
                <a:cs typeface="AkzidenzGroteskBE-Md"/>
              </a:rPr>
              <a:t>UNIVERSITY SENATE MEETING 10.26.20</a:t>
            </a:r>
            <a:endParaRPr sz="1200" dirty="0">
              <a:latin typeface="Berthold Akzidenz Grotesk BE"/>
              <a:cs typeface="Berthold Akzidenz Grotesk B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7"/>
          <p:cNvSpPr/>
          <p:nvPr/>
        </p:nvSpPr>
        <p:spPr>
          <a:xfrm>
            <a:off x="0" y="-23033"/>
            <a:ext cx="12192000" cy="1186800"/>
          </a:xfrm>
          <a:prstGeom prst="rect">
            <a:avLst/>
          </a:prstGeom>
          <a:solidFill>
            <a:srgbClr val="FFC62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3" name="Google Shape;223;p47"/>
          <p:cNvSpPr txBox="1">
            <a:spLocks noGrp="1"/>
          </p:cNvSpPr>
          <p:nvPr>
            <p:ph type="title" idx="4294967295"/>
          </p:nvPr>
        </p:nvSpPr>
        <p:spPr>
          <a:xfrm>
            <a:off x="415600" y="202900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l" rtl="0">
              <a:buClr>
                <a:schemeClr val="dk1"/>
              </a:buClr>
              <a:buSzPts val="3000"/>
            </a:pPr>
            <a:r>
              <a:rPr lang="en" sz="4800">
                <a:solidFill>
                  <a:srgbClr val="000000"/>
                </a:solidFill>
              </a:rPr>
              <a:t>Key health aspects of the plan (cont):</a:t>
            </a:r>
            <a:endParaRPr sz="1733">
              <a:solidFill>
                <a:srgbClr val="000000"/>
              </a:solidFill>
            </a:endParaRPr>
          </a:p>
        </p:txBody>
      </p:sp>
      <p:sp>
        <p:nvSpPr>
          <p:cNvPr id="224" name="Google Shape;224;p47"/>
          <p:cNvSpPr txBox="1"/>
          <p:nvPr/>
        </p:nvSpPr>
        <p:spPr>
          <a:xfrm>
            <a:off x="1371600" y="1445200"/>
            <a:ext cx="10144633" cy="43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423323">
              <a:spcBef>
                <a:spcPts val="1333"/>
              </a:spcBef>
              <a:buClr>
                <a:schemeClr val="dk1"/>
              </a:buClr>
              <a:buSzPts val="1400"/>
              <a:buChar char="●"/>
            </a:pPr>
            <a:r>
              <a:rPr lang="en" sz="2400" dirty="0">
                <a:solidFill>
                  <a:schemeClr val="dk1"/>
                </a:solidFill>
              </a:rPr>
              <a:t>All student-athletes get pre-arrival and ongoing education about precautions and expectations.</a:t>
            </a:r>
            <a:endParaRPr sz="2400" dirty="0">
              <a:solidFill>
                <a:schemeClr val="dk1"/>
              </a:solidFill>
            </a:endParaRPr>
          </a:p>
          <a:p>
            <a:pPr marL="609585" indent="-423323">
              <a:spcBef>
                <a:spcPts val="1333"/>
              </a:spcBef>
              <a:buClr>
                <a:schemeClr val="dk1"/>
              </a:buClr>
              <a:buSzPts val="1400"/>
              <a:buChar char="●"/>
            </a:pPr>
            <a:r>
              <a:rPr lang="en" sz="2400" dirty="0">
                <a:solidFill>
                  <a:schemeClr val="dk1"/>
                </a:solidFill>
              </a:rPr>
              <a:t>Daily health screening of all student-athletes and personnel.</a:t>
            </a:r>
            <a:endParaRPr sz="2400" dirty="0">
              <a:solidFill>
                <a:schemeClr val="dk1"/>
              </a:solidFill>
            </a:endParaRPr>
          </a:p>
          <a:p>
            <a:pPr marL="609585" indent="-423323">
              <a:spcBef>
                <a:spcPts val="1333"/>
              </a:spcBef>
              <a:buClr>
                <a:schemeClr val="dk1"/>
              </a:buClr>
              <a:buSzPts val="1400"/>
              <a:buChar char="●"/>
            </a:pPr>
            <a:r>
              <a:rPr lang="en" sz="2400" dirty="0">
                <a:solidFill>
                  <a:schemeClr val="dk1"/>
                </a:solidFill>
              </a:rPr>
              <a:t>Physical spaces will be tightly managed. </a:t>
            </a:r>
            <a:endParaRPr sz="2400" dirty="0">
              <a:solidFill>
                <a:schemeClr val="dk1"/>
              </a:solidFill>
            </a:endParaRPr>
          </a:p>
          <a:p>
            <a:pPr marL="609585" indent="-423323">
              <a:spcBef>
                <a:spcPts val="1333"/>
              </a:spcBef>
              <a:buClr>
                <a:schemeClr val="dk1"/>
              </a:buClr>
              <a:buSzPts val="1400"/>
              <a:buChar char="●"/>
            </a:pPr>
            <a:r>
              <a:rPr lang="en" sz="2400" dirty="0">
                <a:solidFill>
                  <a:schemeClr val="dk1"/>
                </a:solidFill>
              </a:rPr>
              <a:t>Telemedicine and COVID-19 testing available through ASU providers.</a:t>
            </a:r>
            <a:endParaRPr sz="2400" dirty="0">
              <a:solidFill>
                <a:schemeClr val="dk1"/>
              </a:solidFill>
            </a:endParaRPr>
          </a:p>
          <a:p>
            <a:pPr marL="609585" indent="-423323">
              <a:spcBef>
                <a:spcPts val="1333"/>
              </a:spcBef>
              <a:buClr>
                <a:schemeClr val="dk1"/>
              </a:buClr>
              <a:buSzPts val="1400"/>
              <a:buChar char="●"/>
            </a:pPr>
            <a:r>
              <a:rPr lang="en" sz="2400" dirty="0">
                <a:solidFill>
                  <a:schemeClr val="dk1"/>
                </a:solidFill>
              </a:rPr>
              <a:t>ASU and Health Services team have extensive experience managing COVID-19 and preventing the spread of the virus. </a:t>
            </a:r>
            <a:endParaRPr sz="2400" dirty="0">
              <a:solidFill>
                <a:schemeClr val="dk1"/>
              </a:solidFill>
            </a:endParaRPr>
          </a:p>
          <a:p>
            <a:pPr marL="609585" indent="-423323">
              <a:spcBef>
                <a:spcPts val="1333"/>
              </a:spcBef>
              <a:buClr>
                <a:schemeClr val="dk1"/>
              </a:buClr>
              <a:buSzPts val="1400"/>
              <a:buChar char="●"/>
            </a:pPr>
            <a:r>
              <a:rPr lang="en" sz="2400" dirty="0">
                <a:solidFill>
                  <a:schemeClr val="dk1"/>
                </a:solidFill>
              </a:rPr>
              <a:t>Daily debrief amongst sports medicine, performance, and support teams.</a:t>
            </a: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225" name="Google Shape;225;p4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/>
            <a:fld id="{00000000-1234-1234-1234-123412341234}" type="slidenum">
              <a:rPr lang="en">
                <a:solidFill>
                  <a:srgbClr val="000000"/>
                </a:solidFill>
              </a:rPr>
              <a:pPr algn="r"/>
              <a:t>15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1BAA965F-FA3D-4AE7-BECF-AF8AFB9526BC}"/>
              </a:ext>
            </a:extLst>
          </p:cNvPr>
          <p:cNvSpPr txBox="1"/>
          <p:nvPr/>
        </p:nvSpPr>
        <p:spPr>
          <a:xfrm>
            <a:off x="691387" y="6239674"/>
            <a:ext cx="4566413" cy="191719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200" spc="30" dirty="0">
                <a:solidFill>
                  <a:srgbClr val="323031"/>
                </a:solidFill>
                <a:latin typeface="AkzidenzGroteskBE-Md"/>
                <a:cs typeface="AkzidenzGroteskBE-Md"/>
              </a:rPr>
              <a:t>SUN </a:t>
            </a:r>
            <a:r>
              <a:rPr sz="1200" spc="10" dirty="0">
                <a:solidFill>
                  <a:srgbClr val="323031"/>
                </a:solidFill>
                <a:latin typeface="AkzidenzGroteskBE-Md"/>
                <a:cs typeface="AkzidenzGroteskBE-Md"/>
              </a:rPr>
              <a:t>DEVIL </a:t>
            </a:r>
            <a:r>
              <a:rPr sz="1200" spc="-10" dirty="0">
                <a:solidFill>
                  <a:srgbClr val="323031"/>
                </a:solidFill>
                <a:latin typeface="AkzidenzGroteskBE-Md"/>
                <a:cs typeface="AkzidenzGroteskBE-Md"/>
              </a:rPr>
              <a:t>ATHLETICS </a:t>
            </a:r>
            <a:r>
              <a:rPr sz="1200" dirty="0">
                <a:solidFill>
                  <a:srgbClr val="FFCA3A"/>
                </a:solidFill>
                <a:latin typeface="AkzidenzGroteskBE-Md"/>
                <a:cs typeface="AkzidenzGroteskBE-Md"/>
              </a:rPr>
              <a:t>/// </a:t>
            </a:r>
            <a:r>
              <a:rPr lang="en-US" sz="1200" dirty="0">
                <a:solidFill>
                  <a:srgbClr val="323031"/>
                </a:solidFill>
                <a:latin typeface="Berthold Akzidenz Grotesk BE"/>
                <a:cs typeface="AkzidenzGroteskBE-Md"/>
              </a:rPr>
              <a:t>UNIVERSITY SENATE MEETING 10.26.20</a:t>
            </a:r>
            <a:endParaRPr sz="1200" dirty="0">
              <a:latin typeface="Berthold Akzidenz Grotesk BE"/>
              <a:cs typeface="Berthold Akzidenz Grotesk B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42" b="26462"/>
          <a:stretch/>
        </p:blipFill>
        <p:spPr>
          <a:xfrm>
            <a:off x="-1" y="-2059"/>
            <a:ext cx="12192001" cy="6021859"/>
          </a:xfrm>
          <a:prstGeom prst="rect">
            <a:avLst/>
          </a:prstGeom>
        </p:spPr>
      </p:pic>
      <p:sp>
        <p:nvSpPr>
          <p:cNvPr id="7" name="object 17"/>
          <p:cNvSpPr/>
          <p:nvPr/>
        </p:nvSpPr>
        <p:spPr>
          <a:xfrm>
            <a:off x="0" y="740841"/>
            <a:ext cx="3383279" cy="7433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457200" y="6172276"/>
            <a:ext cx="169964" cy="3328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1387" y="6239674"/>
            <a:ext cx="4566413" cy="191719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200" spc="30" dirty="0">
                <a:solidFill>
                  <a:srgbClr val="323031"/>
                </a:solidFill>
                <a:latin typeface="AkzidenzGroteskBE-Md"/>
                <a:cs typeface="AkzidenzGroteskBE-Md"/>
              </a:rPr>
              <a:t>SUN </a:t>
            </a:r>
            <a:r>
              <a:rPr sz="1200" spc="10" dirty="0">
                <a:solidFill>
                  <a:srgbClr val="323031"/>
                </a:solidFill>
                <a:latin typeface="AkzidenzGroteskBE-Md"/>
                <a:cs typeface="AkzidenzGroteskBE-Md"/>
              </a:rPr>
              <a:t>DEVIL </a:t>
            </a:r>
            <a:r>
              <a:rPr sz="1200" spc="-10" dirty="0">
                <a:solidFill>
                  <a:srgbClr val="323031"/>
                </a:solidFill>
                <a:latin typeface="AkzidenzGroteskBE-Md"/>
                <a:cs typeface="AkzidenzGroteskBE-Md"/>
              </a:rPr>
              <a:t>ATHLETICS </a:t>
            </a:r>
            <a:r>
              <a:rPr sz="1200" dirty="0">
                <a:solidFill>
                  <a:srgbClr val="FFCA3A"/>
                </a:solidFill>
                <a:latin typeface="AkzidenzGroteskBE-Md"/>
                <a:cs typeface="AkzidenzGroteskBE-Md"/>
              </a:rPr>
              <a:t>/// </a:t>
            </a:r>
            <a:r>
              <a:rPr lang="en-US" sz="1200" dirty="0">
                <a:solidFill>
                  <a:srgbClr val="323031"/>
                </a:solidFill>
                <a:latin typeface="Berthold Akzidenz Grotesk BE"/>
                <a:cs typeface="AkzidenzGroteskBE-Md"/>
              </a:rPr>
              <a:t>UNIVERSITY SENATE MEETING 10.26.20</a:t>
            </a:r>
            <a:endParaRPr sz="1200" dirty="0">
              <a:latin typeface="Berthold Akzidenz Grotesk BE"/>
              <a:cs typeface="Berthold Akzidenz Grotesk B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PG</a:t>
            </a:r>
            <a:r>
              <a:rPr spc="225" dirty="0"/>
              <a:t> </a:t>
            </a:r>
            <a:fld id="{81D60167-4931-47E6-BA6A-407CBD079E47}" type="slidenum">
              <a:rPr b="0" dirty="0">
                <a:latin typeface="Arial"/>
                <a:cs typeface="Arial"/>
              </a:rPr>
              <a:t>16</a:t>
            </a:fld>
            <a:endParaRPr b="0" dirty="0">
              <a:latin typeface="Arial"/>
              <a:cs typeface="Arial"/>
            </a:endParaRPr>
          </a:p>
        </p:txBody>
      </p:sp>
      <p:sp>
        <p:nvSpPr>
          <p:cNvPr id="6" name="object 18"/>
          <p:cNvSpPr txBox="1">
            <a:spLocks/>
          </p:cNvSpPr>
          <p:nvPr/>
        </p:nvSpPr>
        <p:spPr>
          <a:xfrm>
            <a:off x="307710" y="875602"/>
            <a:ext cx="2703830" cy="4770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/>
            <a:r>
              <a:rPr lang="de-DE" sz="3100" kern="0" spc="5" dirty="0">
                <a:solidFill>
                  <a:srgbClr val="FFC82D"/>
                </a:solidFill>
                <a:latin typeface="AkzidenzGroteskBE-Md"/>
                <a:cs typeface="AkzidenzGroteskBE-Md"/>
              </a:rPr>
              <a:t>/// </a:t>
            </a:r>
            <a:r>
              <a:rPr lang="de-DE" sz="3100" kern="0" spc="70" dirty="0">
                <a:solidFill>
                  <a:srgbClr val="FFFFFF"/>
                </a:solidFill>
                <a:latin typeface="AkzidenzGroteskBE-Md"/>
                <a:cs typeface="AkzidenzGroteskBE-Md"/>
              </a:rPr>
              <a:t>QUESTIONS</a:t>
            </a:r>
            <a:endParaRPr lang="de-DE" sz="3100" kern="0" dirty="0">
              <a:solidFill>
                <a:sysClr val="windowText" lastClr="000000"/>
              </a:solidFill>
              <a:latin typeface="AkzidenzGroteskBE-Md"/>
              <a:cs typeface="AkzidenzGroteskBE-Md"/>
            </a:endParaRPr>
          </a:p>
        </p:txBody>
      </p:sp>
    </p:spTree>
    <p:extLst>
      <p:ext uri="{BB962C8B-B14F-4D97-AF65-F5344CB8AC3E}">
        <p14:creationId xmlns:p14="http://schemas.microsoft.com/office/powerpoint/2010/main" val="1053759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172276"/>
            <a:ext cx="169964" cy="3328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47203" y="2969469"/>
            <a:ext cx="8695055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313815" algn="l"/>
                <a:tab pos="3187700" algn="l"/>
                <a:tab pos="5521325" algn="l"/>
              </a:tabLst>
            </a:pPr>
            <a:r>
              <a:rPr sz="6000" dirty="0">
                <a:solidFill>
                  <a:srgbClr val="FFC82D"/>
                </a:solidFill>
                <a:latin typeface="AkzidenzGroteskBE-Md"/>
                <a:cs typeface="AkzidenzGroteskBE-Md"/>
              </a:rPr>
              <a:t>///	</a:t>
            </a:r>
            <a:endParaRPr sz="6000" dirty="0">
              <a:latin typeface="AkzidenzGroteskBE-Md"/>
              <a:cs typeface="AkzidenzGroteskBE-M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1387" y="6239674"/>
            <a:ext cx="4566413" cy="191719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200" spc="30" dirty="0">
                <a:solidFill>
                  <a:srgbClr val="323031"/>
                </a:solidFill>
                <a:latin typeface="AkzidenzGroteskBE-Md"/>
                <a:cs typeface="AkzidenzGroteskBE-Md"/>
              </a:rPr>
              <a:t>SUN </a:t>
            </a:r>
            <a:r>
              <a:rPr sz="1200" spc="10" dirty="0">
                <a:solidFill>
                  <a:srgbClr val="323031"/>
                </a:solidFill>
                <a:latin typeface="AkzidenzGroteskBE-Md"/>
                <a:cs typeface="AkzidenzGroteskBE-Md"/>
              </a:rPr>
              <a:t>DEVIL </a:t>
            </a:r>
            <a:r>
              <a:rPr sz="1200" spc="-10" dirty="0">
                <a:solidFill>
                  <a:srgbClr val="323031"/>
                </a:solidFill>
                <a:latin typeface="AkzidenzGroteskBE-Md"/>
                <a:cs typeface="AkzidenzGroteskBE-Md"/>
              </a:rPr>
              <a:t>ATHLETICS </a:t>
            </a:r>
            <a:r>
              <a:rPr sz="1200" dirty="0">
                <a:solidFill>
                  <a:srgbClr val="FFCA3A"/>
                </a:solidFill>
                <a:latin typeface="AkzidenzGroteskBE-Md"/>
                <a:cs typeface="AkzidenzGroteskBE-Md"/>
              </a:rPr>
              <a:t>/// </a:t>
            </a:r>
            <a:r>
              <a:rPr lang="en-US" sz="1200" dirty="0">
                <a:solidFill>
                  <a:srgbClr val="323031"/>
                </a:solidFill>
                <a:latin typeface="Berthold Akzidenz Grotesk BE"/>
                <a:cs typeface="AkzidenzGroteskBE-Md"/>
              </a:rPr>
              <a:t>UNIVERSITY SENATE MEETING 10.26.20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PG</a:t>
            </a:r>
            <a:r>
              <a:rPr spc="225" dirty="0"/>
              <a:t> </a:t>
            </a:r>
            <a:fld id="{81D60167-4931-47E6-BA6A-407CBD079E47}" type="slidenum">
              <a:rPr b="0" dirty="0">
                <a:latin typeface="Arial"/>
                <a:cs typeface="Arial"/>
              </a:rPr>
              <a:t>2</a:t>
            </a:fld>
            <a:endParaRPr b="0" dirty="0">
              <a:latin typeface="Arial"/>
              <a:cs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BBF1CE-FF3F-44E5-B6F9-78B839D55418}"/>
              </a:ext>
            </a:extLst>
          </p:cNvPr>
          <p:cNvSpPr/>
          <p:nvPr/>
        </p:nvSpPr>
        <p:spPr>
          <a:xfrm>
            <a:off x="3048000" y="2514600"/>
            <a:ext cx="838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COVID-19 IMPACT on Student-Athlete Experience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172276"/>
            <a:ext cx="169964" cy="3328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1387" y="6239674"/>
            <a:ext cx="4566413" cy="191719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200" spc="30" dirty="0">
                <a:solidFill>
                  <a:srgbClr val="323031"/>
                </a:solidFill>
                <a:latin typeface="AkzidenzGroteskBE-Md"/>
                <a:cs typeface="AkzidenzGroteskBE-Md"/>
              </a:rPr>
              <a:t>SUN </a:t>
            </a:r>
            <a:r>
              <a:rPr sz="1200" spc="10" dirty="0">
                <a:solidFill>
                  <a:srgbClr val="323031"/>
                </a:solidFill>
                <a:latin typeface="AkzidenzGroteskBE-Md"/>
                <a:cs typeface="AkzidenzGroteskBE-Md"/>
              </a:rPr>
              <a:t>DEVIL </a:t>
            </a:r>
            <a:r>
              <a:rPr sz="1200" spc="-10" dirty="0">
                <a:solidFill>
                  <a:srgbClr val="323031"/>
                </a:solidFill>
                <a:latin typeface="AkzidenzGroteskBE-Md"/>
                <a:cs typeface="AkzidenzGroteskBE-Md"/>
              </a:rPr>
              <a:t>ATHLETICS </a:t>
            </a:r>
            <a:r>
              <a:rPr sz="1200" dirty="0">
                <a:solidFill>
                  <a:srgbClr val="FFCA3A"/>
                </a:solidFill>
                <a:latin typeface="AkzidenzGroteskBE-Md"/>
                <a:cs typeface="AkzidenzGroteskBE-Md"/>
              </a:rPr>
              <a:t>/// </a:t>
            </a:r>
            <a:r>
              <a:rPr lang="en-US" sz="1200" dirty="0">
                <a:solidFill>
                  <a:srgbClr val="323031"/>
                </a:solidFill>
                <a:latin typeface="Berthold Akzidenz Grotesk BE"/>
                <a:cs typeface="AkzidenzGroteskBE-Md"/>
              </a:rPr>
              <a:t>UNIVERSITY SENATE MEETING 10.26.20</a:t>
            </a:r>
            <a:endParaRPr sz="1200" dirty="0">
              <a:latin typeface="Berthold Akzidenz Grotesk BE"/>
              <a:cs typeface="Berthold Akzidenz Grotesk B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PG</a:t>
            </a:r>
            <a:r>
              <a:rPr spc="225" dirty="0"/>
              <a:t> </a:t>
            </a:r>
            <a:fld id="{81D60167-4931-47E6-BA6A-407CBD079E47}" type="slidenum">
              <a:rPr b="0" dirty="0">
                <a:latin typeface="Arial"/>
                <a:cs typeface="Arial"/>
              </a:rPr>
              <a:t>3</a:t>
            </a:fld>
            <a:endParaRPr b="0" dirty="0">
              <a:latin typeface="Arial"/>
              <a:cs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C8FB47-B5A8-4A68-8024-BD2D9BA344A5}"/>
              </a:ext>
            </a:extLst>
          </p:cNvPr>
          <p:cNvSpPr/>
          <p:nvPr/>
        </p:nvSpPr>
        <p:spPr>
          <a:xfrm>
            <a:off x="618020" y="99024"/>
            <a:ext cx="10811980" cy="614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Friday, March 6, 2020: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NCAA released a statement about COVID-19 - Games and events continued as scheduled. 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COVID-19 Advisory Panel sanctioned by the NCAA</a:t>
            </a:r>
            <a:endParaRPr lang="en-US" altLang="en-US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US" altLang="en-US" sz="16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Monday 3/9:  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SDA does Full review of all events – discussion about team travel and whether or not to have fans at home events.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US" altLang="en-US" sz="16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Tuesday 3/10:  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ASU Men’s Basketball departs for Pac-12 tournament in Las Vegas.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Ivy League cancelled its conference basketball tournament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US" altLang="en-US" sz="16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Wednesday 3/11:  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NCAA made the decision to ban fans from the 2020 NCAA tournament.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Pac 12, Big Ten, ACC and Big 12 banned fans from attending their conference.  By that night the NBA had 2 COVID positives and postponed season.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US" altLang="en-US" sz="16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Thursday, 3/12:  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Announced suspension of men's basketball tournament, Pac-12 sport competitions &amp; Pac-12 championship events.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ASU gymnastics team lands in Baton Rouge, never leaves airport, returns home; Softball team on bus turns around in Blythe, CA (headed to UCLA).  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NCAA eventually cancels the 2020 men’s and women’s NCAA tournament</a:t>
            </a:r>
          </a:p>
        </p:txBody>
      </p:sp>
    </p:spTree>
    <p:extLst>
      <p:ext uri="{BB962C8B-B14F-4D97-AF65-F5344CB8AC3E}">
        <p14:creationId xmlns:p14="http://schemas.microsoft.com/office/powerpoint/2010/main" val="858704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172276"/>
            <a:ext cx="169964" cy="3328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1387" y="6239674"/>
            <a:ext cx="4566413" cy="191719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200" spc="30" dirty="0">
                <a:solidFill>
                  <a:srgbClr val="323031"/>
                </a:solidFill>
                <a:latin typeface="AkzidenzGroteskBE-Md"/>
                <a:cs typeface="AkzidenzGroteskBE-Md"/>
              </a:rPr>
              <a:t>SUN </a:t>
            </a:r>
            <a:r>
              <a:rPr sz="1200" spc="10" dirty="0">
                <a:solidFill>
                  <a:srgbClr val="323031"/>
                </a:solidFill>
                <a:latin typeface="AkzidenzGroteskBE-Md"/>
                <a:cs typeface="AkzidenzGroteskBE-Md"/>
              </a:rPr>
              <a:t>DEVIL </a:t>
            </a:r>
            <a:r>
              <a:rPr sz="1200" spc="-10" dirty="0">
                <a:solidFill>
                  <a:srgbClr val="323031"/>
                </a:solidFill>
                <a:latin typeface="AkzidenzGroteskBE-Md"/>
                <a:cs typeface="AkzidenzGroteskBE-Md"/>
              </a:rPr>
              <a:t>ATHLETICS </a:t>
            </a:r>
            <a:r>
              <a:rPr sz="1200" dirty="0">
                <a:solidFill>
                  <a:srgbClr val="FFCA3A"/>
                </a:solidFill>
                <a:latin typeface="AkzidenzGroteskBE-Md"/>
                <a:cs typeface="AkzidenzGroteskBE-Md"/>
              </a:rPr>
              <a:t>/// </a:t>
            </a:r>
            <a:r>
              <a:rPr lang="en-US" sz="1200" dirty="0">
                <a:solidFill>
                  <a:srgbClr val="323031"/>
                </a:solidFill>
                <a:latin typeface="Berthold Akzidenz Grotesk BE"/>
                <a:cs typeface="AkzidenzGroteskBE-Md"/>
              </a:rPr>
              <a:t>UNIVERSITY SENATE MEETING 10.26.20</a:t>
            </a:r>
            <a:endParaRPr sz="1200" dirty="0">
              <a:latin typeface="Berthold Akzidenz Grotesk BE"/>
              <a:cs typeface="Berthold Akzidenz Grotesk B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PG</a:t>
            </a:r>
            <a:r>
              <a:rPr spc="225" dirty="0"/>
              <a:t> </a:t>
            </a:r>
            <a:fld id="{81D60167-4931-47E6-BA6A-407CBD079E47}" type="slidenum">
              <a:rPr b="0" dirty="0">
                <a:latin typeface="Arial"/>
                <a:cs typeface="Arial"/>
              </a:rPr>
              <a:t>4</a:t>
            </a:fld>
            <a:endParaRPr b="0" dirty="0">
              <a:latin typeface="Arial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0F9D6C-EA46-450C-9DA2-7EE118BB4813}"/>
              </a:ext>
            </a:extLst>
          </p:cNvPr>
          <p:cNvSpPr/>
          <p:nvPr/>
        </p:nvSpPr>
        <p:spPr>
          <a:xfrm>
            <a:off x="381000" y="838200"/>
            <a:ext cx="10668000" cy="467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Pac-12 March 14, 2020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CEO Group canceled all Pac-12 conference and non-conference sport competitions and Pac-12 championships 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Prohibited all organized team athletically-related activities until at least March 29.  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NCAA March 30, 2020 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Division I Council voted to allow schools to provide spring-sport student-athletes an additional season of competition and an extension of their period of eligibility.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March 13, 2020 NCAA issues in-person recruiting dead period for all sports.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April 1, 2020 Division I Council extends its recruiting dead period thru May 31st.</a:t>
            </a:r>
          </a:p>
        </p:txBody>
      </p:sp>
    </p:spTree>
    <p:extLst>
      <p:ext uri="{BB962C8B-B14F-4D97-AF65-F5344CB8AC3E}">
        <p14:creationId xmlns:p14="http://schemas.microsoft.com/office/powerpoint/2010/main" val="3876284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172276"/>
            <a:ext cx="169964" cy="3328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1387" y="6239674"/>
            <a:ext cx="4566413" cy="191719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200" spc="30" dirty="0">
                <a:solidFill>
                  <a:srgbClr val="323031"/>
                </a:solidFill>
                <a:latin typeface="AkzidenzGroteskBE-Md"/>
                <a:cs typeface="AkzidenzGroteskBE-Md"/>
              </a:rPr>
              <a:t>SUN </a:t>
            </a:r>
            <a:r>
              <a:rPr sz="1200" spc="10" dirty="0">
                <a:solidFill>
                  <a:srgbClr val="323031"/>
                </a:solidFill>
                <a:latin typeface="AkzidenzGroteskBE-Md"/>
                <a:cs typeface="AkzidenzGroteskBE-Md"/>
              </a:rPr>
              <a:t>DEVIL </a:t>
            </a:r>
            <a:r>
              <a:rPr sz="1200" spc="-10" dirty="0">
                <a:solidFill>
                  <a:srgbClr val="323031"/>
                </a:solidFill>
                <a:latin typeface="AkzidenzGroteskBE-Md"/>
                <a:cs typeface="AkzidenzGroteskBE-Md"/>
              </a:rPr>
              <a:t>ATHLETICS </a:t>
            </a:r>
            <a:r>
              <a:rPr sz="1200" dirty="0">
                <a:solidFill>
                  <a:srgbClr val="FFCA3A"/>
                </a:solidFill>
                <a:latin typeface="AkzidenzGroteskBE-Md"/>
                <a:cs typeface="AkzidenzGroteskBE-Md"/>
              </a:rPr>
              <a:t>/// </a:t>
            </a:r>
            <a:r>
              <a:rPr lang="en-US" sz="1200" dirty="0">
                <a:solidFill>
                  <a:srgbClr val="323031"/>
                </a:solidFill>
                <a:latin typeface="Berthold Akzidenz Grotesk BE"/>
                <a:cs typeface="AkzidenzGroteskBE-Md"/>
              </a:rPr>
              <a:t>UNIVERSITY SENATE MEETING 10.26.20</a:t>
            </a:r>
            <a:endParaRPr sz="1200" dirty="0">
              <a:latin typeface="Berthold Akzidenz Grotesk BE"/>
              <a:cs typeface="Berthold Akzidenz Grotesk B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PG</a:t>
            </a:r>
            <a:r>
              <a:rPr spc="225" dirty="0"/>
              <a:t> </a:t>
            </a:r>
            <a:fld id="{81D60167-4931-47E6-BA6A-407CBD079E47}" type="slidenum">
              <a:rPr b="0" dirty="0">
                <a:latin typeface="Arial"/>
                <a:cs typeface="Arial"/>
              </a:rPr>
              <a:t>5</a:t>
            </a:fld>
            <a:endParaRPr b="0" dirty="0">
              <a:latin typeface="Arial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0F9D6C-EA46-450C-9DA2-7EE118BB4813}"/>
              </a:ext>
            </a:extLst>
          </p:cNvPr>
          <p:cNvSpPr/>
          <p:nvPr/>
        </p:nvSpPr>
        <p:spPr>
          <a:xfrm>
            <a:off x="381000" y="705178"/>
            <a:ext cx="9753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CA82CD-2012-47F8-AAE7-F806422900EF}"/>
              </a:ext>
            </a:extLst>
          </p:cNvPr>
          <p:cNvSpPr/>
          <p:nvPr/>
        </p:nvSpPr>
        <p:spPr>
          <a:xfrm>
            <a:off x="457200" y="966752"/>
            <a:ext cx="10515600" cy="467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Pac- 12 June 15, 2020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Commissioner announces “majority” of the Pac-12 football programs to allow athletes  on-campus voluntary. 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SDA – extensive protocols including regular testing implemented.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Pac-12 July 31, 2020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Pac-12 CEO Group approved the 2020 Conference-only fall schedule for football, which features a 10-game slate.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Also approved for Conference-only seasons for men’s &amp; women’s soccer, women’s volleyball, and men’s &amp; women’s cross country.  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225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172276"/>
            <a:ext cx="169964" cy="3328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1387" y="6239674"/>
            <a:ext cx="4566413" cy="191719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200" spc="30" dirty="0">
                <a:solidFill>
                  <a:srgbClr val="323031"/>
                </a:solidFill>
                <a:latin typeface="AkzidenzGroteskBE-Md"/>
                <a:cs typeface="AkzidenzGroteskBE-Md"/>
              </a:rPr>
              <a:t>SUN </a:t>
            </a:r>
            <a:r>
              <a:rPr sz="1200" spc="10" dirty="0">
                <a:solidFill>
                  <a:srgbClr val="323031"/>
                </a:solidFill>
                <a:latin typeface="AkzidenzGroteskBE-Md"/>
                <a:cs typeface="AkzidenzGroteskBE-Md"/>
              </a:rPr>
              <a:t>DEVIL </a:t>
            </a:r>
            <a:r>
              <a:rPr sz="1200" spc="-10" dirty="0">
                <a:solidFill>
                  <a:srgbClr val="323031"/>
                </a:solidFill>
                <a:latin typeface="AkzidenzGroteskBE-Md"/>
                <a:cs typeface="AkzidenzGroteskBE-Md"/>
              </a:rPr>
              <a:t>ATHLETICS </a:t>
            </a:r>
            <a:r>
              <a:rPr sz="1200" dirty="0">
                <a:solidFill>
                  <a:srgbClr val="FFCA3A"/>
                </a:solidFill>
                <a:latin typeface="AkzidenzGroteskBE-Md"/>
                <a:cs typeface="AkzidenzGroteskBE-Md"/>
              </a:rPr>
              <a:t>/// </a:t>
            </a:r>
            <a:r>
              <a:rPr lang="en-US" sz="1200" dirty="0">
                <a:solidFill>
                  <a:srgbClr val="323031"/>
                </a:solidFill>
                <a:latin typeface="Berthold Akzidenz Grotesk BE"/>
                <a:cs typeface="AkzidenzGroteskBE-Md"/>
              </a:rPr>
              <a:t>UNIVERSITY SENATE MEETING 10.26.20</a:t>
            </a:r>
            <a:endParaRPr sz="1200" dirty="0">
              <a:latin typeface="Berthold Akzidenz Grotesk BE"/>
              <a:cs typeface="Berthold Akzidenz Grotesk B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PG</a:t>
            </a:r>
            <a:r>
              <a:rPr spc="225" dirty="0"/>
              <a:t> </a:t>
            </a:r>
            <a:fld id="{81D60167-4931-47E6-BA6A-407CBD079E47}" type="slidenum">
              <a:rPr b="0" dirty="0">
                <a:latin typeface="Arial"/>
                <a:cs typeface="Arial"/>
              </a:rPr>
              <a:t>6</a:t>
            </a:fld>
            <a:endParaRPr b="0" dirty="0">
              <a:latin typeface="Arial"/>
              <a:cs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9A7609-74C5-4513-8F23-00D9D682328D}"/>
              </a:ext>
            </a:extLst>
          </p:cNvPr>
          <p:cNvSpPr/>
          <p:nvPr/>
        </p:nvSpPr>
        <p:spPr>
          <a:xfrm>
            <a:off x="457200" y="695908"/>
            <a:ext cx="11125200" cy="5053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Pac-12 August 11, 2020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CEO Group postponed sport competitions - three central concerns cited by the Medical Advisory Committee: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consistent testing capabilities across all Pac-12 universities, 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prevalence of the virus in Pac-12 communities and nationally, and 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concerns related to possible cardiac concerns potentially associated COVID-19.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PaC-12 September 3, 2020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Pac-12 Conference announces groundbreaking testing research initiative with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Quidel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Rapid-results test could speed the return of sport competitions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Pac-12 September 24, 2020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Pac-12 announces resumption of football, basketball &amp; winter sports seasons.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CEO Group decided the football season on November 6, men’s and women’s basketball on November 25 consistent with the NCAA’s official start date </a:t>
            </a:r>
          </a:p>
        </p:txBody>
      </p:sp>
    </p:spTree>
    <p:extLst>
      <p:ext uri="{BB962C8B-B14F-4D97-AF65-F5344CB8AC3E}">
        <p14:creationId xmlns:p14="http://schemas.microsoft.com/office/powerpoint/2010/main" val="4169544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172276"/>
            <a:ext cx="169964" cy="3328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1387" y="6239674"/>
            <a:ext cx="4566413" cy="191719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200" spc="30" dirty="0">
                <a:solidFill>
                  <a:srgbClr val="323031"/>
                </a:solidFill>
                <a:latin typeface="AkzidenzGroteskBE-Md"/>
                <a:cs typeface="AkzidenzGroteskBE-Md"/>
              </a:rPr>
              <a:t>SUN </a:t>
            </a:r>
            <a:r>
              <a:rPr sz="1200" spc="10" dirty="0">
                <a:solidFill>
                  <a:srgbClr val="323031"/>
                </a:solidFill>
                <a:latin typeface="AkzidenzGroteskBE-Md"/>
                <a:cs typeface="AkzidenzGroteskBE-Md"/>
              </a:rPr>
              <a:t>DEVIL </a:t>
            </a:r>
            <a:r>
              <a:rPr sz="1200" spc="-10" dirty="0">
                <a:solidFill>
                  <a:srgbClr val="323031"/>
                </a:solidFill>
                <a:latin typeface="AkzidenzGroteskBE-Md"/>
                <a:cs typeface="AkzidenzGroteskBE-Md"/>
              </a:rPr>
              <a:t>ATHLETICS </a:t>
            </a:r>
            <a:r>
              <a:rPr sz="1200" dirty="0">
                <a:solidFill>
                  <a:srgbClr val="FFCA3A"/>
                </a:solidFill>
                <a:latin typeface="AkzidenzGroteskBE-Md"/>
                <a:cs typeface="AkzidenzGroteskBE-Md"/>
              </a:rPr>
              <a:t>/// </a:t>
            </a:r>
            <a:r>
              <a:rPr lang="en-US" sz="1200" dirty="0">
                <a:solidFill>
                  <a:srgbClr val="323031"/>
                </a:solidFill>
                <a:latin typeface="Berthold Akzidenz Grotesk BE"/>
                <a:cs typeface="AkzidenzGroteskBE-Md"/>
              </a:rPr>
              <a:t>UNIVERSITY SENATE MEETING 10.26.20</a:t>
            </a:r>
            <a:endParaRPr sz="1200" dirty="0">
              <a:latin typeface="Berthold Akzidenz Grotesk BE"/>
              <a:cs typeface="Berthold Akzidenz Grotesk B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PG</a:t>
            </a:r>
            <a:r>
              <a:rPr spc="225" dirty="0"/>
              <a:t> </a:t>
            </a:r>
            <a:fld id="{81D60167-4931-47E6-BA6A-407CBD079E47}" type="slidenum">
              <a:rPr b="0" dirty="0">
                <a:latin typeface="Arial"/>
                <a:cs typeface="Arial"/>
              </a:rPr>
              <a:t>7</a:t>
            </a:fld>
            <a:endParaRPr b="0" dirty="0">
              <a:latin typeface="Arial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659FDD-701E-42A8-A615-9E92FAB20F87}"/>
              </a:ext>
            </a:extLst>
          </p:cNvPr>
          <p:cNvSpPr/>
          <p:nvPr/>
        </p:nvSpPr>
        <p:spPr>
          <a:xfrm>
            <a:off x="533400" y="1093482"/>
            <a:ext cx="10668000" cy="385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Pac-12 October 3, 2020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Pac-12 announced its 2020 football schedule</a:t>
            </a:r>
          </a:p>
          <a:p>
            <a:pPr marL="40005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7-game Conference-only lineup </a:t>
            </a:r>
          </a:p>
          <a:p>
            <a:pPr marL="40005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Saturday, November 7 and </a:t>
            </a:r>
          </a:p>
          <a:p>
            <a:pPr marL="40005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December 18-19 with the Pac-12 Football Championship Game, </a:t>
            </a:r>
          </a:p>
          <a:p>
            <a:pPr marL="40005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North v South champions and a game for the 10 teams.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US" alt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Sun Devil football kicks off the season November 7</a:t>
            </a:r>
            <a:r>
              <a:rPr lang="en-US" altLang="en-US" sz="2400" b="1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@ USC – 9:00AM PST kickoff</a:t>
            </a:r>
          </a:p>
        </p:txBody>
      </p:sp>
    </p:spTree>
    <p:extLst>
      <p:ext uri="{BB962C8B-B14F-4D97-AF65-F5344CB8AC3E}">
        <p14:creationId xmlns:p14="http://schemas.microsoft.com/office/powerpoint/2010/main" val="43546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172276"/>
            <a:ext cx="169964" cy="3328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47203" y="2969469"/>
            <a:ext cx="8695055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313815" algn="l"/>
                <a:tab pos="3187700" algn="l"/>
                <a:tab pos="5521325" algn="l"/>
              </a:tabLst>
            </a:pPr>
            <a:r>
              <a:rPr sz="6000" dirty="0">
                <a:solidFill>
                  <a:srgbClr val="FFC82D"/>
                </a:solidFill>
                <a:latin typeface="AkzidenzGroteskBE-Md"/>
                <a:cs typeface="AkzidenzGroteskBE-Md"/>
              </a:rPr>
              <a:t>///	</a:t>
            </a:r>
            <a:r>
              <a:rPr lang="en-US" sz="6000" dirty="0">
                <a:solidFill>
                  <a:srgbClr val="FFC82D"/>
                </a:solidFill>
                <a:latin typeface="AkzidenzGroteskBE-Md"/>
                <a:cs typeface="AkzidenzGroteskBE-Md"/>
              </a:rPr>
              <a:t> </a:t>
            </a:r>
            <a:endParaRPr sz="6000" dirty="0">
              <a:latin typeface="AkzidenzGroteskBE-Md"/>
              <a:cs typeface="AkzidenzGroteskBE-M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1387" y="6239674"/>
            <a:ext cx="4566413" cy="191719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200" spc="30" dirty="0">
                <a:solidFill>
                  <a:srgbClr val="323031"/>
                </a:solidFill>
                <a:latin typeface="AkzidenzGroteskBE-Md"/>
                <a:cs typeface="AkzidenzGroteskBE-Md"/>
              </a:rPr>
              <a:t>SUN </a:t>
            </a:r>
            <a:r>
              <a:rPr sz="1200" spc="10" dirty="0">
                <a:solidFill>
                  <a:srgbClr val="323031"/>
                </a:solidFill>
                <a:latin typeface="AkzidenzGroteskBE-Md"/>
                <a:cs typeface="AkzidenzGroteskBE-Md"/>
              </a:rPr>
              <a:t>DEVIL </a:t>
            </a:r>
            <a:r>
              <a:rPr sz="1200" spc="-10" dirty="0">
                <a:solidFill>
                  <a:srgbClr val="323031"/>
                </a:solidFill>
                <a:latin typeface="AkzidenzGroteskBE-Md"/>
                <a:cs typeface="AkzidenzGroteskBE-Md"/>
              </a:rPr>
              <a:t>ATHLETICS </a:t>
            </a:r>
            <a:r>
              <a:rPr sz="1200" dirty="0">
                <a:solidFill>
                  <a:srgbClr val="FFCA3A"/>
                </a:solidFill>
                <a:latin typeface="AkzidenzGroteskBE-Md"/>
                <a:cs typeface="AkzidenzGroteskBE-Md"/>
              </a:rPr>
              <a:t>/// </a:t>
            </a:r>
            <a:r>
              <a:rPr lang="en-US" sz="1200" dirty="0">
                <a:solidFill>
                  <a:srgbClr val="323031"/>
                </a:solidFill>
                <a:latin typeface="Berthold Akzidenz Grotesk BE"/>
                <a:cs typeface="AkzidenzGroteskBE-Md"/>
              </a:rPr>
              <a:t>UNIVERSITY SENATE MEETING 10.26.20</a:t>
            </a:r>
            <a:endParaRPr sz="1200" dirty="0">
              <a:latin typeface="Berthold Akzidenz Grotesk BE"/>
              <a:cs typeface="Berthold Akzidenz Grotesk B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PG</a:t>
            </a:r>
            <a:r>
              <a:rPr spc="225" dirty="0"/>
              <a:t> </a:t>
            </a:r>
            <a:fld id="{81D60167-4931-47E6-BA6A-407CBD079E47}" type="slidenum">
              <a:rPr b="0" dirty="0">
                <a:latin typeface="Arial"/>
                <a:cs typeface="Arial"/>
              </a:rPr>
              <a:t>8</a:t>
            </a:fld>
            <a:endParaRPr b="0" dirty="0">
              <a:latin typeface="Arial"/>
              <a:cs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E50729-2A3F-49E8-87D5-F604BCB790D0}"/>
              </a:ext>
            </a:extLst>
          </p:cNvPr>
          <p:cNvSpPr/>
          <p:nvPr/>
        </p:nvSpPr>
        <p:spPr>
          <a:xfrm>
            <a:off x="3048000" y="3116759"/>
            <a:ext cx="7543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Students (Academic &amp; Mental)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28259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172276"/>
            <a:ext cx="169964" cy="3328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1387" y="6239674"/>
            <a:ext cx="4566413" cy="191719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200" spc="30" dirty="0">
                <a:solidFill>
                  <a:srgbClr val="323031"/>
                </a:solidFill>
                <a:latin typeface="AkzidenzGroteskBE-Md"/>
                <a:cs typeface="AkzidenzGroteskBE-Md"/>
              </a:rPr>
              <a:t>SUN </a:t>
            </a:r>
            <a:r>
              <a:rPr sz="1200" spc="10" dirty="0">
                <a:solidFill>
                  <a:srgbClr val="323031"/>
                </a:solidFill>
                <a:latin typeface="AkzidenzGroteskBE-Md"/>
                <a:cs typeface="AkzidenzGroteskBE-Md"/>
              </a:rPr>
              <a:t>DEVIL </a:t>
            </a:r>
            <a:r>
              <a:rPr sz="1200" spc="-10" dirty="0">
                <a:solidFill>
                  <a:srgbClr val="323031"/>
                </a:solidFill>
                <a:latin typeface="AkzidenzGroteskBE-Md"/>
                <a:cs typeface="AkzidenzGroteskBE-Md"/>
              </a:rPr>
              <a:t>ATHLETICS </a:t>
            </a:r>
            <a:r>
              <a:rPr sz="1200" dirty="0">
                <a:solidFill>
                  <a:srgbClr val="FFCA3A"/>
                </a:solidFill>
                <a:latin typeface="AkzidenzGroteskBE-Md"/>
                <a:cs typeface="AkzidenzGroteskBE-Md"/>
              </a:rPr>
              <a:t>/// </a:t>
            </a:r>
            <a:r>
              <a:rPr lang="en-US" sz="1200" dirty="0">
                <a:solidFill>
                  <a:srgbClr val="323031"/>
                </a:solidFill>
                <a:latin typeface="Berthold Akzidenz Grotesk BE"/>
                <a:cs typeface="AkzidenzGroteskBE-Md"/>
              </a:rPr>
              <a:t>UNIVERSITY SENATE MEETING 10.26.20</a:t>
            </a:r>
            <a:endParaRPr sz="1200" dirty="0">
              <a:latin typeface="Berthold Akzidenz Grotesk BE"/>
              <a:cs typeface="Berthold Akzidenz Grotesk B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PG</a:t>
            </a:r>
            <a:r>
              <a:rPr spc="225" dirty="0"/>
              <a:t> </a:t>
            </a:r>
            <a:fld id="{81D60167-4931-47E6-BA6A-407CBD079E47}" type="slidenum">
              <a:rPr b="0" dirty="0">
                <a:latin typeface="Arial"/>
                <a:cs typeface="Arial"/>
              </a:rPr>
              <a:t>9</a:t>
            </a:fld>
            <a:endParaRPr b="0" dirty="0">
              <a:latin typeface="Arial"/>
              <a:cs typeface="Arial"/>
            </a:endParaRPr>
          </a:p>
        </p:txBody>
      </p:sp>
      <p:sp>
        <p:nvSpPr>
          <p:cNvPr id="6" name="object 5"/>
          <p:cNvSpPr/>
          <p:nvPr/>
        </p:nvSpPr>
        <p:spPr>
          <a:xfrm>
            <a:off x="457200" y="2154682"/>
            <a:ext cx="5966460" cy="59690"/>
          </a:xfrm>
          <a:custGeom>
            <a:avLst/>
            <a:gdLst/>
            <a:ahLst/>
            <a:cxnLst/>
            <a:rect l="l" t="t" r="r" b="b"/>
            <a:pathLst>
              <a:path w="5966460" h="59689">
                <a:moveTo>
                  <a:pt x="0" y="59448"/>
                </a:moveTo>
                <a:lnTo>
                  <a:pt x="5966460" y="59448"/>
                </a:lnTo>
                <a:lnTo>
                  <a:pt x="5966460" y="0"/>
                </a:lnTo>
                <a:lnTo>
                  <a:pt x="0" y="0"/>
                </a:lnTo>
                <a:lnTo>
                  <a:pt x="0" y="59448"/>
                </a:lnTo>
                <a:close/>
              </a:path>
            </a:pathLst>
          </a:custGeom>
          <a:solidFill>
            <a:srgbClr val="FFD0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/>
          <p:cNvSpPr txBox="1">
            <a:spLocks/>
          </p:cNvSpPr>
          <p:nvPr/>
        </p:nvSpPr>
        <p:spPr>
          <a:xfrm>
            <a:off x="444500" y="762000"/>
            <a:ext cx="10985500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tabLst>
                <a:tab pos="2997835" algn="l"/>
              </a:tabLst>
            </a:pPr>
            <a:r>
              <a:rPr lang="en-US" sz="4800" kern="0" dirty="0">
                <a:solidFill>
                  <a:sysClr val="windowText" lastClr="000000"/>
                </a:solidFill>
                <a:latin typeface="AkzidenzGroteskBE-Md"/>
                <a:cs typeface="AkzidenzGroteskBE-Md"/>
              </a:rPr>
              <a:t>ARIZONA STATE UNIVERSITY STUDENT-ATHLETES</a:t>
            </a:r>
          </a:p>
        </p:txBody>
      </p:sp>
      <p:sp>
        <p:nvSpPr>
          <p:cNvPr id="8" name="object 7"/>
          <p:cNvSpPr txBox="1"/>
          <p:nvPr/>
        </p:nvSpPr>
        <p:spPr>
          <a:xfrm>
            <a:off x="444500" y="2657970"/>
            <a:ext cx="11243945" cy="20621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1">
              <a:buFont typeface="Wingdings" panose="05000000000000000000" pitchFamily="2" charset="2"/>
              <a:buChar char="ü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SAAC meeting every 2 weeks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Zoom meetings with teams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Mental Health Staff from Health Center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Bill Kennedy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Racial injustice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Last week Democratic and Republican explain process</a:t>
            </a:r>
          </a:p>
          <a:p>
            <a:pPr marL="12700">
              <a:lnSpc>
                <a:spcPct val="100000"/>
              </a:lnSpc>
            </a:pPr>
            <a:endParaRPr sz="1400" dirty="0">
              <a:latin typeface="Berthold Akzidenz Grotesk BE"/>
              <a:cs typeface="Berthold Akzidenz Grotesk BE"/>
            </a:endParaRPr>
          </a:p>
        </p:txBody>
      </p:sp>
    </p:spTree>
    <p:extLst>
      <p:ext uri="{BB962C8B-B14F-4D97-AF65-F5344CB8AC3E}">
        <p14:creationId xmlns:p14="http://schemas.microsoft.com/office/powerpoint/2010/main" val="541918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05E9E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</TotalTime>
  <Words>1338</Words>
  <Application>Microsoft Office PowerPoint</Application>
  <PresentationFormat>Widescreen</PresentationFormat>
  <Paragraphs>200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AkzidenzGroteskBE-Md</vt:lpstr>
      <vt:lpstr>Arial</vt:lpstr>
      <vt:lpstr>Berthold Akzidenz Grotesk BE</vt:lpstr>
      <vt:lpstr>Calibri</vt:lpstr>
      <vt:lpstr>Courier New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Sun Devil Athletics Key Health Points</vt:lpstr>
      <vt:lpstr>Overview </vt:lpstr>
      <vt:lpstr>Key health aspects of the plan:</vt:lpstr>
      <vt:lpstr>Key health aspects of the plan (cont):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WCHA Hockey Association Application Pitch.indd</dc:title>
  <dc:creator>Kim Desimone</dc:creator>
  <cp:lastModifiedBy>Kim Desimone</cp:lastModifiedBy>
  <cp:revision>16</cp:revision>
  <cp:lastPrinted>2020-10-26T18:41:54Z</cp:lastPrinted>
  <dcterms:created xsi:type="dcterms:W3CDTF">2017-01-02T02:07:15Z</dcterms:created>
  <dcterms:modified xsi:type="dcterms:W3CDTF">2020-10-26T19:11:07Z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2017-01-02T00:00:00Z</vt:filetime>
  </property>
  <property fmtid="{D5CDD505-2E9C-101B-9397-08002B2CF9AE}" pid="3" name="Creator">
    <vt:lpwstr>Adobe InDesign CC 2015 (Macintosh)</vt:lpwstr>
  </property>
  <property fmtid="{D5CDD505-2E9C-101B-9397-08002B2CF9AE}" pid="4" name="LastSaved">
    <vt:filetime>2017-01-02T00:00:00Z</vt:filetime>
  </property>
</Properties>
</file>