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59" r:id="rId4"/>
    <p:sldId id="263" r:id="rId5"/>
    <p:sldId id="262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63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36ADC-0002-43F2-AC06-EE5E00FCFF1B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F8B30-B04E-4D3A-8404-05FA3AF23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332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36ADC-0002-43F2-AC06-EE5E00FCFF1B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F8B30-B04E-4D3A-8404-05FA3AF23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423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36ADC-0002-43F2-AC06-EE5E00FCFF1B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F8B30-B04E-4D3A-8404-05FA3AF23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841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36ADC-0002-43F2-AC06-EE5E00FCFF1B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F8B30-B04E-4D3A-8404-05FA3AF23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231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36ADC-0002-43F2-AC06-EE5E00FCFF1B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F8B30-B04E-4D3A-8404-05FA3AF23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509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36ADC-0002-43F2-AC06-EE5E00FCFF1B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F8B30-B04E-4D3A-8404-05FA3AF23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961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36ADC-0002-43F2-AC06-EE5E00FCFF1B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F8B30-B04E-4D3A-8404-05FA3AF23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704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36ADC-0002-43F2-AC06-EE5E00FCFF1B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F8B30-B04E-4D3A-8404-05FA3AF23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666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36ADC-0002-43F2-AC06-EE5E00FCFF1B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F8B30-B04E-4D3A-8404-05FA3AF23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287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36ADC-0002-43F2-AC06-EE5E00FCFF1B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F8B30-B04E-4D3A-8404-05FA3AF23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755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36ADC-0002-43F2-AC06-EE5E00FCFF1B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F8B30-B04E-4D3A-8404-05FA3AF23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023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36ADC-0002-43F2-AC06-EE5E00FCFF1B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F8B30-B04E-4D3A-8404-05FA3AF23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735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ichael.dolan@asu.ed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69;p1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944483" y="6076804"/>
            <a:ext cx="1001333" cy="58776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bject 4"/>
          <p:cNvSpPr txBox="1"/>
          <p:nvPr/>
        </p:nvSpPr>
        <p:spPr>
          <a:xfrm>
            <a:off x="967652" y="1996089"/>
            <a:ext cx="10538083" cy="738664"/>
          </a:xfrm>
          <a:prstGeom prst="rect">
            <a:avLst/>
          </a:prstGeom>
          <a:solidFill>
            <a:srgbClr val="FFC626"/>
          </a:solidFill>
        </p:spPr>
        <p:txBody>
          <a:bodyPr wrap="square" lIns="0" tIns="0" rIns="0" bIns="0">
            <a:spAutoFit/>
          </a:bodyPr>
          <a:lstStyle/>
          <a:p>
            <a:pPr marL="101597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spc="300" dirty="0" smtClean="0">
                <a:latin typeface="Roboto"/>
                <a:cs typeface="Arial" panose="020B0604020202020204" pitchFamily="34" charset="0"/>
              </a:rPr>
              <a:t>Leadership Development at ASU</a:t>
            </a:r>
            <a:endParaRPr sz="4800" dirty="0">
              <a:latin typeface="Roboto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21604" y="3373821"/>
            <a:ext cx="103106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cs typeface="Arial" panose="020B0604020202020204" pitchFamily="34" charset="0"/>
              </a:rPr>
              <a:t>Build </a:t>
            </a:r>
            <a:r>
              <a:rPr lang="en-US" sz="2800" b="1" dirty="0">
                <a:cs typeface="Arial" panose="020B0604020202020204" pitchFamily="34" charset="0"/>
              </a:rPr>
              <a:t>a leadership development system that produces leaders at every level who can advance </a:t>
            </a:r>
            <a:r>
              <a:rPr lang="en-US" sz="2800" b="1" dirty="0" smtClean="0">
                <a:cs typeface="Arial" panose="020B0604020202020204" pitchFamily="34" charset="0"/>
              </a:rPr>
              <a:t>ASU into the future.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26536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927C9FAB-4882-4978-817C-6137EFB6C8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9274" y="787400"/>
            <a:ext cx="6082727" cy="19764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380985" rtl="0" eaLnBrk="1" latinLnBrk="0" hangingPunct="1">
              <a:spcBef>
                <a:spcPct val="0"/>
              </a:spcBef>
              <a:buNone/>
              <a:defRPr sz="2167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267" dirty="0">
                <a:latin typeface="Arial" panose="020B0604020202020204" pitchFamily="34" charset="0"/>
                <a:cs typeface="Arial" panose="020B0604020202020204" pitchFamily="34" charset="0"/>
              </a:rPr>
              <a:t>Our approach to developing leaders</a:t>
            </a:r>
          </a:p>
        </p:txBody>
      </p:sp>
      <p:sp>
        <p:nvSpPr>
          <p:cNvPr id="5" name="Rectangle 4"/>
          <p:cNvSpPr/>
          <p:nvPr/>
        </p:nvSpPr>
        <p:spPr>
          <a:xfrm>
            <a:off x="6502400" y="0"/>
            <a:ext cx="5689600" cy="6858000"/>
          </a:xfrm>
          <a:prstGeom prst="rect">
            <a:avLst/>
          </a:prstGeom>
          <a:solidFill>
            <a:srgbClr val="FFCC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" name="Text Placeholder 3"/>
          <p:cNvSpPr txBox="1">
            <a:spLocks/>
          </p:cNvSpPr>
          <p:nvPr/>
        </p:nvSpPr>
        <p:spPr>
          <a:xfrm>
            <a:off x="6604000" y="1193800"/>
            <a:ext cx="5384800" cy="4926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380985" rtl="0" eaLnBrk="1" latinLnBrk="0" hangingPunct="1">
              <a:spcBef>
                <a:spcPct val="200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19100" indent="-238115" algn="l" defTabSz="380985" rtl="0" eaLnBrk="1" latinLnBrk="0" hangingPunct="1">
              <a:spcBef>
                <a:spcPct val="20000"/>
              </a:spcBef>
              <a:buFont typeface="Arial"/>
              <a:buChar char="•"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2462" indent="-190492" algn="l" defTabSz="380985" rtl="0" eaLnBrk="1" latinLnBrk="0" hangingPunct="1">
              <a:spcBef>
                <a:spcPct val="20000"/>
              </a:spcBef>
              <a:buFont typeface="Courier New"/>
              <a:buChar char="o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33447" indent="-190492" algn="l" defTabSz="380985" rtl="0" eaLnBrk="1" latinLnBrk="0" hangingPunct="1">
              <a:spcBef>
                <a:spcPct val="20000"/>
              </a:spcBef>
              <a:buFont typeface="Arial"/>
              <a:buChar char="–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14431" indent="-190492" algn="l" defTabSz="380985" rtl="0" eaLnBrk="1" latinLnBrk="0" hangingPunct="1">
              <a:spcBef>
                <a:spcPct val="20000"/>
              </a:spcBef>
              <a:buFont typeface="Arial"/>
              <a:buChar char="»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95416" indent="-190492" algn="l" defTabSz="380985" rtl="0" eaLnBrk="1" latinLnBrk="0" hangingPunct="1">
              <a:spcBef>
                <a:spcPct val="20000"/>
              </a:spcBef>
              <a:buFont typeface="Arial"/>
              <a:buChar char="•"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76401" indent="-190492" algn="l" defTabSz="380985" rtl="0" eaLnBrk="1" latinLnBrk="0" hangingPunct="1">
              <a:spcBef>
                <a:spcPct val="20000"/>
              </a:spcBef>
              <a:buFont typeface="Arial"/>
              <a:buChar char="•"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386" indent="-190492" algn="l" defTabSz="380985" rtl="0" eaLnBrk="1" latinLnBrk="0" hangingPunct="1">
              <a:spcBef>
                <a:spcPct val="20000"/>
              </a:spcBef>
              <a:buFont typeface="Arial"/>
              <a:buChar char="•"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38370" indent="-190492" algn="l" defTabSz="380985" rtl="0" eaLnBrk="1" latinLnBrk="0" hangingPunct="1">
              <a:spcBef>
                <a:spcPct val="20000"/>
              </a:spcBef>
              <a:buFont typeface="Arial"/>
              <a:buChar char="•"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189" indent="-457189">
              <a:buFont typeface="Arial" panose="020B0604020202020204" pitchFamily="34" charset="0"/>
              <a:buChar char="•"/>
            </a:pPr>
            <a:r>
              <a:rPr lang="en-US" sz="2667" b="1" dirty="0"/>
              <a:t>Intentional and focused</a:t>
            </a:r>
          </a:p>
          <a:p>
            <a:pPr marL="457189" indent="-457189">
              <a:buFont typeface="Arial" panose="020B0604020202020204" pitchFamily="34" charset="0"/>
              <a:buChar char="•"/>
            </a:pPr>
            <a:r>
              <a:rPr lang="en-US" sz="2667" dirty="0"/>
              <a:t>Invest in people who will lead ASU into the future</a:t>
            </a:r>
          </a:p>
          <a:p>
            <a:pPr marL="457189" indent="-457189">
              <a:buFont typeface="Arial" panose="020B0604020202020204" pitchFamily="34" charset="0"/>
              <a:buChar char="•"/>
            </a:pPr>
            <a:r>
              <a:rPr lang="en-US" sz="2667" dirty="0"/>
              <a:t>Identify talent pool early</a:t>
            </a:r>
          </a:p>
          <a:p>
            <a:pPr marL="457189" indent="-457189">
              <a:buFont typeface="Arial" panose="020B0604020202020204" pitchFamily="34" charset="0"/>
              <a:buChar char="•"/>
            </a:pPr>
            <a:r>
              <a:rPr lang="en-US" sz="2667" dirty="0"/>
              <a:t>Embed development efforts in the context and culture of ASU</a:t>
            </a:r>
          </a:p>
          <a:p>
            <a:pPr marL="457189" indent="-457189">
              <a:buFont typeface="Arial" panose="020B0604020202020204" pitchFamily="34" charset="0"/>
              <a:buChar char="•"/>
            </a:pPr>
            <a:r>
              <a:rPr lang="en-US" sz="2667" dirty="0"/>
              <a:t>Deploy best practices in this field</a:t>
            </a:r>
          </a:p>
          <a:p>
            <a:pPr marL="457189" indent="-457189">
              <a:buFont typeface="Arial" panose="020B0604020202020204" pitchFamily="34" charset="0"/>
              <a:buChar char="•"/>
            </a:pPr>
            <a:r>
              <a:rPr lang="en-US" sz="2667" dirty="0"/>
              <a:t>Innovate continuously </a:t>
            </a:r>
          </a:p>
        </p:txBody>
      </p:sp>
      <p:sp>
        <p:nvSpPr>
          <p:cNvPr id="3" name="Rectangle 2"/>
          <p:cNvSpPr/>
          <p:nvPr/>
        </p:nvSpPr>
        <p:spPr>
          <a:xfrm>
            <a:off x="221200" y="3022600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609585" algn="l"/>
              </a:tabLs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GOALS</a:t>
            </a:r>
          </a:p>
          <a:p>
            <a:pPr marL="457189" indent="-457189">
              <a:buFont typeface="Courier New" panose="02070309020205020404" pitchFamily="49" charset="0"/>
              <a:buChar char="o"/>
              <a:tabLst>
                <a:tab pos="609585" algn="l"/>
              </a:tabLs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Expand thinking on leadership and leaders</a:t>
            </a:r>
          </a:p>
          <a:p>
            <a:pPr marL="457189" indent="-457189">
              <a:buFont typeface="Courier New" panose="02070309020205020404" pitchFamily="49" charset="0"/>
              <a:buChar char="o"/>
              <a:tabLst>
                <a:tab pos="609585" algn="l"/>
              </a:tabLs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Align with and sustain ASU’s vision and mission</a:t>
            </a:r>
          </a:p>
          <a:p>
            <a:pPr marL="457189" indent="-457189">
              <a:buFont typeface="Courier New" panose="02070309020205020404" pitchFamily="49" charset="0"/>
              <a:buChar char="o"/>
              <a:tabLst>
                <a:tab pos="609585" algn="l"/>
              </a:tabLs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Build strong networks across the institution </a:t>
            </a:r>
          </a:p>
          <a:p>
            <a:pPr marL="457189" indent="-457189">
              <a:buFont typeface="Courier New" panose="02070309020205020404" pitchFamily="49" charset="0"/>
              <a:buChar char="o"/>
              <a:tabLst>
                <a:tab pos="609585" algn="l"/>
              </a:tabLs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Strengthen and support our culture </a:t>
            </a:r>
          </a:p>
          <a:p>
            <a:pPr marL="457189" indent="-457189">
              <a:buFont typeface="Courier New" panose="02070309020205020404" pitchFamily="49" charset="0"/>
              <a:buChar char="o"/>
              <a:tabLst>
                <a:tab pos="609585" algn="l"/>
              </a:tabLs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 a leadership pipeline</a:t>
            </a:r>
          </a:p>
        </p:txBody>
      </p:sp>
    </p:spTree>
    <p:extLst>
      <p:ext uri="{BB962C8B-B14F-4D97-AF65-F5344CB8AC3E}">
        <p14:creationId xmlns:p14="http://schemas.microsoft.com/office/powerpoint/2010/main" val="2139294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CADE191-42DE-4A75-9E9B-A671874584A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7838" y="-913668"/>
            <a:ext cx="12400429" cy="9582151"/>
          </a:xfrm>
          <a:prstGeom prst="rect">
            <a:avLst/>
          </a:prstGeom>
        </p:spPr>
      </p:pic>
      <p:pic>
        <p:nvPicPr>
          <p:cNvPr id="5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890768" y="6081334"/>
            <a:ext cx="1001333" cy="58776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419058" y="348475"/>
            <a:ext cx="7563289" cy="6104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>
              <a:lnSpc>
                <a:spcPct val="115000"/>
              </a:lnSpc>
              <a:buClr>
                <a:srgbClr val="000000"/>
              </a:buClr>
            </a:pPr>
            <a:r>
              <a:rPr lang="en-US" sz="3200" b="1" kern="0" dirty="0" smtClean="0">
                <a:solidFill>
                  <a:srgbClr val="000000"/>
                </a:solidFill>
                <a:highlight>
                  <a:srgbClr val="FEC320"/>
                </a:highlight>
                <a:latin typeface="Montserrat"/>
                <a:ea typeface="Montserrat"/>
                <a:cs typeface="Montserrat"/>
                <a:sym typeface="Montserrat"/>
              </a:rPr>
              <a:t>Enterprise-wide Leadership Programs</a:t>
            </a:r>
            <a:endParaRPr lang="en-US" sz="3200" b="1" kern="0" dirty="0">
              <a:solidFill>
                <a:srgbClr val="000000"/>
              </a:solidFill>
              <a:highlight>
                <a:srgbClr val="FEC320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975564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2622E7C-56ED-4F15-91C5-09E158DD6F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3454" y="0"/>
            <a:ext cx="8824546" cy="6818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580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69;p1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890768" y="6081334"/>
            <a:ext cx="1001333" cy="58776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419058" y="348475"/>
            <a:ext cx="9062096" cy="6104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>
              <a:lnSpc>
                <a:spcPct val="115000"/>
              </a:lnSpc>
              <a:buClr>
                <a:srgbClr val="000000"/>
              </a:buClr>
            </a:pPr>
            <a:r>
              <a:rPr lang="en-US" sz="3200" b="1" kern="0" dirty="0" smtClean="0">
                <a:solidFill>
                  <a:srgbClr val="000000"/>
                </a:solidFill>
                <a:highlight>
                  <a:srgbClr val="FEC320"/>
                </a:highlight>
                <a:latin typeface="Montserrat"/>
                <a:ea typeface="Montserrat"/>
                <a:cs typeface="Montserrat"/>
                <a:sym typeface="Montserrat"/>
              </a:rPr>
              <a:t>Other Leadership Development Opportunities</a:t>
            </a:r>
            <a:endParaRPr lang="en-US" sz="3200" b="1" kern="0" dirty="0">
              <a:solidFill>
                <a:srgbClr val="000000"/>
              </a:solidFill>
              <a:highlight>
                <a:srgbClr val="FEC320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10941" y="1469490"/>
            <a:ext cx="10515600" cy="4979436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/>
              <a:t>LEADERSHIP GUIDE</a:t>
            </a:r>
          </a:p>
          <a:p>
            <a:pPr marL="0" indent="0">
              <a:buNone/>
            </a:pPr>
            <a:r>
              <a:rPr lang="en-US" sz="2000" dirty="0" smtClean="0"/>
              <a:t>Toolkits to lead conversations around leadership:</a:t>
            </a:r>
          </a:p>
          <a:p>
            <a:r>
              <a:rPr lang="en-US" sz="2000" dirty="0" smtClean="0"/>
              <a:t>2 hour discussion kit</a:t>
            </a:r>
          </a:p>
          <a:p>
            <a:r>
              <a:rPr lang="en-US" sz="2000" dirty="0" smtClean="0"/>
              <a:t>1 hour discussion kit</a:t>
            </a:r>
          </a:p>
          <a:p>
            <a:pPr marL="0" indent="0">
              <a:buNone/>
            </a:pPr>
            <a:r>
              <a:rPr lang="en-US" sz="2000" dirty="0" smtClean="0"/>
              <a:t>Contact: Michael Dolan (</a:t>
            </a:r>
            <a:r>
              <a:rPr lang="en-US" sz="2000" dirty="0" smtClean="0">
                <a:hlinkClick r:id="rId3"/>
              </a:rPr>
              <a:t>michael.dolan@asu.edu</a:t>
            </a:r>
            <a:r>
              <a:rPr lang="en-US" sz="2000" dirty="0" smtClean="0"/>
              <a:t>) </a:t>
            </a:r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r>
              <a:rPr lang="en-US" sz="2400" b="1" dirty="0" smtClean="0"/>
              <a:t>LEADERSHIP ACADEMY – LEARNING SESSIONS</a:t>
            </a:r>
          </a:p>
          <a:p>
            <a:r>
              <a:rPr lang="en-US" sz="2000" dirty="0" smtClean="0"/>
              <a:t>Twice a semester</a:t>
            </a:r>
          </a:p>
          <a:p>
            <a:r>
              <a:rPr lang="en-US" sz="2000" dirty="0" smtClean="0"/>
              <a:t>Open to senate members</a:t>
            </a:r>
          </a:p>
          <a:p>
            <a:pPr marL="0" indent="0">
              <a:buNone/>
            </a:pP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732535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63252345-3EB2-4A11-8921-B04CEC3038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552" y="0"/>
            <a:ext cx="8988447" cy="6855201"/>
          </a:xfrm>
        </p:spPr>
      </p:pic>
      <p:sp>
        <p:nvSpPr>
          <p:cNvPr id="2" name="TextBox 1"/>
          <p:cNvSpPr txBox="1"/>
          <p:nvPr/>
        </p:nvSpPr>
        <p:spPr>
          <a:xfrm>
            <a:off x="435129" y="2806261"/>
            <a:ext cx="28441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Dimensions of the Leadership Guide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533253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142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Montserrat</vt:lpstr>
      <vt:lpstr>Roboto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Minu Ipe</dc:creator>
  <cp:lastModifiedBy>Minu Ipe</cp:lastModifiedBy>
  <cp:revision>9</cp:revision>
  <dcterms:created xsi:type="dcterms:W3CDTF">2019-09-14T00:01:56Z</dcterms:created>
  <dcterms:modified xsi:type="dcterms:W3CDTF">2019-12-03T16:00:38Z</dcterms:modified>
</cp:coreProperties>
</file>