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5"/>
  </p:notesMasterIdLst>
  <p:sldIdLst>
    <p:sldId id="257" r:id="rId2"/>
    <p:sldId id="263" r:id="rId3"/>
    <p:sldId id="306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ll Andrews" initials="" lastIdx="2" clrIdx="0"/>
  <p:cmAuthor id="1" name="Hanna Norris" initials="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81D2213-CFE9-4E5B-847E-6BE1D932436E}">
  <a:tblStyle styleId="{F81D2213-CFE9-4E5B-847E-6BE1D932436E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9B56E01D-4E78-4036-986B-88B9054594B4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C627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C627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  <a:fill>
          <a:solidFill>
            <a:srgbClr val="FFC627">
              <a:alpha val="20000"/>
            </a:srgbClr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FFC627">
              <a:alpha val="20000"/>
            </a:srgbClr>
          </a:solidFill>
        </a:fill>
      </a:tcStyle>
    </a:band1V>
    <a:band2V>
      <a:tcTxStyle b="off" i="off"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12700" cap="flat" cmpd="sng">
              <a:solidFill>
                <a:srgbClr val="FFC627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/>
      <a:tcStyle>
        <a:tcBdr>
          <a:bottom>
            <a:ln w="12700" cap="flat" cmpd="sng">
              <a:solidFill>
                <a:srgbClr val="FFC627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>
      <p:cViewPr varScale="1">
        <p:scale>
          <a:sx n="90" d="100"/>
          <a:sy n="90" d="100"/>
        </p:scale>
        <p:origin x="300" y="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60d9f6eef7_2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g60d9f6eef7_2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60d9f6eef7_2_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" name="Google Shape;136;g60d9f6eef7_2_1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60d9f6eef7_2_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" name="Google Shape;136;g60d9f6eef7_2_1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89963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9 Cover and intro logo top left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>
            <a:spLocks noGrp="1"/>
          </p:cNvSpPr>
          <p:nvPr>
            <p:ph type="ctrTitle"/>
          </p:nvPr>
        </p:nvSpPr>
        <p:spPr>
          <a:xfrm>
            <a:off x="311708" y="21161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1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1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1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1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1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1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1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ubTitle" idx="1"/>
          </p:nvPr>
        </p:nvSpPr>
        <p:spPr>
          <a:xfrm>
            <a:off x="311700" y="4205725"/>
            <a:ext cx="8151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5" name="Google Shape;15;p3" descr="ASU_Horiz_RGB_Digital_MaroonGol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5068" y="187047"/>
            <a:ext cx="3844969" cy="10671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0 Agenda White with 2 columns">
  <p:cSld name="CUSTOM_3_1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673025" y="2285400"/>
            <a:ext cx="2927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000">
                <a:highlight>
                  <a:schemeClr val="accent1"/>
                </a:highlight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4168625" y="472450"/>
            <a:ext cx="4340100" cy="418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30" name="Google Shape;30;p7"/>
          <p:cNvCxnSpPr/>
          <p:nvPr/>
        </p:nvCxnSpPr>
        <p:spPr>
          <a:xfrm>
            <a:off x="3891200" y="1884300"/>
            <a:ext cx="0" cy="138030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0 Headline with 3 column">
  <p:cSld name="1_Title only_1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0"/>
          <p:cNvSpPr txBox="1">
            <a:spLocks noGrp="1"/>
          </p:cNvSpPr>
          <p:nvPr>
            <p:ph type="body" idx="1"/>
          </p:nvPr>
        </p:nvSpPr>
        <p:spPr>
          <a:xfrm>
            <a:off x="6215500" y="1163025"/>
            <a:ext cx="2403600" cy="32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body" idx="2"/>
          </p:nvPr>
        </p:nvSpPr>
        <p:spPr>
          <a:xfrm>
            <a:off x="3274550" y="1184665"/>
            <a:ext cx="2403600" cy="32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" name="Google Shape;74;p20"/>
          <p:cNvSpPr txBox="1">
            <a:spLocks noGrp="1"/>
          </p:cNvSpPr>
          <p:nvPr>
            <p:ph type="body" idx="3"/>
          </p:nvPr>
        </p:nvSpPr>
        <p:spPr>
          <a:xfrm>
            <a:off x="405375" y="1204825"/>
            <a:ext cx="2403600" cy="32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Google Shape;75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 i="0" u="none" strike="noStrike" cap="none">
                <a:solidFill>
                  <a:schemeClr val="dk1"/>
                </a:solidFill>
                <a:highlight>
                  <a:schemeClr val="accent1"/>
                </a:highlight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9 Chapter Break White with small gold bar">
  <p:cSld name="CUSTOM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1"/>
          <p:cNvSpPr txBox="1">
            <a:spLocks noGrp="1"/>
          </p:cNvSpPr>
          <p:nvPr>
            <p:ph type="subTitle" idx="1"/>
          </p:nvPr>
        </p:nvSpPr>
        <p:spPr>
          <a:xfrm>
            <a:off x="311700" y="1005325"/>
            <a:ext cx="75087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chemeClr val="accent1"/>
                </a:highlight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u="none" strike="noStrike" cap="none">
                <a:solidFill>
                  <a:srgbClr val="000000"/>
                </a:solidFill>
                <a:highlight>
                  <a:schemeClr val="accent1"/>
                </a:highlight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u="none" strike="noStrike" cap="none">
                <a:solidFill>
                  <a:srgbClr val="000000"/>
                </a:solidFill>
                <a:highlight>
                  <a:schemeClr val="accent1"/>
                </a:highlight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u="none" strike="noStrike" cap="none">
                <a:solidFill>
                  <a:srgbClr val="000000"/>
                </a:solidFill>
                <a:highlight>
                  <a:schemeClr val="accent1"/>
                </a:highlight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u="none" strike="noStrike" cap="none">
                <a:solidFill>
                  <a:srgbClr val="000000"/>
                </a:solidFill>
                <a:highlight>
                  <a:schemeClr val="accent1"/>
                </a:highlight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u="none" strike="noStrike" cap="none">
                <a:solidFill>
                  <a:srgbClr val="000000"/>
                </a:solidFill>
                <a:highlight>
                  <a:schemeClr val="accent1"/>
                </a:highlight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u="none" strike="noStrike" cap="none">
                <a:solidFill>
                  <a:srgbClr val="000000"/>
                </a:solidFill>
                <a:highlight>
                  <a:schemeClr val="accent1"/>
                </a:highlight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u="none" strike="noStrike" cap="none">
                <a:solidFill>
                  <a:srgbClr val="000000"/>
                </a:solidFill>
                <a:highlight>
                  <a:schemeClr val="accent1"/>
                </a:highlight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u="none" strike="noStrike" cap="none">
                <a:solidFill>
                  <a:srgbClr val="000000"/>
                </a:solidFill>
                <a:highlight>
                  <a:schemeClr val="accent1"/>
                </a:highlight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title"/>
          </p:nvPr>
        </p:nvSpPr>
        <p:spPr>
          <a:xfrm>
            <a:off x="311700" y="11308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2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9 2 Column Format Black Right">
  <p:cSld name="Section title and description_1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2"/>
          <p:cNvSpPr/>
          <p:nvPr/>
        </p:nvSpPr>
        <p:spPr>
          <a:xfrm>
            <a:off x="4572000" y="-134650"/>
            <a:ext cx="4572000" cy="5277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22"/>
          <p:cNvSpPr txBox="1">
            <a:spLocks noGrp="1"/>
          </p:cNvSpPr>
          <p:nvPr>
            <p:ph type="body" idx="1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Google Shape;82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3837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 i="0" u="none" strike="noStrike" cap="none">
                <a:solidFill>
                  <a:schemeClr val="dk1"/>
                </a:solidFill>
                <a:highlight>
                  <a:schemeClr val="accent1"/>
                </a:highlight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9 Cover Intro White logo left bottom">
  <p:cSld name="Cover Intro Option 2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3"/>
          <p:cNvSpPr txBox="1">
            <a:spLocks noGrp="1"/>
          </p:cNvSpPr>
          <p:nvPr>
            <p:ph type="title"/>
          </p:nvPr>
        </p:nvSpPr>
        <p:spPr>
          <a:xfrm>
            <a:off x="311700" y="1283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5" name="Google Shape;85;p23"/>
          <p:cNvSpPr txBox="1">
            <a:spLocks noGrp="1"/>
          </p:cNvSpPr>
          <p:nvPr>
            <p:ph type="subTitle" idx="1"/>
          </p:nvPr>
        </p:nvSpPr>
        <p:spPr>
          <a:xfrm>
            <a:off x="436825" y="1005325"/>
            <a:ext cx="75087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chemeClr val="accent1"/>
                </a:highlight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86" name="Google Shape;86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7375" y="3799424"/>
            <a:ext cx="3464700" cy="961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0 Gold chapter break or bold statement gold with subheading">
  <p:cSld name="Gold chapter break or bold statement gold_2">
    <p:bg>
      <p:bgPr>
        <a:solidFill>
          <a:schemeClr val="accent1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4"/>
          <p:cNvSpPr txBox="1">
            <a:spLocks noGrp="1"/>
          </p:cNvSpPr>
          <p:nvPr>
            <p:ph type="title"/>
          </p:nvPr>
        </p:nvSpPr>
        <p:spPr>
          <a:xfrm>
            <a:off x="311700" y="1283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9" name="Google Shape;89;p24"/>
          <p:cNvSpPr txBox="1">
            <a:spLocks noGrp="1"/>
          </p:cNvSpPr>
          <p:nvPr>
            <p:ph type="subTitle" idx="1"/>
          </p:nvPr>
        </p:nvSpPr>
        <p:spPr>
          <a:xfrm>
            <a:off x="436825" y="1005325"/>
            <a:ext cx="75087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0 Maroon chapter break or bold statement with subheading">
  <p:cSld name="Gold chapter break or bold statement gold_2_1">
    <p:bg>
      <p:bgPr>
        <a:solidFill>
          <a:schemeClr val="dk2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5"/>
          <p:cNvSpPr txBox="1">
            <a:spLocks noGrp="1"/>
          </p:cNvSpPr>
          <p:nvPr>
            <p:ph type="title"/>
          </p:nvPr>
        </p:nvSpPr>
        <p:spPr>
          <a:xfrm>
            <a:off x="311700" y="1283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7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92" name="Google Shape;92;p25"/>
          <p:cNvSpPr txBox="1">
            <a:spLocks noGrp="1"/>
          </p:cNvSpPr>
          <p:nvPr>
            <p:ph type="subTitle" idx="1"/>
          </p:nvPr>
        </p:nvSpPr>
        <p:spPr>
          <a:xfrm>
            <a:off x="436825" y="1005325"/>
            <a:ext cx="75087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65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/>
          <p:nvPr/>
        </p:nvSpPr>
        <p:spPr>
          <a:xfrm>
            <a:off x="7655400" y="487842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</a:pPr>
            <a:r>
              <a:rPr lang="en" sz="4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Copyright © 20</a:t>
            </a:r>
            <a:r>
              <a:rPr lang="en" sz="400">
                <a:solidFill>
                  <a:srgbClr val="B7B7B7"/>
                </a:solidFill>
              </a:rPr>
              <a:t>20 </a:t>
            </a:r>
            <a:r>
              <a:rPr lang="en" sz="4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 Arizona Board of Regents.</a:t>
            </a:r>
            <a:endParaRPr sz="4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bolmarc@asu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bolmarc@asu.ed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7"/>
          <p:cNvSpPr txBox="1">
            <a:spLocks noGrp="1"/>
          </p:cNvSpPr>
          <p:nvPr>
            <p:ph type="ctrTitle"/>
          </p:nvPr>
        </p:nvSpPr>
        <p:spPr>
          <a:xfrm>
            <a:off x="311708" y="21161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dirty="0"/>
              <a:t>Student-Faculty Policy Committee: AY 2022-23</a:t>
            </a:r>
            <a:endParaRPr dirty="0"/>
          </a:p>
        </p:txBody>
      </p:sp>
      <p:sp>
        <p:nvSpPr>
          <p:cNvPr id="103" name="Google Shape;103;p27"/>
          <p:cNvSpPr txBox="1">
            <a:spLocks noGrp="1"/>
          </p:cNvSpPr>
          <p:nvPr>
            <p:ph type="subTitle" idx="1"/>
          </p:nvPr>
        </p:nvSpPr>
        <p:spPr>
          <a:xfrm>
            <a:off x="311700" y="4205725"/>
            <a:ext cx="8151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dirty="0"/>
              <a:t>Sarah Bolmarcich, Chair, sbolmarc@asu.edu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3"/>
          <p:cNvSpPr txBox="1">
            <a:spLocks noGrp="1"/>
          </p:cNvSpPr>
          <p:nvPr>
            <p:ph type="title"/>
          </p:nvPr>
        </p:nvSpPr>
        <p:spPr>
          <a:xfrm>
            <a:off x="673025" y="2285400"/>
            <a:ext cx="2927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dirty="0"/>
              <a:t>Continuing RFCs from 2021-22</a:t>
            </a:r>
            <a:endParaRPr dirty="0"/>
          </a:p>
        </p:txBody>
      </p:sp>
      <p:sp>
        <p:nvSpPr>
          <p:cNvPr id="139" name="Google Shape;139;p33"/>
          <p:cNvSpPr txBox="1">
            <a:spLocks noGrp="1"/>
          </p:cNvSpPr>
          <p:nvPr>
            <p:ph type="body" idx="1"/>
          </p:nvPr>
        </p:nvSpPr>
        <p:spPr>
          <a:xfrm>
            <a:off x="4168625" y="472450"/>
            <a:ext cx="4340100" cy="418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 b="1" dirty="0"/>
              <a:t>RFC 229: Course evaluations</a:t>
            </a:r>
            <a:endParaRPr sz="1800" b="1" dirty="0"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 b="1" dirty="0"/>
              <a:t>RFC 230: Multi-Cultural Communities of Excellence</a:t>
            </a:r>
            <a:endParaRPr sz="1800" b="1" dirty="0"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 b="1" dirty="0"/>
              <a:t>RFC 231: Academic Integrity</a:t>
            </a:r>
            <a:endParaRPr sz="1800" b="1" dirty="0"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 b="1" dirty="0"/>
              <a:t>RFC 232: Review of standardized syllabi</a:t>
            </a:r>
            <a:endParaRPr sz="1800" b="1" dirty="0"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1800" b="1" dirty="0"/>
              <a:t>RFC 233: Support services for graduate students (childcare)</a:t>
            </a:r>
            <a:endParaRPr sz="1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714C16-BFC3-4D3A-971D-8777B1EC440C}"/>
              </a:ext>
            </a:extLst>
          </p:cNvPr>
          <p:cNvSpPr txBox="1"/>
          <p:nvPr/>
        </p:nvSpPr>
        <p:spPr>
          <a:xfrm>
            <a:off x="25798" y="4605544"/>
            <a:ext cx="91182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Please feel free to email Sarah Bolmarcich, </a:t>
            </a:r>
            <a:r>
              <a:rPr lang="en-US" sz="1600" dirty="0">
                <a:hlinkClick r:id="rId3"/>
              </a:rPr>
              <a:t>sbolmarc@asu.edu</a:t>
            </a:r>
            <a:r>
              <a:rPr lang="en-US" sz="1600" dirty="0"/>
              <a:t>, with any questions or information.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3"/>
          <p:cNvSpPr txBox="1">
            <a:spLocks noGrp="1"/>
          </p:cNvSpPr>
          <p:nvPr>
            <p:ph type="title"/>
          </p:nvPr>
        </p:nvSpPr>
        <p:spPr>
          <a:xfrm>
            <a:off x="673025" y="2285400"/>
            <a:ext cx="2927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dirty="0"/>
              <a:t>New initiatives, 2022-23</a:t>
            </a:r>
            <a:endParaRPr dirty="0"/>
          </a:p>
        </p:txBody>
      </p:sp>
      <p:sp>
        <p:nvSpPr>
          <p:cNvPr id="139" name="Google Shape;139;p33"/>
          <p:cNvSpPr txBox="1">
            <a:spLocks noGrp="1"/>
          </p:cNvSpPr>
          <p:nvPr>
            <p:ph type="body" idx="1"/>
          </p:nvPr>
        </p:nvSpPr>
        <p:spPr>
          <a:xfrm>
            <a:off x="4168625" y="472450"/>
            <a:ext cx="4340100" cy="418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1800" b="1" dirty="0"/>
              <a:t>Graduate student housing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endParaRPr lang="en-US" sz="1800" b="1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1800" b="1" dirty="0"/>
              <a:t>RFC 237: Examining and suggesting improvements for the accommodations process for students with disabilities</a:t>
            </a:r>
            <a:endParaRPr sz="1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9CE6C06-15CB-4131-A1A2-687F42D6335B}"/>
              </a:ext>
            </a:extLst>
          </p:cNvPr>
          <p:cNvSpPr txBox="1"/>
          <p:nvPr/>
        </p:nvSpPr>
        <p:spPr>
          <a:xfrm>
            <a:off x="25798" y="4570102"/>
            <a:ext cx="91182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Please feel free to email Sarah Bolmarcich, </a:t>
            </a:r>
            <a:r>
              <a:rPr lang="en-US" sz="1600" dirty="0">
                <a:hlinkClick r:id="rId3"/>
              </a:rPr>
              <a:t>sbolmarc@asu.edu</a:t>
            </a:r>
            <a:r>
              <a:rPr lang="en-US" sz="1600" dirty="0"/>
              <a:t>, with any questions or information.</a:t>
            </a:r>
          </a:p>
        </p:txBody>
      </p:sp>
    </p:spTree>
    <p:extLst>
      <p:ext uri="{BB962C8B-B14F-4D97-AF65-F5344CB8AC3E}">
        <p14:creationId xmlns:p14="http://schemas.microsoft.com/office/powerpoint/2010/main" val="3910222101"/>
      </p:ext>
    </p:extLst>
  </p:cSld>
  <p:clrMapOvr>
    <a:masterClrMapping/>
  </p:clrMapOvr>
</p:sld>
</file>

<file path=ppt/theme/theme1.xml><?xml version="1.0" encoding="utf-8"?>
<a:theme xmlns:a="http://schemas.openxmlformats.org/drawingml/2006/main" name="2020 ASU Template Master">
  <a:themeElements>
    <a:clrScheme name="ASU Pallet">
      <a:dk1>
        <a:srgbClr val="000000"/>
      </a:dk1>
      <a:lt1>
        <a:srgbClr val="FFFFFF"/>
      </a:lt1>
      <a:dk2>
        <a:srgbClr val="951D40"/>
      </a:dk2>
      <a:lt2>
        <a:srgbClr val="5C6670"/>
      </a:lt2>
      <a:accent1>
        <a:srgbClr val="FFC627"/>
      </a:accent1>
      <a:accent2>
        <a:srgbClr val="951D40"/>
      </a:accent2>
      <a:accent3>
        <a:srgbClr val="78BE20"/>
      </a:accent3>
      <a:accent4>
        <a:srgbClr val="FF7F32"/>
      </a:accent4>
      <a:accent5>
        <a:srgbClr val="00A3E0"/>
      </a:accent5>
      <a:accent6>
        <a:srgbClr val="000000"/>
      </a:accent6>
      <a:hlink>
        <a:srgbClr val="951D40"/>
      </a:hlink>
      <a:folHlink>
        <a:srgbClr val="5C66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117</Words>
  <Application>Microsoft Office PowerPoint</Application>
  <PresentationFormat>On-screen Show (16:9)</PresentationFormat>
  <Paragraphs>14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2020 ASU Template Master</vt:lpstr>
      <vt:lpstr>Student-Faculty Policy Committee: AY 2022-23</vt:lpstr>
      <vt:lpstr>Continuing RFCs from 2021-22</vt:lpstr>
      <vt:lpstr>New initiatives, 2022-23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slides open up your presentation</dc:title>
  <dc:creator>Maria Coca</dc:creator>
  <cp:lastModifiedBy>Sarah Bolmarcich</cp:lastModifiedBy>
  <cp:revision>3</cp:revision>
  <dcterms:modified xsi:type="dcterms:W3CDTF">2022-10-24T17:53:46Z</dcterms:modified>
</cp:coreProperties>
</file>