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6"/>
  </p:notesMasterIdLst>
  <p:handoutMasterIdLst>
    <p:handoutMasterId r:id="rId7"/>
  </p:handoutMasterIdLst>
  <p:sldIdLst>
    <p:sldId id="265" r:id="rId2"/>
    <p:sldId id="266" r:id="rId3"/>
    <p:sldId id="267" r:id="rId4"/>
    <p:sldId id="268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B55"/>
    <a:srgbClr val="FFB310"/>
    <a:srgbClr val="A50021"/>
    <a:srgbClr val="990033"/>
    <a:srgbClr val="8CD1DC"/>
    <a:srgbClr val="3369FF"/>
    <a:srgbClr val="A6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5848" autoAdjust="0"/>
  </p:normalViewPr>
  <p:slideViewPr>
    <p:cSldViewPr snapToGrid="0" snapToObjects="1">
      <p:cViewPr varScale="1">
        <p:scale>
          <a:sx n="72" d="100"/>
          <a:sy n="72" d="100"/>
        </p:scale>
        <p:origin x="26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44"/>
    </p:cViewPr>
  </p:sorter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908E51-C28F-2347-92C4-42AA24053F8A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955907-3569-1D46-B993-CE69F3C48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665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8C6470-C46C-1949-A8DB-68D6C0586D90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EF5C3E-0945-D946-9226-F23B375E30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561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F5C3E-0945-D946-9226-F23B375E306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8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F5C3E-0945-D946-9226-F23B375E306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1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F5C3E-0945-D946-9226-F23B375E306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1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rot="5400000">
            <a:off x="4398579" y="2112579"/>
            <a:ext cx="346841" cy="9144000"/>
          </a:xfrm>
          <a:prstGeom prst="rect">
            <a:avLst/>
          </a:prstGeom>
          <a:gradFill>
            <a:gsLst>
              <a:gs pos="50000">
                <a:schemeClr val="accent3">
                  <a:lumMod val="20000"/>
                  <a:lumOff val="80000"/>
                  <a:alpha val="20000"/>
                </a:schemeClr>
              </a:gs>
              <a:gs pos="0">
                <a:srgbClr val="FFB31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6864"/>
            <a:ext cx="7772400" cy="1470025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8107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16200000">
            <a:off x="4434681" y="-4434681"/>
            <a:ext cx="274638" cy="9144000"/>
          </a:xfrm>
          <a:prstGeom prst="rect">
            <a:avLst/>
          </a:prstGeom>
          <a:gradFill>
            <a:gsLst>
              <a:gs pos="50000">
                <a:schemeClr val="accent3">
                  <a:alpha val="20000"/>
                  <a:lumMod val="20000"/>
                  <a:lumOff val="80000"/>
                </a:schemeClr>
              </a:gs>
              <a:gs pos="0">
                <a:srgbClr val="A5002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See the source image">
            <a:extLst>
              <a:ext uri="{FF2B5EF4-FFF2-40B4-BE49-F238E27FC236}">
                <a16:creationId xmlns:a16="http://schemas.microsoft.com/office/drawing/2014/main" id="{FA27596A-E1C0-4F05-B4FD-C1EC2C6E269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6" b="17225"/>
          <a:stretch/>
        </p:blipFill>
        <p:spPr bwMode="auto">
          <a:xfrm>
            <a:off x="0" y="6511255"/>
            <a:ext cx="820273" cy="32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21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4434681" y="-4434681"/>
            <a:ext cx="274638" cy="9144000"/>
          </a:xfrm>
          <a:prstGeom prst="rect">
            <a:avLst/>
          </a:prstGeom>
          <a:gradFill>
            <a:gsLst>
              <a:gs pos="50000">
                <a:schemeClr val="accent3">
                  <a:alpha val="20000"/>
                  <a:lumMod val="20000"/>
                  <a:lumOff val="80000"/>
                </a:schemeClr>
              </a:gs>
              <a:gs pos="0">
                <a:srgbClr val="A5002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4398579" y="2112579"/>
            <a:ext cx="346841" cy="9144000"/>
          </a:xfrm>
          <a:prstGeom prst="rect">
            <a:avLst/>
          </a:prstGeom>
          <a:gradFill>
            <a:gsLst>
              <a:gs pos="50000">
                <a:schemeClr val="accent3">
                  <a:lumMod val="20000"/>
                  <a:lumOff val="80000"/>
                  <a:alpha val="20000"/>
                </a:schemeClr>
              </a:gs>
              <a:gs pos="0">
                <a:srgbClr val="FFB31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031" y="6485864"/>
            <a:ext cx="1981200" cy="328623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2" descr="See the source image">
            <a:extLst>
              <a:ext uri="{FF2B5EF4-FFF2-40B4-BE49-F238E27FC236}">
                <a16:creationId xmlns:a16="http://schemas.microsoft.com/office/drawing/2014/main" id="{2ED04E34-69AC-4919-AC83-9A51E7633ED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6" b="17225"/>
          <a:stretch/>
        </p:blipFill>
        <p:spPr bwMode="auto">
          <a:xfrm>
            <a:off x="0" y="6511255"/>
            <a:ext cx="820273" cy="32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114801" cy="452596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434681" y="-4434681"/>
            <a:ext cx="274638" cy="9144000"/>
          </a:xfrm>
          <a:prstGeom prst="rect">
            <a:avLst/>
          </a:prstGeom>
          <a:gradFill>
            <a:gsLst>
              <a:gs pos="50000">
                <a:schemeClr val="accent3">
                  <a:alpha val="20000"/>
                  <a:lumMod val="20000"/>
                  <a:lumOff val="80000"/>
                </a:schemeClr>
              </a:gs>
              <a:gs pos="0">
                <a:srgbClr val="A5002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5400000">
            <a:off x="4398579" y="2112579"/>
            <a:ext cx="346841" cy="9144000"/>
          </a:xfrm>
          <a:prstGeom prst="rect">
            <a:avLst/>
          </a:prstGeom>
          <a:gradFill>
            <a:gsLst>
              <a:gs pos="50000">
                <a:schemeClr val="accent3">
                  <a:lumMod val="20000"/>
                  <a:lumOff val="80000"/>
                  <a:alpha val="20000"/>
                </a:schemeClr>
              </a:gs>
              <a:gs pos="0">
                <a:srgbClr val="FFB31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031" y="6485864"/>
            <a:ext cx="1981200" cy="328623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" descr="See the source image">
            <a:extLst>
              <a:ext uri="{FF2B5EF4-FFF2-40B4-BE49-F238E27FC236}">
                <a16:creationId xmlns:a16="http://schemas.microsoft.com/office/drawing/2014/main" id="{4605E36E-E93E-4823-99A5-E9B5965DE23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6" b="17225"/>
          <a:stretch/>
        </p:blipFill>
        <p:spPr bwMode="auto">
          <a:xfrm>
            <a:off x="0" y="6511255"/>
            <a:ext cx="820273" cy="32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rot="16200000">
            <a:off x="4434681" y="-4434681"/>
            <a:ext cx="274638" cy="9144000"/>
          </a:xfrm>
          <a:prstGeom prst="rect">
            <a:avLst/>
          </a:prstGeom>
          <a:gradFill>
            <a:gsLst>
              <a:gs pos="50000">
                <a:schemeClr val="accent3">
                  <a:alpha val="20000"/>
                  <a:lumMod val="20000"/>
                  <a:lumOff val="80000"/>
                </a:schemeClr>
              </a:gs>
              <a:gs pos="0">
                <a:srgbClr val="A5002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4398579" y="2112579"/>
            <a:ext cx="346841" cy="9144000"/>
          </a:xfrm>
          <a:prstGeom prst="rect">
            <a:avLst/>
          </a:prstGeom>
          <a:gradFill>
            <a:gsLst>
              <a:gs pos="50000">
                <a:schemeClr val="accent3">
                  <a:lumMod val="20000"/>
                  <a:lumOff val="80000"/>
                  <a:alpha val="20000"/>
                </a:schemeClr>
              </a:gs>
              <a:gs pos="0">
                <a:srgbClr val="FFB31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031" y="6485864"/>
            <a:ext cx="1981200" cy="328623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 descr="See the source image">
            <a:extLst>
              <a:ext uri="{FF2B5EF4-FFF2-40B4-BE49-F238E27FC236}">
                <a16:creationId xmlns:a16="http://schemas.microsoft.com/office/drawing/2014/main" id="{419D25EE-C5B9-42AA-90C6-142E0CAE061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6" b="17225"/>
          <a:stretch/>
        </p:blipFill>
        <p:spPr bwMode="auto">
          <a:xfrm>
            <a:off x="0" y="6511255"/>
            <a:ext cx="820273" cy="32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0404"/>
            <a:ext cx="8229600" cy="1142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031" y="6485864"/>
            <a:ext cx="1981200" cy="328623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5" r:id="rId2"/>
    <p:sldLayoutId id="2147483697" r:id="rId3"/>
    <p:sldLayoutId id="2147483700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637" y="1408554"/>
            <a:ext cx="8094688" cy="515141"/>
          </a:xfrm>
        </p:spPr>
        <p:txBody>
          <a:bodyPr>
            <a:normAutofit/>
          </a:bodyPr>
          <a:lstStyle/>
          <a:p>
            <a:r>
              <a:rPr lang="en-US" sz="2000" dirty="0"/>
              <a:t>Update for ASU Senate: February 1, 2021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EF07A8-5A44-48E1-A7A4-FBCA9E189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408" y="617140"/>
            <a:ext cx="8738558" cy="77171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Research and Creative Activities Committee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EF7001-0651-4F7F-827B-3E209C486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902114"/>
              </p:ext>
            </p:extLst>
          </p:nvPr>
        </p:nvGraphicFramePr>
        <p:xfrm>
          <a:off x="978887" y="2096600"/>
          <a:ext cx="7246188" cy="4025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3094">
                  <a:extLst>
                    <a:ext uri="{9D8B030D-6E8A-4147-A177-3AD203B41FA5}">
                      <a16:colId xmlns:a16="http://schemas.microsoft.com/office/drawing/2014/main" val="1870425175"/>
                    </a:ext>
                  </a:extLst>
                </a:gridCol>
                <a:gridCol w="3623094">
                  <a:extLst>
                    <a:ext uri="{9D8B030D-6E8A-4147-A177-3AD203B41FA5}">
                      <a16:colId xmlns:a16="http://schemas.microsoft.com/office/drawing/2014/main" val="2364736881"/>
                    </a:ext>
                  </a:extLst>
                </a:gridCol>
              </a:tblGrid>
              <a:tr h="283853">
                <a:tc>
                  <a:txBody>
                    <a:bodyPr/>
                    <a:lstStyle/>
                    <a:p>
                      <a:r>
                        <a:rPr lang="en-US" sz="1600" dirty="0"/>
                        <a:t>Roster 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840245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b="1" dirty="0"/>
                        <a:t>David Sailor </a:t>
                      </a:r>
                      <a:r>
                        <a:rPr lang="en-US" sz="1200" dirty="0"/>
                        <a:t>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Geographical Sciences &amp; Urban Planning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02392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Pauline Davies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Hugh Downs School of Human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136711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 err="1"/>
                        <a:t>Huaiyu</a:t>
                      </a:r>
                      <a:r>
                        <a:rPr lang="en-US" sz="1200" dirty="0"/>
                        <a:t> 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Historical, Philosophical and Religious Studies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56132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Shirly Montero Quesada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Mathematical and Natural Sciences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99108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H.L.T. Quan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School of Social Transformation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107972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Joni Adamson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990550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Steve Helms Tillery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Biological and Health Systems Engineering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535734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Shawn Jordan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Polytechnic School Engineering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310327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Rebecca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College of Nursing and Health </a:t>
                      </a:r>
                      <a:r>
                        <a:rPr lang="en-US" sz="1200" dirty="0" err="1"/>
                        <a:t>Innnovation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570568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Hugh Barnaby (KE member)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Electrical, Computer, and Energy Engineering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829881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Bradley </a:t>
                      </a:r>
                      <a:r>
                        <a:rPr lang="en-US" sz="1200" dirty="0" err="1"/>
                        <a:t>Greger</a:t>
                      </a:r>
                      <a:r>
                        <a:rPr lang="en-US" sz="1200" dirty="0"/>
                        <a:t> (KE member)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Biological &amp; Health Systems Engineering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493388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/>
                        <a:t>Neal Woodbury (ex-officio)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Interim Executive VP (KE)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178141"/>
                  </a:ext>
                </a:extLst>
              </a:tr>
              <a:tr h="283853">
                <a:tc>
                  <a:txBody>
                    <a:bodyPr/>
                    <a:lstStyle/>
                    <a:p>
                      <a:r>
                        <a:rPr lang="en-US" sz="1200" dirty="0" err="1"/>
                        <a:t>Simin</a:t>
                      </a:r>
                      <a:r>
                        <a:rPr lang="en-US" sz="1200" dirty="0"/>
                        <a:t> Levinson (ex-officio)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University Senate President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41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A38D-B0A3-4A6C-A531-164DF6084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RCA Committee Purpose and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0BD1-8BD4-4A3D-9465-169BA6BAB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Advise on matters concerning research and creative activities. </a:t>
            </a:r>
          </a:p>
          <a:p>
            <a:pPr lvl="1"/>
            <a:endParaRPr lang="en-US" sz="2400" dirty="0"/>
          </a:p>
          <a:p>
            <a:r>
              <a:rPr lang="en-US" sz="2800" dirty="0"/>
              <a:t>A review body for policies in the ASU research manual (RSP) and faculty/AP research related topics found in the ACD manual or other manuals at ASU, as well as topics/issues brought to it by the university provost, the senior vice president for the Office of Knowledge and Enterprise Development and/or the University Senate. 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25746-1439-4433-A4A2-7B4552EEF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5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DDED-9D85-4AD6-AF4B-4C8C91507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Outstanding Requests for Consultation (RFC)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59D0C-293D-44A5-A781-67F82A9E8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b="1" dirty="0">
                <a:solidFill>
                  <a:schemeClr val="tx2"/>
                </a:solidFill>
              </a:rPr>
              <a:t>RFC 147 </a:t>
            </a:r>
            <a:r>
              <a:rPr lang="en-US" sz="2600" dirty="0"/>
              <a:t>– Financial Support for Open Access Publishing</a:t>
            </a:r>
          </a:p>
          <a:p>
            <a:pPr lvl="1"/>
            <a:r>
              <a:rPr lang="en-US" sz="2200" dirty="0"/>
              <a:t>Gathered data on demand and models &amp; best practices from other universities</a:t>
            </a:r>
          </a:p>
          <a:p>
            <a:pPr lvl="1"/>
            <a:r>
              <a:rPr lang="en-US" sz="2200" dirty="0"/>
              <a:t>Developing a proposal for phased establishment of a fund (KE/Provost support of pilot &amp; Foundation support for long-term)</a:t>
            </a:r>
          </a:p>
          <a:p>
            <a:pPr lvl="1"/>
            <a:endParaRPr lang="en-US" sz="2200" dirty="0"/>
          </a:p>
          <a:p>
            <a:r>
              <a:rPr lang="en-US" sz="2600" b="1" dirty="0">
                <a:solidFill>
                  <a:schemeClr val="tx2"/>
                </a:solidFill>
              </a:rPr>
              <a:t>RFC 149 </a:t>
            </a:r>
            <a:r>
              <a:rPr lang="en-US" sz="2600" dirty="0"/>
              <a:t>– Ethics of Utilizing Illegally Obtained Data</a:t>
            </a:r>
          </a:p>
          <a:p>
            <a:pPr lvl="1"/>
            <a:r>
              <a:rPr lang="en-US" sz="2200" dirty="0"/>
              <a:t>Gathered examples, recommendations, and challenges from published research</a:t>
            </a:r>
          </a:p>
          <a:p>
            <a:pPr lvl="1"/>
            <a:r>
              <a:rPr lang="en-US" sz="2200" dirty="0"/>
              <a:t>Seeking input/discussion with OGC, IRB, and others prior to making a recommendation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FDE4E-33FF-4D0F-B7A4-4CA0D7461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9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9352F8-6E58-4A99-B490-BE506FA2C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24F166-D05C-4446-BA1B-BD1E6B3C56A6}"/>
              </a:ext>
            </a:extLst>
          </p:cNvPr>
          <p:cNvSpPr txBox="1"/>
          <p:nvPr/>
        </p:nvSpPr>
        <p:spPr>
          <a:xfrm>
            <a:off x="2859537" y="2152590"/>
            <a:ext cx="341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David Sailor </a:t>
            </a:r>
            <a:r>
              <a:rPr lang="en-US" sz="2400" dirty="0"/>
              <a:t>(Chair)</a:t>
            </a:r>
          </a:p>
          <a:p>
            <a:pPr algn="ctr"/>
            <a:r>
              <a:rPr lang="en-US" sz="2400" dirty="0"/>
              <a:t>dsailor@asu.edu</a:t>
            </a: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241C4D7F-03FD-4E6D-A441-790B350EFC1D}"/>
              </a:ext>
            </a:extLst>
          </p:cNvPr>
          <p:cNvSpPr txBox="1">
            <a:spLocks/>
          </p:cNvSpPr>
          <p:nvPr/>
        </p:nvSpPr>
        <p:spPr>
          <a:xfrm>
            <a:off x="198408" y="724720"/>
            <a:ext cx="8738558" cy="77171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</a:rPr>
              <a:t>Research and Creative Activities Committee</a:t>
            </a:r>
          </a:p>
        </p:txBody>
      </p:sp>
    </p:spTree>
    <p:extLst>
      <p:ext uri="{BB962C8B-B14F-4D97-AF65-F5344CB8AC3E}">
        <p14:creationId xmlns:p14="http://schemas.microsoft.com/office/powerpoint/2010/main" val="2859422658"/>
      </p:ext>
    </p:extLst>
  </p:cSld>
  <p:clrMapOvr>
    <a:masterClrMapping/>
  </p:clrMapOvr>
</p:sld>
</file>

<file path=ppt/theme/theme1.xml><?xml version="1.0" encoding="utf-8"?>
<a:theme xmlns:a="http://schemas.openxmlformats.org/drawingml/2006/main" name="ASU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E23ADB8-48F9-4F5C-972A-BBF5E807581C}" vid="{F2F1EF25-A66B-4678-B76D-E9455CB56A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ASU Presentation</Template>
  <TotalTime>1786</TotalTime>
  <Words>317</Words>
  <Application>Microsoft Office PowerPoint</Application>
  <PresentationFormat>On-screen Show (4:3)</PresentationFormat>
  <Paragraphs>51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ASU Presentation</vt:lpstr>
      <vt:lpstr>Research and Creative Activities Committee</vt:lpstr>
      <vt:lpstr>RCA Committee Purpose and Functions</vt:lpstr>
      <vt:lpstr>Outstanding Requests for Consultation (RFC)</vt:lpstr>
      <vt:lpstr>PowerPoint Presentation</vt:lpstr>
    </vt:vector>
  </TitlesOfParts>
  <Company>Arizona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Creative Activities Committee</dc:title>
  <dc:creator>David Sailor</dc:creator>
  <cp:lastModifiedBy>David Sailor</cp:lastModifiedBy>
  <cp:revision>28</cp:revision>
  <cp:lastPrinted>2021-01-25T22:13:58Z</cp:lastPrinted>
  <dcterms:created xsi:type="dcterms:W3CDTF">2021-01-25T18:09:45Z</dcterms:created>
  <dcterms:modified xsi:type="dcterms:W3CDTF">2021-02-01T23:49:48Z</dcterms:modified>
</cp:coreProperties>
</file>