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8" r:id="rId3"/>
    <p:sldId id="257" r:id="rId4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2424">
          <p15:clr>
            <a:srgbClr val="A4A3A4"/>
          </p15:clr>
        </p15:guide>
        <p15:guide id="11" orient="horz" pos="8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pos="2424"/>
        <p:guide orient="horz" pos="8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7A20D-4FA8-4C01-AD38-41D3AB7198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56E011-158E-489F-9DF8-2E3A0B08CA4E}">
      <dgm:prSet phldrT="[Text]"/>
      <dgm:spPr/>
      <dgm:t>
        <a:bodyPr/>
        <a:lstStyle/>
        <a:p>
          <a:r>
            <a:rPr lang="en-US" dirty="0"/>
            <a:t>RFC-153 Lactation/ Wellness Room Access</a:t>
          </a:r>
        </a:p>
      </dgm:t>
    </dgm:pt>
    <dgm:pt modelId="{DB249619-FE12-4234-A287-520BB9F847F9}" type="parTrans" cxnId="{39B727B9-AE2E-4C0A-9522-12A81D7E3CFB}">
      <dgm:prSet/>
      <dgm:spPr/>
      <dgm:t>
        <a:bodyPr/>
        <a:lstStyle/>
        <a:p>
          <a:endParaRPr lang="en-US"/>
        </a:p>
      </dgm:t>
    </dgm:pt>
    <dgm:pt modelId="{02F7327C-A66D-49ED-B5BD-3959095215C0}" type="sibTrans" cxnId="{39B727B9-AE2E-4C0A-9522-12A81D7E3CFB}">
      <dgm:prSet/>
      <dgm:spPr/>
      <dgm:t>
        <a:bodyPr/>
        <a:lstStyle/>
        <a:p>
          <a:endParaRPr lang="en-US"/>
        </a:p>
      </dgm:t>
    </dgm:pt>
    <dgm:pt modelId="{DBD32711-89D6-4DC6-B0EC-6AA81639CC7B}">
      <dgm:prSet phldrT="[Text]"/>
      <dgm:spPr/>
      <dgm:t>
        <a:bodyPr/>
        <a:lstStyle/>
        <a:p>
          <a:r>
            <a:rPr lang="en-US" dirty="0"/>
            <a:t>Met with Clint Lord &amp; Brian </a:t>
          </a:r>
          <a:r>
            <a:rPr lang="en-US" dirty="0" err="1"/>
            <a:t>Kerkman</a:t>
          </a:r>
          <a:r>
            <a:rPr lang="en-US" dirty="0"/>
            <a:t> and determined that ASU has in fact 56 rooms with privacy for multipurpose use lactation/wellness rooms. This puts us well ahead of our number of rooms per number of female faculty vs. our sister institutions.</a:t>
          </a:r>
        </a:p>
      </dgm:t>
    </dgm:pt>
    <dgm:pt modelId="{F4E929B3-BD27-40D6-8230-924185707348}" type="parTrans" cxnId="{C43CE344-CF04-4204-B999-678D94F0BFDB}">
      <dgm:prSet/>
      <dgm:spPr/>
      <dgm:t>
        <a:bodyPr/>
        <a:lstStyle/>
        <a:p>
          <a:endParaRPr lang="en-US"/>
        </a:p>
      </dgm:t>
    </dgm:pt>
    <dgm:pt modelId="{117FEDE6-4813-4C27-B983-BDD724355EE1}" type="sibTrans" cxnId="{C43CE344-CF04-4204-B999-678D94F0BFDB}">
      <dgm:prSet/>
      <dgm:spPr/>
      <dgm:t>
        <a:bodyPr/>
        <a:lstStyle/>
        <a:p>
          <a:endParaRPr lang="en-US"/>
        </a:p>
      </dgm:t>
    </dgm:pt>
    <dgm:pt modelId="{DC7DC5F2-4343-4B3D-85BF-8B80EF4CC58E}">
      <dgm:prSet phldrT="[Text]"/>
      <dgm:spPr/>
      <dgm:t>
        <a:bodyPr/>
        <a:lstStyle/>
        <a:p>
          <a:r>
            <a:rPr lang="en-US" dirty="0"/>
            <a:t>They will be working on updating the Interactive Map to show all the rooms on the 4 main campuses and make them easier to see </a:t>
          </a:r>
          <a:r>
            <a:rPr lang="en-US" b="1" dirty="0"/>
            <a:t>(Closed)</a:t>
          </a:r>
          <a:endParaRPr lang="en-US" dirty="0"/>
        </a:p>
      </dgm:t>
    </dgm:pt>
    <dgm:pt modelId="{7397F519-9309-46C7-A049-B11908D0DF2A}" type="parTrans" cxnId="{8A34771B-BD62-45A0-AC12-8FFD2707FE93}">
      <dgm:prSet/>
      <dgm:spPr/>
      <dgm:t>
        <a:bodyPr/>
        <a:lstStyle/>
        <a:p>
          <a:endParaRPr lang="en-US"/>
        </a:p>
      </dgm:t>
    </dgm:pt>
    <dgm:pt modelId="{08485942-1A3A-4F6B-A8BA-68CBDB12F54F}" type="sibTrans" cxnId="{8A34771B-BD62-45A0-AC12-8FFD2707FE93}">
      <dgm:prSet/>
      <dgm:spPr/>
      <dgm:t>
        <a:bodyPr/>
        <a:lstStyle/>
        <a:p>
          <a:endParaRPr lang="en-US"/>
        </a:p>
      </dgm:t>
    </dgm:pt>
    <dgm:pt modelId="{88DA413F-4081-4FCD-B03E-C19F6521F1B2}">
      <dgm:prSet phldrT="[Text]"/>
      <dgm:spPr/>
      <dgm:t>
        <a:bodyPr/>
        <a:lstStyle/>
        <a:p>
          <a:r>
            <a:rPr lang="en-US" b="1" i="0" u="none" dirty="0"/>
            <a:t>RFC - 228: Academic Integrity Violations Made Easy with Canvas</a:t>
          </a:r>
          <a:endParaRPr lang="en-US" b="1" dirty="0"/>
        </a:p>
      </dgm:t>
    </dgm:pt>
    <dgm:pt modelId="{A177884F-624E-4818-8B3C-992704B7386C}" type="parTrans" cxnId="{A8768929-38C8-416C-AF1F-99E86B2A691A}">
      <dgm:prSet/>
      <dgm:spPr/>
      <dgm:t>
        <a:bodyPr/>
        <a:lstStyle/>
        <a:p>
          <a:endParaRPr lang="en-US"/>
        </a:p>
      </dgm:t>
    </dgm:pt>
    <dgm:pt modelId="{E5C1FF45-8342-4902-BAB4-985103E6F26B}" type="sibTrans" cxnId="{A8768929-38C8-416C-AF1F-99E86B2A691A}">
      <dgm:prSet/>
      <dgm:spPr/>
      <dgm:t>
        <a:bodyPr/>
        <a:lstStyle/>
        <a:p>
          <a:endParaRPr lang="en-US"/>
        </a:p>
      </dgm:t>
    </dgm:pt>
    <dgm:pt modelId="{A7BCC711-B8ED-48A9-95EB-BBBD35AF99ED}">
      <dgm:prSet phldrT="[Text]"/>
      <dgm:spPr/>
      <dgm:t>
        <a:bodyPr/>
        <a:lstStyle/>
        <a:p>
          <a:r>
            <a:rPr lang="en-US" b="0" dirty="0"/>
            <a:t>Deferred RFC to Student-Faculty Committee and Digitally Enhanced Teaching and Learning Committee (</a:t>
          </a:r>
          <a:r>
            <a:rPr lang="en-US" b="1" dirty="0"/>
            <a:t>Deferred</a:t>
          </a:r>
          <a:r>
            <a:rPr lang="en-US" b="0" dirty="0"/>
            <a:t>)</a:t>
          </a:r>
        </a:p>
      </dgm:t>
    </dgm:pt>
    <dgm:pt modelId="{BC4614BF-0D7B-464C-80F0-2A050DF66840}" type="parTrans" cxnId="{A5C45F7D-9F86-479F-874F-2FDA39C18C42}">
      <dgm:prSet/>
      <dgm:spPr/>
      <dgm:t>
        <a:bodyPr/>
        <a:lstStyle/>
        <a:p>
          <a:endParaRPr lang="en-US"/>
        </a:p>
      </dgm:t>
    </dgm:pt>
    <dgm:pt modelId="{A42FDFA2-4A0A-4794-B6AB-A4D7D3C67528}" type="sibTrans" cxnId="{A5C45F7D-9F86-479F-874F-2FDA39C18C42}">
      <dgm:prSet/>
      <dgm:spPr/>
      <dgm:t>
        <a:bodyPr/>
        <a:lstStyle/>
        <a:p>
          <a:endParaRPr lang="en-US"/>
        </a:p>
      </dgm:t>
    </dgm:pt>
    <dgm:pt modelId="{95DF06A5-48CF-4B43-B694-5A197F475E50}">
      <dgm:prSet phldrT="[Text]"/>
      <dgm:spPr/>
      <dgm:t>
        <a:bodyPr/>
        <a:lstStyle/>
        <a:p>
          <a:r>
            <a:rPr lang="en-US" b="0" dirty="0"/>
            <a:t>USFC committee determined that other committees were better suited to addressing this issue</a:t>
          </a:r>
        </a:p>
      </dgm:t>
    </dgm:pt>
    <dgm:pt modelId="{B679F362-955A-4733-A55A-D9E2842F17FD}" type="parTrans" cxnId="{18535B49-6CD3-4BD8-BAE7-C67C123F509C}">
      <dgm:prSet/>
      <dgm:spPr/>
      <dgm:t>
        <a:bodyPr/>
        <a:lstStyle/>
        <a:p>
          <a:endParaRPr lang="en-US"/>
        </a:p>
      </dgm:t>
    </dgm:pt>
    <dgm:pt modelId="{E8B3FE19-F8F1-4967-8B80-BD58BD486FFD}" type="sibTrans" cxnId="{18535B49-6CD3-4BD8-BAE7-C67C123F509C}">
      <dgm:prSet/>
      <dgm:spPr/>
      <dgm:t>
        <a:bodyPr/>
        <a:lstStyle/>
        <a:p>
          <a:endParaRPr lang="en-US"/>
        </a:p>
      </dgm:t>
    </dgm:pt>
    <dgm:pt modelId="{A057AE99-99A9-4DEE-B5A1-3E82D6896EE6}" type="pres">
      <dgm:prSet presAssocID="{B277A20D-4FA8-4C01-AD38-41D3AB7198A5}" presName="linear" presStyleCnt="0">
        <dgm:presLayoutVars>
          <dgm:dir/>
          <dgm:animLvl val="lvl"/>
          <dgm:resizeHandles val="exact"/>
        </dgm:presLayoutVars>
      </dgm:prSet>
      <dgm:spPr/>
    </dgm:pt>
    <dgm:pt modelId="{DF9A3589-7E1E-4DCA-8168-00F15634A2ED}" type="pres">
      <dgm:prSet presAssocID="{2556E011-158E-489F-9DF8-2E3A0B08CA4E}" presName="parentLin" presStyleCnt="0"/>
      <dgm:spPr/>
    </dgm:pt>
    <dgm:pt modelId="{99DF2E22-2BE8-4A88-B3A4-92404899BA81}" type="pres">
      <dgm:prSet presAssocID="{2556E011-158E-489F-9DF8-2E3A0B08CA4E}" presName="parentLeftMargin" presStyleLbl="node1" presStyleIdx="0" presStyleCnt="2"/>
      <dgm:spPr/>
    </dgm:pt>
    <dgm:pt modelId="{91373F1C-FEDD-440E-873C-DADC82A3BE5B}" type="pres">
      <dgm:prSet presAssocID="{2556E011-158E-489F-9DF8-2E3A0B08CA4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862EF2-19DE-49D9-AF7E-F8E36CFDE67C}" type="pres">
      <dgm:prSet presAssocID="{2556E011-158E-489F-9DF8-2E3A0B08CA4E}" presName="negativeSpace" presStyleCnt="0"/>
      <dgm:spPr/>
    </dgm:pt>
    <dgm:pt modelId="{B3A42EBE-68CE-4EC4-AA4D-31A1F01CE6E0}" type="pres">
      <dgm:prSet presAssocID="{2556E011-158E-489F-9DF8-2E3A0B08CA4E}" presName="childText" presStyleLbl="conFgAcc1" presStyleIdx="0" presStyleCnt="2">
        <dgm:presLayoutVars>
          <dgm:bulletEnabled val="1"/>
        </dgm:presLayoutVars>
      </dgm:prSet>
      <dgm:spPr/>
    </dgm:pt>
    <dgm:pt modelId="{59E727BF-7BD9-4481-A7C7-34AC0DC90B96}" type="pres">
      <dgm:prSet presAssocID="{02F7327C-A66D-49ED-B5BD-3959095215C0}" presName="spaceBetweenRectangles" presStyleCnt="0"/>
      <dgm:spPr/>
    </dgm:pt>
    <dgm:pt modelId="{71808F17-A997-4118-A672-7C3CD9E09CFB}" type="pres">
      <dgm:prSet presAssocID="{88DA413F-4081-4FCD-B03E-C19F6521F1B2}" presName="parentLin" presStyleCnt="0"/>
      <dgm:spPr/>
    </dgm:pt>
    <dgm:pt modelId="{84070C3F-4346-4C7E-86A4-6A50BAF2EC3B}" type="pres">
      <dgm:prSet presAssocID="{88DA413F-4081-4FCD-B03E-C19F6521F1B2}" presName="parentLeftMargin" presStyleLbl="node1" presStyleIdx="0" presStyleCnt="2"/>
      <dgm:spPr/>
    </dgm:pt>
    <dgm:pt modelId="{59ACD994-4A8E-4A4E-861A-DD0DCF5E222C}" type="pres">
      <dgm:prSet presAssocID="{88DA413F-4081-4FCD-B03E-C19F6521F1B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873B10-E76A-4EDA-96EE-5E0FB22163D1}" type="pres">
      <dgm:prSet presAssocID="{88DA413F-4081-4FCD-B03E-C19F6521F1B2}" presName="negativeSpace" presStyleCnt="0"/>
      <dgm:spPr/>
    </dgm:pt>
    <dgm:pt modelId="{A084C42C-ACE2-4C87-910C-73A6C19B81C9}" type="pres">
      <dgm:prSet presAssocID="{88DA413F-4081-4FCD-B03E-C19F6521F1B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A34771B-BD62-45A0-AC12-8FFD2707FE93}" srcId="{2556E011-158E-489F-9DF8-2E3A0B08CA4E}" destId="{DC7DC5F2-4343-4B3D-85BF-8B80EF4CC58E}" srcOrd="1" destOrd="0" parTransId="{7397F519-9309-46C7-A049-B11908D0DF2A}" sibTransId="{08485942-1A3A-4F6B-A8BA-68CBDB12F54F}"/>
    <dgm:cxn modelId="{A8768929-38C8-416C-AF1F-99E86B2A691A}" srcId="{B277A20D-4FA8-4C01-AD38-41D3AB7198A5}" destId="{88DA413F-4081-4FCD-B03E-C19F6521F1B2}" srcOrd="1" destOrd="0" parTransId="{A177884F-624E-4818-8B3C-992704B7386C}" sibTransId="{E5C1FF45-8342-4902-BAB4-985103E6F26B}"/>
    <dgm:cxn modelId="{14A8622C-8E32-4199-85D5-84780CF3046D}" type="presOf" srcId="{A7BCC711-B8ED-48A9-95EB-BBBD35AF99ED}" destId="{A084C42C-ACE2-4C87-910C-73A6C19B81C9}" srcOrd="0" destOrd="1" presId="urn:microsoft.com/office/officeart/2005/8/layout/list1"/>
    <dgm:cxn modelId="{FC4EA540-A5D5-4861-94B5-82FD38C2FEA8}" type="presOf" srcId="{88DA413F-4081-4FCD-B03E-C19F6521F1B2}" destId="{59ACD994-4A8E-4A4E-861A-DD0DCF5E222C}" srcOrd="1" destOrd="0" presId="urn:microsoft.com/office/officeart/2005/8/layout/list1"/>
    <dgm:cxn modelId="{BC49915D-4D07-4839-B84A-35696AA54843}" type="presOf" srcId="{88DA413F-4081-4FCD-B03E-C19F6521F1B2}" destId="{84070C3F-4346-4C7E-86A4-6A50BAF2EC3B}" srcOrd="0" destOrd="0" presId="urn:microsoft.com/office/officeart/2005/8/layout/list1"/>
    <dgm:cxn modelId="{C43CE344-CF04-4204-B999-678D94F0BFDB}" srcId="{2556E011-158E-489F-9DF8-2E3A0B08CA4E}" destId="{DBD32711-89D6-4DC6-B0EC-6AA81639CC7B}" srcOrd="0" destOrd="0" parTransId="{F4E929B3-BD27-40D6-8230-924185707348}" sibTransId="{117FEDE6-4813-4C27-B983-BDD724355EE1}"/>
    <dgm:cxn modelId="{D49B7146-2B98-4D02-BB23-187178D3B624}" type="presOf" srcId="{2556E011-158E-489F-9DF8-2E3A0B08CA4E}" destId="{99DF2E22-2BE8-4A88-B3A4-92404899BA81}" srcOrd="0" destOrd="0" presId="urn:microsoft.com/office/officeart/2005/8/layout/list1"/>
    <dgm:cxn modelId="{205C4967-C0CD-45D3-83A5-3088D9E7278E}" type="presOf" srcId="{2556E011-158E-489F-9DF8-2E3A0B08CA4E}" destId="{91373F1C-FEDD-440E-873C-DADC82A3BE5B}" srcOrd="1" destOrd="0" presId="urn:microsoft.com/office/officeart/2005/8/layout/list1"/>
    <dgm:cxn modelId="{18535B49-6CD3-4BD8-BAE7-C67C123F509C}" srcId="{88DA413F-4081-4FCD-B03E-C19F6521F1B2}" destId="{95DF06A5-48CF-4B43-B694-5A197F475E50}" srcOrd="0" destOrd="0" parTransId="{B679F362-955A-4733-A55A-D9E2842F17FD}" sibTransId="{E8B3FE19-F8F1-4967-8B80-BD58BD486FFD}"/>
    <dgm:cxn modelId="{D4CA2D4F-06AE-4340-A57C-218877B9A30E}" type="presOf" srcId="{DBD32711-89D6-4DC6-B0EC-6AA81639CC7B}" destId="{B3A42EBE-68CE-4EC4-AA4D-31A1F01CE6E0}" srcOrd="0" destOrd="0" presId="urn:microsoft.com/office/officeart/2005/8/layout/list1"/>
    <dgm:cxn modelId="{A5C45F7D-9F86-479F-874F-2FDA39C18C42}" srcId="{88DA413F-4081-4FCD-B03E-C19F6521F1B2}" destId="{A7BCC711-B8ED-48A9-95EB-BBBD35AF99ED}" srcOrd="1" destOrd="0" parTransId="{BC4614BF-0D7B-464C-80F0-2A050DF66840}" sibTransId="{A42FDFA2-4A0A-4794-B6AB-A4D7D3C67528}"/>
    <dgm:cxn modelId="{3E4B3193-416D-4AED-ACBC-C78FF013AE43}" type="presOf" srcId="{95DF06A5-48CF-4B43-B694-5A197F475E50}" destId="{A084C42C-ACE2-4C87-910C-73A6C19B81C9}" srcOrd="0" destOrd="0" presId="urn:microsoft.com/office/officeart/2005/8/layout/list1"/>
    <dgm:cxn modelId="{39B727B9-AE2E-4C0A-9522-12A81D7E3CFB}" srcId="{B277A20D-4FA8-4C01-AD38-41D3AB7198A5}" destId="{2556E011-158E-489F-9DF8-2E3A0B08CA4E}" srcOrd="0" destOrd="0" parTransId="{DB249619-FE12-4234-A287-520BB9F847F9}" sibTransId="{02F7327C-A66D-49ED-B5BD-3959095215C0}"/>
    <dgm:cxn modelId="{CEEADEBD-7935-4F9D-ACC9-C12C7948B0BC}" type="presOf" srcId="{DC7DC5F2-4343-4B3D-85BF-8B80EF4CC58E}" destId="{B3A42EBE-68CE-4EC4-AA4D-31A1F01CE6E0}" srcOrd="0" destOrd="1" presId="urn:microsoft.com/office/officeart/2005/8/layout/list1"/>
    <dgm:cxn modelId="{70DF64C9-DE7F-4746-948B-37225F4A048E}" type="presOf" srcId="{B277A20D-4FA8-4C01-AD38-41D3AB7198A5}" destId="{A057AE99-99A9-4DEE-B5A1-3E82D6896EE6}" srcOrd="0" destOrd="0" presId="urn:microsoft.com/office/officeart/2005/8/layout/list1"/>
    <dgm:cxn modelId="{C1AC8849-B0CB-4B89-B98B-F7F6D535C541}" type="presParOf" srcId="{A057AE99-99A9-4DEE-B5A1-3E82D6896EE6}" destId="{DF9A3589-7E1E-4DCA-8168-00F15634A2ED}" srcOrd="0" destOrd="0" presId="urn:microsoft.com/office/officeart/2005/8/layout/list1"/>
    <dgm:cxn modelId="{99EB3584-B224-4E7D-9004-3DD0BAB1599E}" type="presParOf" srcId="{DF9A3589-7E1E-4DCA-8168-00F15634A2ED}" destId="{99DF2E22-2BE8-4A88-B3A4-92404899BA81}" srcOrd="0" destOrd="0" presId="urn:microsoft.com/office/officeart/2005/8/layout/list1"/>
    <dgm:cxn modelId="{FBE99DDC-3007-43C9-8773-D2196CBDB3C6}" type="presParOf" srcId="{DF9A3589-7E1E-4DCA-8168-00F15634A2ED}" destId="{91373F1C-FEDD-440E-873C-DADC82A3BE5B}" srcOrd="1" destOrd="0" presId="urn:microsoft.com/office/officeart/2005/8/layout/list1"/>
    <dgm:cxn modelId="{121B0361-7518-41B1-B808-6769E8A08370}" type="presParOf" srcId="{A057AE99-99A9-4DEE-B5A1-3E82D6896EE6}" destId="{30862EF2-19DE-49D9-AF7E-F8E36CFDE67C}" srcOrd="1" destOrd="0" presId="urn:microsoft.com/office/officeart/2005/8/layout/list1"/>
    <dgm:cxn modelId="{96AE5097-DA35-4667-9BA0-4033281C4F54}" type="presParOf" srcId="{A057AE99-99A9-4DEE-B5A1-3E82D6896EE6}" destId="{B3A42EBE-68CE-4EC4-AA4D-31A1F01CE6E0}" srcOrd="2" destOrd="0" presId="urn:microsoft.com/office/officeart/2005/8/layout/list1"/>
    <dgm:cxn modelId="{F0603E63-6598-4C9B-A6CD-D931DF7BCEB1}" type="presParOf" srcId="{A057AE99-99A9-4DEE-B5A1-3E82D6896EE6}" destId="{59E727BF-7BD9-4481-A7C7-34AC0DC90B96}" srcOrd="3" destOrd="0" presId="urn:microsoft.com/office/officeart/2005/8/layout/list1"/>
    <dgm:cxn modelId="{65E69431-7EF2-4ADA-B67F-C3A70FDDBFEB}" type="presParOf" srcId="{A057AE99-99A9-4DEE-B5A1-3E82D6896EE6}" destId="{71808F17-A997-4118-A672-7C3CD9E09CFB}" srcOrd="4" destOrd="0" presId="urn:microsoft.com/office/officeart/2005/8/layout/list1"/>
    <dgm:cxn modelId="{DC3ADF89-BF31-4D1F-A7CF-0D26D67F4261}" type="presParOf" srcId="{71808F17-A997-4118-A672-7C3CD9E09CFB}" destId="{84070C3F-4346-4C7E-86A4-6A50BAF2EC3B}" srcOrd="0" destOrd="0" presId="urn:microsoft.com/office/officeart/2005/8/layout/list1"/>
    <dgm:cxn modelId="{C9670DD6-273C-4E26-8774-8B86C5F947E9}" type="presParOf" srcId="{71808F17-A997-4118-A672-7C3CD9E09CFB}" destId="{59ACD994-4A8E-4A4E-861A-DD0DCF5E222C}" srcOrd="1" destOrd="0" presId="urn:microsoft.com/office/officeart/2005/8/layout/list1"/>
    <dgm:cxn modelId="{44C115E7-85CA-40A6-93A1-9C16279A788F}" type="presParOf" srcId="{A057AE99-99A9-4DEE-B5A1-3E82D6896EE6}" destId="{F8873B10-E76A-4EDA-96EE-5E0FB22163D1}" srcOrd="5" destOrd="0" presId="urn:microsoft.com/office/officeart/2005/8/layout/list1"/>
    <dgm:cxn modelId="{4668D21C-DA74-4BD5-A8C0-BD92AAAF46A5}" type="presParOf" srcId="{A057AE99-99A9-4DEE-B5A1-3E82D6896EE6}" destId="{A084C42C-ACE2-4C87-910C-73A6C19B81C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77A20D-4FA8-4C01-AD38-41D3AB7198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345346-0626-47F4-9E29-76C275E19FBE}">
      <dgm:prSet phldrT="[Text]"/>
      <dgm:spPr/>
      <dgm:t>
        <a:bodyPr/>
        <a:lstStyle/>
        <a:p>
          <a:r>
            <a:rPr lang="en-US" dirty="0"/>
            <a:t>RFC-205 Long Term Facility and Services Suggestion Box</a:t>
          </a:r>
        </a:p>
      </dgm:t>
    </dgm:pt>
    <dgm:pt modelId="{34E9A28A-5E90-48F1-846E-64D25538D394}" type="parTrans" cxnId="{759D6758-F14E-4948-9F25-9FB31706E394}">
      <dgm:prSet/>
      <dgm:spPr/>
      <dgm:t>
        <a:bodyPr/>
        <a:lstStyle/>
        <a:p>
          <a:endParaRPr lang="en-US"/>
        </a:p>
      </dgm:t>
    </dgm:pt>
    <dgm:pt modelId="{534D785C-9C06-4FAC-AD87-23EA2DE87393}" type="sibTrans" cxnId="{759D6758-F14E-4948-9F25-9FB31706E394}">
      <dgm:prSet/>
      <dgm:spPr/>
      <dgm:t>
        <a:bodyPr/>
        <a:lstStyle/>
        <a:p>
          <a:endParaRPr lang="en-US"/>
        </a:p>
      </dgm:t>
    </dgm:pt>
    <dgm:pt modelId="{4F42F622-48C6-4658-A8DD-9D706622C62B}">
      <dgm:prSet phldrT="[Text]"/>
      <dgm:spPr/>
      <dgm:t>
        <a:bodyPr/>
        <a:lstStyle/>
        <a:p>
          <a:r>
            <a:rPr lang="en-US" dirty="0"/>
            <a:t>RFC-221 </a:t>
          </a:r>
          <a:r>
            <a:rPr lang="en-US" b="0" i="0" u="none" dirty="0"/>
            <a:t>Accommodations for Faculty with Disabilities</a:t>
          </a:r>
          <a:endParaRPr lang="en-US" dirty="0"/>
        </a:p>
      </dgm:t>
    </dgm:pt>
    <dgm:pt modelId="{602A9A7E-3FB1-401B-B362-C5567D07C09E}" type="parTrans" cxnId="{C5715243-E6EA-4E99-BBE2-FC4BDC82290D}">
      <dgm:prSet/>
      <dgm:spPr/>
      <dgm:t>
        <a:bodyPr/>
        <a:lstStyle/>
        <a:p>
          <a:endParaRPr lang="en-US"/>
        </a:p>
      </dgm:t>
    </dgm:pt>
    <dgm:pt modelId="{2A673A2F-AC9F-4954-9E62-249FA35449D9}" type="sibTrans" cxnId="{C5715243-E6EA-4E99-BBE2-FC4BDC82290D}">
      <dgm:prSet/>
      <dgm:spPr/>
      <dgm:t>
        <a:bodyPr/>
        <a:lstStyle/>
        <a:p>
          <a:endParaRPr lang="en-US"/>
        </a:p>
      </dgm:t>
    </dgm:pt>
    <dgm:pt modelId="{A7610583-6A05-446D-82CA-3822D78040E8}">
      <dgm:prSet phldrT="[Text]"/>
      <dgm:spPr/>
      <dgm:t>
        <a:bodyPr/>
        <a:lstStyle/>
        <a:p>
          <a:r>
            <a:rPr lang="en-US" dirty="0"/>
            <a:t>Pivot on USFC Suggestion Box</a:t>
          </a:r>
        </a:p>
      </dgm:t>
    </dgm:pt>
    <dgm:pt modelId="{F0767D23-0E20-4EBF-9807-25C673FCD932}" type="parTrans" cxnId="{C0BD9957-83A9-4D40-8F49-C4FE47397FD6}">
      <dgm:prSet/>
      <dgm:spPr/>
      <dgm:t>
        <a:bodyPr/>
        <a:lstStyle/>
        <a:p>
          <a:endParaRPr lang="en-US"/>
        </a:p>
      </dgm:t>
    </dgm:pt>
    <dgm:pt modelId="{47132CE5-A75B-4E7A-8D01-00F28A1C607B}" type="sibTrans" cxnId="{C0BD9957-83A9-4D40-8F49-C4FE47397FD6}">
      <dgm:prSet/>
      <dgm:spPr/>
      <dgm:t>
        <a:bodyPr/>
        <a:lstStyle/>
        <a:p>
          <a:endParaRPr lang="en-US"/>
        </a:p>
      </dgm:t>
    </dgm:pt>
    <dgm:pt modelId="{E9F23226-5011-4AC6-BEF3-FA1C21411F2F}">
      <dgm:prSet phldrT="[Text]"/>
      <dgm:spPr/>
      <dgm:t>
        <a:bodyPr/>
        <a:lstStyle/>
        <a:p>
          <a:r>
            <a:rPr lang="en-US" b="0" dirty="0">
              <a:sym typeface="Wingdings" panose="05000000000000000000" pitchFamily="2" charset="2"/>
            </a:rPr>
            <a:t>Subcommittee met with Ashanta Marshall, Senior Diversity and Accessibility Coordinator in Office of Human Resources.</a:t>
          </a:r>
          <a:endParaRPr lang="en-US" b="0" dirty="0"/>
        </a:p>
      </dgm:t>
    </dgm:pt>
    <dgm:pt modelId="{F29C3E87-32A2-4D6E-A2C4-32C9853909E2}" type="parTrans" cxnId="{7D2E0624-683E-4ABB-B506-633693FE7D19}">
      <dgm:prSet/>
      <dgm:spPr/>
      <dgm:t>
        <a:bodyPr/>
        <a:lstStyle/>
        <a:p>
          <a:endParaRPr lang="en-US"/>
        </a:p>
      </dgm:t>
    </dgm:pt>
    <dgm:pt modelId="{F7C29B2B-BEBB-4F12-859C-ECC321AE1E0E}" type="sibTrans" cxnId="{7D2E0624-683E-4ABB-B506-633693FE7D19}">
      <dgm:prSet/>
      <dgm:spPr/>
      <dgm:t>
        <a:bodyPr/>
        <a:lstStyle/>
        <a:p>
          <a:endParaRPr lang="en-US"/>
        </a:p>
      </dgm:t>
    </dgm:pt>
    <dgm:pt modelId="{12B8A6B0-8D04-4F43-A4F4-F341EE4E4CF3}">
      <dgm:prSet phldrT="[Text]"/>
      <dgm:spPr/>
      <dgm:t>
        <a:bodyPr/>
        <a:lstStyle/>
        <a:p>
          <a:r>
            <a:rPr lang="en-US" dirty="0"/>
            <a:t>Will be used to generate RFCs for committee</a:t>
          </a:r>
        </a:p>
      </dgm:t>
    </dgm:pt>
    <dgm:pt modelId="{575705CE-BE1B-4AB0-AA33-B76760B7678B}" type="parTrans" cxnId="{1DBAB6EF-F571-46A7-A81A-D3BA540E45B1}">
      <dgm:prSet/>
      <dgm:spPr/>
      <dgm:t>
        <a:bodyPr/>
        <a:lstStyle/>
        <a:p>
          <a:endParaRPr lang="en-US"/>
        </a:p>
      </dgm:t>
    </dgm:pt>
    <dgm:pt modelId="{69900482-56CF-4027-A06D-26BB7E969F45}" type="sibTrans" cxnId="{1DBAB6EF-F571-46A7-A81A-D3BA540E45B1}">
      <dgm:prSet/>
      <dgm:spPr/>
      <dgm:t>
        <a:bodyPr/>
        <a:lstStyle/>
        <a:p>
          <a:endParaRPr lang="en-US"/>
        </a:p>
      </dgm:t>
    </dgm:pt>
    <dgm:pt modelId="{3C5EF327-7F22-4EA8-BE32-A84D54FFA67A}">
      <dgm:prSet phldrT="[Text]"/>
      <dgm:spPr/>
      <dgm:t>
        <a:bodyPr/>
        <a:lstStyle/>
        <a:p>
          <a:r>
            <a:rPr lang="en-US" dirty="0"/>
            <a:t>Working with Senate for placement of button/link on website (</a:t>
          </a:r>
          <a:r>
            <a:rPr lang="en-US" b="1" dirty="0"/>
            <a:t>OPEN</a:t>
          </a:r>
          <a:r>
            <a:rPr lang="en-US" dirty="0"/>
            <a:t>)</a:t>
          </a:r>
        </a:p>
      </dgm:t>
    </dgm:pt>
    <dgm:pt modelId="{C37274A6-8DB8-45FF-81D2-8EE5AEA8B6D5}" type="parTrans" cxnId="{9318B36F-6011-4B46-825C-C9EBA71936B1}">
      <dgm:prSet/>
      <dgm:spPr/>
      <dgm:t>
        <a:bodyPr/>
        <a:lstStyle/>
        <a:p>
          <a:endParaRPr lang="en-US"/>
        </a:p>
      </dgm:t>
    </dgm:pt>
    <dgm:pt modelId="{80B06B15-5403-44CB-A128-65A0E258CDE1}" type="sibTrans" cxnId="{9318B36F-6011-4B46-825C-C9EBA71936B1}">
      <dgm:prSet/>
      <dgm:spPr/>
      <dgm:t>
        <a:bodyPr/>
        <a:lstStyle/>
        <a:p>
          <a:endParaRPr lang="en-US"/>
        </a:p>
      </dgm:t>
    </dgm:pt>
    <dgm:pt modelId="{77064F05-029D-4416-A9F3-29ACCE418F7F}">
      <dgm:prSet phldrT="[Text]"/>
      <dgm:spPr/>
      <dgm:t>
        <a:bodyPr/>
        <a:lstStyle/>
        <a:p>
          <a:r>
            <a:rPr lang="en-US" b="0" dirty="0"/>
            <a:t>Improved accommodations information on website to facilitate process with faculty and staff</a:t>
          </a:r>
        </a:p>
      </dgm:t>
    </dgm:pt>
    <dgm:pt modelId="{B99CC82E-10E5-4AD8-9E97-6F1459866AED}" type="parTrans" cxnId="{E54A90E4-6DA0-4CDC-B90B-EC6F9657B08D}">
      <dgm:prSet/>
      <dgm:spPr/>
      <dgm:t>
        <a:bodyPr/>
        <a:lstStyle/>
        <a:p>
          <a:endParaRPr lang="en-US"/>
        </a:p>
      </dgm:t>
    </dgm:pt>
    <dgm:pt modelId="{7B6E1961-45F0-49D8-B42A-58B55D4DE518}" type="sibTrans" cxnId="{E54A90E4-6DA0-4CDC-B90B-EC6F9657B08D}">
      <dgm:prSet/>
      <dgm:spPr/>
      <dgm:t>
        <a:bodyPr/>
        <a:lstStyle/>
        <a:p>
          <a:endParaRPr lang="en-US"/>
        </a:p>
      </dgm:t>
    </dgm:pt>
    <dgm:pt modelId="{87FB94EC-02D3-4D62-8E05-957BE07F8939}">
      <dgm:prSet phldrT="[Text]"/>
      <dgm:spPr/>
      <dgm:t>
        <a:bodyPr/>
        <a:lstStyle/>
        <a:p>
          <a:r>
            <a:rPr lang="en-US" b="0" dirty="0"/>
            <a:t>Liaison with Peter Fischer the ADA/Accessibility Coordinator to improve building compliance and accessibility matters and increased staff.</a:t>
          </a:r>
        </a:p>
      </dgm:t>
    </dgm:pt>
    <dgm:pt modelId="{EAE222BB-44DA-40DB-A33F-D502B4B6CB29}" type="parTrans" cxnId="{4539F53A-2EF7-44FB-84CD-EE4BFD5E4E75}">
      <dgm:prSet/>
      <dgm:spPr/>
      <dgm:t>
        <a:bodyPr/>
        <a:lstStyle/>
        <a:p>
          <a:endParaRPr lang="en-US"/>
        </a:p>
      </dgm:t>
    </dgm:pt>
    <dgm:pt modelId="{AFD9C6A6-29A7-4259-AE83-D4C23313D573}" type="sibTrans" cxnId="{4539F53A-2EF7-44FB-84CD-EE4BFD5E4E75}">
      <dgm:prSet/>
      <dgm:spPr/>
      <dgm:t>
        <a:bodyPr/>
        <a:lstStyle/>
        <a:p>
          <a:endParaRPr lang="en-US"/>
        </a:p>
      </dgm:t>
    </dgm:pt>
    <dgm:pt modelId="{5D3297D4-478C-4050-816C-7711BA656F4A}">
      <dgm:prSet phldrT="[Text]"/>
      <dgm:spPr/>
      <dgm:t>
        <a:bodyPr/>
        <a:lstStyle/>
        <a:p>
          <a:r>
            <a:rPr lang="en-US" b="0" dirty="0"/>
            <a:t>Decreased accommodation requests post-pandemic (</a:t>
          </a:r>
          <a:r>
            <a:rPr lang="en-US" b="1" dirty="0"/>
            <a:t>OPEN</a:t>
          </a:r>
          <a:r>
            <a:rPr lang="en-US" b="0" dirty="0"/>
            <a:t>)</a:t>
          </a:r>
        </a:p>
      </dgm:t>
    </dgm:pt>
    <dgm:pt modelId="{5CBC10C2-7150-469D-A2EB-5DF19CC7BBBE}" type="parTrans" cxnId="{FEC393B6-4C5D-4A58-9FD9-6286DC389191}">
      <dgm:prSet/>
      <dgm:spPr/>
      <dgm:t>
        <a:bodyPr/>
        <a:lstStyle/>
        <a:p>
          <a:endParaRPr lang="en-US"/>
        </a:p>
      </dgm:t>
    </dgm:pt>
    <dgm:pt modelId="{3CF1E4ED-4BC2-4954-9031-DF8B7DA39044}" type="sibTrans" cxnId="{FEC393B6-4C5D-4A58-9FD9-6286DC389191}">
      <dgm:prSet/>
      <dgm:spPr/>
      <dgm:t>
        <a:bodyPr/>
        <a:lstStyle/>
        <a:p>
          <a:endParaRPr lang="en-US"/>
        </a:p>
      </dgm:t>
    </dgm:pt>
    <dgm:pt modelId="{A057AE99-99A9-4DEE-B5A1-3E82D6896EE6}" type="pres">
      <dgm:prSet presAssocID="{B277A20D-4FA8-4C01-AD38-41D3AB7198A5}" presName="linear" presStyleCnt="0">
        <dgm:presLayoutVars>
          <dgm:dir/>
          <dgm:animLvl val="lvl"/>
          <dgm:resizeHandles val="exact"/>
        </dgm:presLayoutVars>
      </dgm:prSet>
      <dgm:spPr/>
    </dgm:pt>
    <dgm:pt modelId="{F7A39C9C-258F-4C77-98AF-91BBD354111D}" type="pres">
      <dgm:prSet presAssocID="{1D345346-0626-47F4-9E29-76C275E19FBE}" presName="parentLin" presStyleCnt="0"/>
      <dgm:spPr/>
    </dgm:pt>
    <dgm:pt modelId="{EE5A5E7A-2710-419B-9EDE-08A88F7B4E75}" type="pres">
      <dgm:prSet presAssocID="{1D345346-0626-47F4-9E29-76C275E19FBE}" presName="parentLeftMargin" presStyleLbl="node1" presStyleIdx="0" presStyleCnt="2"/>
      <dgm:spPr/>
    </dgm:pt>
    <dgm:pt modelId="{A10EAEC1-BD2A-4257-B572-7DB3FCB8179E}" type="pres">
      <dgm:prSet presAssocID="{1D345346-0626-47F4-9E29-76C275E19F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EBC337A-A534-4DF0-84B5-519653638521}" type="pres">
      <dgm:prSet presAssocID="{1D345346-0626-47F4-9E29-76C275E19FBE}" presName="negativeSpace" presStyleCnt="0"/>
      <dgm:spPr/>
    </dgm:pt>
    <dgm:pt modelId="{F6EAA673-E8E9-4DD1-9049-CBD5C64EC276}" type="pres">
      <dgm:prSet presAssocID="{1D345346-0626-47F4-9E29-76C275E19FBE}" presName="childText" presStyleLbl="conFgAcc1" presStyleIdx="0" presStyleCnt="2">
        <dgm:presLayoutVars>
          <dgm:bulletEnabled val="1"/>
        </dgm:presLayoutVars>
      </dgm:prSet>
      <dgm:spPr/>
    </dgm:pt>
    <dgm:pt modelId="{B8A540E7-FED9-4E2C-8F7C-500CA1B46AAC}" type="pres">
      <dgm:prSet presAssocID="{534D785C-9C06-4FAC-AD87-23EA2DE87393}" presName="spaceBetweenRectangles" presStyleCnt="0"/>
      <dgm:spPr/>
    </dgm:pt>
    <dgm:pt modelId="{F5288D2A-83A0-4FB2-9AF4-966C2E901A13}" type="pres">
      <dgm:prSet presAssocID="{4F42F622-48C6-4658-A8DD-9D706622C62B}" presName="parentLin" presStyleCnt="0"/>
      <dgm:spPr/>
    </dgm:pt>
    <dgm:pt modelId="{10553F13-1BBE-47EB-A3D3-AF55FECB7314}" type="pres">
      <dgm:prSet presAssocID="{4F42F622-48C6-4658-A8DD-9D706622C62B}" presName="parentLeftMargin" presStyleLbl="node1" presStyleIdx="0" presStyleCnt="2"/>
      <dgm:spPr/>
    </dgm:pt>
    <dgm:pt modelId="{9F047E4B-5856-4E84-B65E-E18FDCDCEC18}" type="pres">
      <dgm:prSet presAssocID="{4F42F622-48C6-4658-A8DD-9D706622C62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EF4038-151C-4FAC-8426-E5AD1F2ED304}" type="pres">
      <dgm:prSet presAssocID="{4F42F622-48C6-4658-A8DD-9D706622C62B}" presName="negativeSpace" presStyleCnt="0"/>
      <dgm:spPr/>
    </dgm:pt>
    <dgm:pt modelId="{87395B97-9F1A-4E9B-BA9B-E573892DD76E}" type="pres">
      <dgm:prSet presAssocID="{4F42F622-48C6-4658-A8DD-9D706622C62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01E5407-E7EB-42C4-B7A1-DCF5B9B1A981}" type="presOf" srcId="{E9F23226-5011-4AC6-BEF3-FA1C21411F2F}" destId="{87395B97-9F1A-4E9B-BA9B-E573892DD76E}" srcOrd="0" destOrd="0" presId="urn:microsoft.com/office/officeart/2005/8/layout/list1"/>
    <dgm:cxn modelId="{7D2E0624-683E-4ABB-B506-633693FE7D19}" srcId="{4F42F622-48C6-4658-A8DD-9D706622C62B}" destId="{E9F23226-5011-4AC6-BEF3-FA1C21411F2F}" srcOrd="0" destOrd="0" parTransId="{F29C3E87-32A2-4D6E-A2C4-32C9853909E2}" sibTransId="{F7C29B2B-BEBB-4F12-859C-ECC321AE1E0E}"/>
    <dgm:cxn modelId="{4539F53A-2EF7-44FB-84CD-EE4BFD5E4E75}" srcId="{4F42F622-48C6-4658-A8DD-9D706622C62B}" destId="{87FB94EC-02D3-4D62-8E05-957BE07F8939}" srcOrd="2" destOrd="0" parTransId="{EAE222BB-44DA-40DB-A33F-D502B4B6CB29}" sibTransId="{AFD9C6A6-29A7-4259-AE83-D4C23313D573}"/>
    <dgm:cxn modelId="{62E40842-C16F-4C95-9716-F12E81A909FB}" type="presOf" srcId="{77064F05-029D-4416-A9F3-29ACCE418F7F}" destId="{87395B97-9F1A-4E9B-BA9B-E573892DD76E}" srcOrd="0" destOrd="1" presId="urn:microsoft.com/office/officeart/2005/8/layout/list1"/>
    <dgm:cxn modelId="{C5715243-E6EA-4E99-BBE2-FC4BDC82290D}" srcId="{B277A20D-4FA8-4C01-AD38-41D3AB7198A5}" destId="{4F42F622-48C6-4658-A8DD-9D706622C62B}" srcOrd="1" destOrd="0" parTransId="{602A9A7E-3FB1-401B-B362-C5567D07C09E}" sibTransId="{2A673A2F-AC9F-4954-9E62-249FA35449D9}"/>
    <dgm:cxn modelId="{7F44B066-4B17-4AFF-B46C-B7681194350F}" type="presOf" srcId="{12B8A6B0-8D04-4F43-A4F4-F341EE4E4CF3}" destId="{F6EAA673-E8E9-4DD1-9049-CBD5C64EC276}" srcOrd="0" destOrd="1" presId="urn:microsoft.com/office/officeart/2005/8/layout/list1"/>
    <dgm:cxn modelId="{8A2D2B6F-D91F-45BF-A13E-625959AB9E39}" type="presOf" srcId="{4F42F622-48C6-4658-A8DD-9D706622C62B}" destId="{9F047E4B-5856-4E84-B65E-E18FDCDCEC18}" srcOrd="1" destOrd="0" presId="urn:microsoft.com/office/officeart/2005/8/layout/list1"/>
    <dgm:cxn modelId="{9318B36F-6011-4B46-825C-C9EBA71936B1}" srcId="{1D345346-0626-47F4-9E29-76C275E19FBE}" destId="{3C5EF327-7F22-4EA8-BE32-A84D54FFA67A}" srcOrd="2" destOrd="0" parTransId="{C37274A6-8DB8-45FF-81D2-8EE5AEA8B6D5}" sibTransId="{80B06B15-5403-44CB-A128-65A0E258CDE1}"/>
    <dgm:cxn modelId="{C0BD9957-83A9-4D40-8F49-C4FE47397FD6}" srcId="{1D345346-0626-47F4-9E29-76C275E19FBE}" destId="{A7610583-6A05-446D-82CA-3822D78040E8}" srcOrd="0" destOrd="0" parTransId="{F0767D23-0E20-4EBF-9807-25C673FCD932}" sibTransId="{47132CE5-A75B-4E7A-8D01-00F28A1C607B}"/>
    <dgm:cxn modelId="{759D6758-F14E-4948-9F25-9FB31706E394}" srcId="{B277A20D-4FA8-4C01-AD38-41D3AB7198A5}" destId="{1D345346-0626-47F4-9E29-76C275E19FBE}" srcOrd="0" destOrd="0" parTransId="{34E9A28A-5E90-48F1-846E-64D25538D394}" sibTransId="{534D785C-9C06-4FAC-AD87-23EA2DE87393}"/>
    <dgm:cxn modelId="{49BAC35A-B97B-4ABA-AA1C-637A632A6454}" type="presOf" srcId="{5D3297D4-478C-4050-816C-7711BA656F4A}" destId="{87395B97-9F1A-4E9B-BA9B-E573892DD76E}" srcOrd="0" destOrd="3" presId="urn:microsoft.com/office/officeart/2005/8/layout/list1"/>
    <dgm:cxn modelId="{5FA19F85-AB9D-4085-A019-E447EB3CDA5F}" type="presOf" srcId="{1D345346-0626-47F4-9E29-76C275E19FBE}" destId="{EE5A5E7A-2710-419B-9EDE-08A88F7B4E75}" srcOrd="0" destOrd="0" presId="urn:microsoft.com/office/officeart/2005/8/layout/list1"/>
    <dgm:cxn modelId="{8CC32994-585C-4834-8C53-9D060B2F5D3B}" type="presOf" srcId="{4F42F622-48C6-4658-A8DD-9D706622C62B}" destId="{10553F13-1BBE-47EB-A3D3-AF55FECB7314}" srcOrd="0" destOrd="0" presId="urn:microsoft.com/office/officeart/2005/8/layout/list1"/>
    <dgm:cxn modelId="{FEC393B6-4C5D-4A58-9FD9-6286DC389191}" srcId="{4F42F622-48C6-4658-A8DD-9D706622C62B}" destId="{5D3297D4-478C-4050-816C-7711BA656F4A}" srcOrd="3" destOrd="0" parTransId="{5CBC10C2-7150-469D-A2EB-5DF19CC7BBBE}" sibTransId="{3CF1E4ED-4BC2-4954-9031-DF8B7DA39044}"/>
    <dgm:cxn modelId="{70DF64C9-DE7F-4746-948B-37225F4A048E}" type="presOf" srcId="{B277A20D-4FA8-4C01-AD38-41D3AB7198A5}" destId="{A057AE99-99A9-4DEE-B5A1-3E82D6896EE6}" srcOrd="0" destOrd="0" presId="urn:microsoft.com/office/officeart/2005/8/layout/list1"/>
    <dgm:cxn modelId="{5099A3D2-594C-4230-8DAF-2A9052C7B09F}" type="presOf" srcId="{87FB94EC-02D3-4D62-8E05-957BE07F8939}" destId="{87395B97-9F1A-4E9B-BA9B-E573892DD76E}" srcOrd="0" destOrd="2" presId="urn:microsoft.com/office/officeart/2005/8/layout/list1"/>
    <dgm:cxn modelId="{B77DB9E3-795E-4EC1-ADDB-9E49CCA9ADD3}" type="presOf" srcId="{3C5EF327-7F22-4EA8-BE32-A84D54FFA67A}" destId="{F6EAA673-E8E9-4DD1-9049-CBD5C64EC276}" srcOrd="0" destOrd="2" presId="urn:microsoft.com/office/officeart/2005/8/layout/list1"/>
    <dgm:cxn modelId="{E54A90E4-6DA0-4CDC-B90B-EC6F9657B08D}" srcId="{4F42F622-48C6-4658-A8DD-9D706622C62B}" destId="{77064F05-029D-4416-A9F3-29ACCE418F7F}" srcOrd="1" destOrd="0" parTransId="{B99CC82E-10E5-4AD8-9E97-6F1459866AED}" sibTransId="{7B6E1961-45F0-49D8-B42A-58B55D4DE518}"/>
    <dgm:cxn modelId="{362D24E6-CAD4-42A6-A5AC-5EC0DCDFDE7F}" type="presOf" srcId="{A7610583-6A05-446D-82CA-3822D78040E8}" destId="{F6EAA673-E8E9-4DD1-9049-CBD5C64EC276}" srcOrd="0" destOrd="0" presId="urn:microsoft.com/office/officeart/2005/8/layout/list1"/>
    <dgm:cxn modelId="{1DBAB6EF-F571-46A7-A81A-D3BA540E45B1}" srcId="{1D345346-0626-47F4-9E29-76C275E19FBE}" destId="{12B8A6B0-8D04-4F43-A4F4-F341EE4E4CF3}" srcOrd="1" destOrd="0" parTransId="{575705CE-BE1B-4AB0-AA33-B76760B7678B}" sibTransId="{69900482-56CF-4027-A06D-26BB7E969F45}"/>
    <dgm:cxn modelId="{A24604F0-FAA2-4EFD-A4CE-81F252F87BF6}" type="presOf" srcId="{1D345346-0626-47F4-9E29-76C275E19FBE}" destId="{A10EAEC1-BD2A-4257-B572-7DB3FCB8179E}" srcOrd="1" destOrd="0" presId="urn:microsoft.com/office/officeart/2005/8/layout/list1"/>
    <dgm:cxn modelId="{804CB8F6-5620-4822-A33E-87AC9DAB4AFD}" type="presParOf" srcId="{A057AE99-99A9-4DEE-B5A1-3E82D6896EE6}" destId="{F7A39C9C-258F-4C77-98AF-91BBD354111D}" srcOrd="0" destOrd="0" presId="urn:microsoft.com/office/officeart/2005/8/layout/list1"/>
    <dgm:cxn modelId="{4F21143D-A408-4238-8E93-8671A81E2470}" type="presParOf" srcId="{F7A39C9C-258F-4C77-98AF-91BBD354111D}" destId="{EE5A5E7A-2710-419B-9EDE-08A88F7B4E75}" srcOrd="0" destOrd="0" presId="urn:microsoft.com/office/officeart/2005/8/layout/list1"/>
    <dgm:cxn modelId="{D377F260-ABA6-4B61-B571-655CD966594C}" type="presParOf" srcId="{F7A39C9C-258F-4C77-98AF-91BBD354111D}" destId="{A10EAEC1-BD2A-4257-B572-7DB3FCB8179E}" srcOrd="1" destOrd="0" presId="urn:microsoft.com/office/officeart/2005/8/layout/list1"/>
    <dgm:cxn modelId="{23742E82-DB21-42A8-B1B3-4E347129A268}" type="presParOf" srcId="{A057AE99-99A9-4DEE-B5A1-3E82D6896EE6}" destId="{BEBC337A-A534-4DF0-84B5-519653638521}" srcOrd="1" destOrd="0" presId="urn:microsoft.com/office/officeart/2005/8/layout/list1"/>
    <dgm:cxn modelId="{3FFDCFD6-B8C7-4893-A3C6-437158671B0E}" type="presParOf" srcId="{A057AE99-99A9-4DEE-B5A1-3E82D6896EE6}" destId="{F6EAA673-E8E9-4DD1-9049-CBD5C64EC276}" srcOrd="2" destOrd="0" presId="urn:microsoft.com/office/officeart/2005/8/layout/list1"/>
    <dgm:cxn modelId="{E4690BF2-E181-46F2-B947-7E25F2F4A174}" type="presParOf" srcId="{A057AE99-99A9-4DEE-B5A1-3E82D6896EE6}" destId="{B8A540E7-FED9-4E2C-8F7C-500CA1B46AAC}" srcOrd="3" destOrd="0" presId="urn:microsoft.com/office/officeart/2005/8/layout/list1"/>
    <dgm:cxn modelId="{FB20702B-E589-46E0-9CA1-EB03312B6E9E}" type="presParOf" srcId="{A057AE99-99A9-4DEE-B5A1-3E82D6896EE6}" destId="{F5288D2A-83A0-4FB2-9AF4-966C2E901A13}" srcOrd="4" destOrd="0" presId="urn:microsoft.com/office/officeart/2005/8/layout/list1"/>
    <dgm:cxn modelId="{D9AF4709-BFC0-4CD2-8F36-6EBEB9657FC2}" type="presParOf" srcId="{F5288D2A-83A0-4FB2-9AF4-966C2E901A13}" destId="{10553F13-1BBE-47EB-A3D3-AF55FECB7314}" srcOrd="0" destOrd="0" presId="urn:microsoft.com/office/officeart/2005/8/layout/list1"/>
    <dgm:cxn modelId="{79756F90-4C3C-46CE-A2CB-1CC0EA90C4B3}" type="presParOf" srcId="{F5288D2A-83A0-4FB2-9AF4-966C2E901A13}" destId="{9F047E4B-5856-4E84-B65E-E18FDCDCEC18}" srcOrd="1" destOrd="0" presId="urn:microsoft.com/office/officeart/2005/8/layout/list1"/>
    <dgm:cxn modelId="{854E4477-441C-4E5D-8199-983EDCFE8A3E}" type="presParOf" srcId="{A057AE99-99A9-4DEE-B5A1-3E82D6896EE6}" destId="{37EF4038-151C-4FAC-8426-E5AD1F2ED304}" srcOrd="5" destOrd="0" presId="urn:microsoft.com/office/officeart/2005/8/layout/list1"/>
    <dgm:cxn modelId="{772EC135-1EFF-4582-8CB1-A0BF63BA0DE7}" type="presParOf" srcId="{A057AE99-99A9-4DEE-B5A1-3E82D6896EE6}" destId="{87395B97-9F1A-4E9B-BA9B-E573892DD76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42EBE-68CE-4EC4-AA4D-31A1F01CE6E0}">
      <dsp:nvSpPr>
        <dsp:cNvPr id="0" name=""/>
        <dsp:cNvSpPr/>
      </dsp:nvSpPr>
      <dsp:spPr>
        <a:xfrm>
          <a:off x="0" y="490355"/>
          <a:ext cx="9632950" cy="209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624" tIns="395732" rIns="74762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Met with Clint Lord &amp; Brian </a:t>
          </a:r>
          <a:r>
            <a:rPr lang="en-US" sz="1900" kern="1200" dirty="0" err="1"/>
            <a:t>Kerkman</a:t>
          </a:r>
          <a:r>
            <a:rPr lang="en-US" sz="1900" kern="1200" dirty="0"/>
            <a:t> and determined that ASU has in fact 56 rooms with privacy for multipurpose use lactation/wellness rooms. This puts us well ahead of our number of rooms per number of female faculty vs. our sister institutions.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They will be working on updating the Interactive Map to show all the rooms on the 4 main campuses and make them easier to see </a:t>
          </a:r>
          <a:r>
            <a:rPr lang="en-US" sz="1900" b="1" kern="1200" dirty="0"/>
            <a:t>(Closed)</a:t>
          </a:r>
          <a:endParaRPr lang="en-US" sz="1900" kern="1200" dirty="0"/>
        </a:p>
      </dsp:txBody>
      <dsp:txXfrm>
        <a:off x="0" y="490355"/>
        <a:ext cx="9632950" cy="2094750"/>
      </dsp:txXfrm>
    </dsp:sp>
    <dsp:sp modelId="{91373F1C-FEDD-440E-873C-DADC82A3BE5B}">
      <dsp:nvSpPr>
        <dsp:cNvPr id="0" name=""/>
        <dsp:cNvSpPr/>
      </dsp:nvSpPr>
      <dsp:spPr>
        <a:xfrm>
          <a:off x="481647" y="209915"/>
          <a:ext cx="674306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872" tIns="0" rIns="25487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RFC-153 Lactation/ Wellness Room Access</a:t>
          </a:r>
        </a:p>
      </dsp:txBody>
      <dsp:txXfrm>
        <a:off x="509027" y="237295"/>
        <a:ext cx="6688305" cy="506120"/>
      </dsp:txXfrm>
    </dsp:sp>
    <dsp:sp modelId="{A084C42C-ACE2-4C87-910C-73A6C19B81C9}">
      <dsp:nvSpPr>
        <dsp:cNvPr id="0" name=""/>
        <dsp:cNvSpPr/>
      </dsp:nvSpPr>
      <dsp:spPr>
        <a:xfrm>
          <a:off x="0" y="2968146"/>
          <a:ext cx="9632950" cy="1586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624" tIns="395732" rIns="74762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/>
            <a:t>USFC committee determined that other committees were better suited to addressing this issue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/>
            <a:t>Deferred RFC to Student-Faculty Committee and Digitally Enhanced Teaching and Learning Committee (</a:t>
          </a:r>
          <a:r>
            <a:rPr lang="en-US" sz="1900" b="1" kern="1200" dirty="0"/>
            <a:t>Deferred</a:t>
          </a:r>
          <a:r>
            <a:rPr lang="en-US" sz="1900" b="0" kern="1200" dirty="0"/>
            <a:t>)</a:t>
          </a:r>
        </a:p>
      </dsp:txBody>
      <dsp:txXfrm>
        <a:off x="0" y="2968146"/>
        <a:ext cx="9632950" cy="1586025"/>
      </dsp:txXfrm>
    </dsp:sp>
    <dsp:sp modelId="{59ACD994-4A8E-4A4E-861A-DD0DCF5E222C}">
      <dsp:nvSpPr>
        <dsp:cNvPr id="0" name=""/>
        <dsp:cNvSpPr/>
      </dsp:nvSpPr>
      <dsp:spPr>
        <a:xfrm>
          <a:off x="481647" y="2687706"/>
          <a:ext cx="674306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872" tIns="0" rIns="25487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0" u="none" kern="1200" dirty="0"/>
            <a:t>RFC - 228: Academic Integrity Violations Made Easy with Canvas</a:t>
          </a:r>
          <a:endParaRPr lang="en-US" sz="1900" b="1" kern="1200" dirty="0"/>
        </a:p>
      </dsp:txBody>
      <dsp:txXfrm>
        <a:off x="509027" y="2715086"/>
        <a:ext cx="6688305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AA673-E8E9-4DD1-9049-CBD5C64EC276}">
      <dsp:nvSpPr>
        <dsp:cNvPr id="0" name=""/>
        <dsp:cNvSpPr/>
      </dsp:nvSpPr>
      <dsp:spPr>
        <a:xfrm>
          <a:off x="0" y="415543"/>
          <a:ext cx="9632950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624" tIns="395732" rIns="74762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Pivot on USFC Suggestion Box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Will be used to generate RFCs for committee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Working with Senate for placement of button/link on website (</a:t>
          </a:r>
          <a:r>
            <a:rPr lang="en-US" sz="1900" b="1" kern="1200" dirty="0"/>
            <a:t>OPEN</a:t>
          </a:r>
          <a:r>
            <a:rPr lang="en-US" sz="1900" kern="1200" dirty="0"/>
            <a:t>)</a:t>
          </a:r>
        </a:p>
      </dsp:txBody>
      <dsp:txXfrm>
        <a:off x="0" y="415543"/>
        <a:ext cx="9632950" cy="1376550"/>
      </dsp:txXfrm>
    </dsp:sp>
    <dsp:sp modelId="{A10EAEC1-BD2A-4257-B572-7DB3FCB8179E}">
      <dsp:nvSpPr>
        <dsp:cNvPr id="0" name=""/>
        <dsp:cNvSpPr/>
      </dsp:nvSpPr>
      <dsp:spPr>
        <a:xfrm>
          <a:off x="481647" y="135103"/>
          <a:ext cx="674306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872" tIns="0" rIns="25487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RFC-205 Long Term Facility and Services Suggestion Box</a:t>
          </a:r>
        </a:p>
      </dsp:txBody>
      <dsp:txXfrm>
        <a:off x="509027" y="162483"/>
        <a:ext cx="6688305" cy="506120"/>
      </dsp:txXfrm>
    </dsp:sp>
    <dsp:sp modelId="{87395B97-9F1A-4E9B-BA9B-E573892DD76E}">
      <dsp:nvSpPr>
        <dsp:cNvPr id="0" name=""/>
        <dsp:cNvSpPr/>
      </dsp:nvSpPr>
      <dsp:spPr>
        <a:xfrm>
          <a:off x="0" y="2175133"/>
          <a:ext cx="9632950" cy="2453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624" tIns="395732" rIns="74762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>
              <a:sym typeface="Wingdings" panose="05000000000000000000" pitchFamily="2" charset="2"/>
            </a:rPr>
            <a:t>Subcommittee met with Ashanta Marshall, Senior Diversity and Accessibility Coordinator in Office of Human Resources.</a:t>
          </a:r>
          <a:endParaRPr lang="en-US" sz="1900" b="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/>
            <a:t>Improved accommodations information on website to facilitate process with faculty and staff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/>
            <a:t>Liaison with Peter Fischer the ADA/Accessibility Coordinator to improve building compliance and accessibility matters and increased staff.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0" kern="1200" dirty="0"/>
            <a:t>Decreased accommodation requests post-pandemic (</a:t>
          </a:r>
          <a:r>
            <a:rPr lang="en-US" sz="1900" b="1" kern="1200" dirty="0"/>
            <a:t>OPEN</a:t>
          </a:r>
          <a:r>
            <a:rPr lang="en-US" sz="1900" b="0" kern="1200" dirty="0"/>
            <a:t>)</a:t>
          </a:r>
        </a:p>
      </dsp:txBody>
      <dsp:txXfrm>
        <a:off x="0" y="2175133"/>
        <a:ext cx="9632950" cy="2453850"/>
      </dsp:txXfrm>
    </dsp:sp>
    <dsp:sp modelId="{9F047E4B-5856-4E84-B65E-E18FDCDCEC18}">
      <dsp:nvSpPr>
        <dsp:cNvPr id="0" name=""/>
        <dsp:cNvSpPr/>
      </dsp:nvSpPr>
      <dsp:spPr>
        <a:xfrm>
          <a:off x="481647" y="1894693"/>
          <a:ext cx="674306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872" tIns="0" rIns="25487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RFC-221 </a:t>
          </a:r>
          <a:r>
            <a:rPr lang="en-US" sz="1900" b="0" i="0" u="none" kern="1200" dirty="0"/>
            <a:t>Accommodations for Faculty with Disabilities</a:t>
          </a:r>
          <a:endParaRPr lang="en-US" sz="1900" kern="1200" dirty="0"/>
        </a:p>
      </dsp:txBody>
      <dsp:txXfrm>
        <a:off x="509027" y="1922073"/>
        <a:ext cx="6688305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442419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041431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06295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2645E5-5810-4525-900B-C669531F7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0156" y="1408176"/>
            <a:ext cx="9633643" cy="476402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0158" y="1408176"/>
            <a:ext cx="9633642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2022–2023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9" r:id="rId2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8D11-E49E-417E-95DF-07786F2FC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University Senate Facilities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6B7BF-2AFC-4817-AB87-C678E1B70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Annual Update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276D2-A639-4475-9A6E-CE9AD3B2BF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April 24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r>
              <a:rPr lang="en-US" dirty="0"/>
              <a:t>Chad Kennedy, Chair</a:t>
            </a:r>
          </a:p>
        </p:txBody>
      </p:sp>
    </p:spTree>
    <p:extLst>
      <p:ext uri="{BB962C8B-B14F-4D97-AF65-F5344CB8AC3E}">
        <p14:creationId xmlns:p14="http://schemas.microsoft.com/office/powerpoint/2010/main" val="39727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219602-11F7-4088-A0C3-6D741F18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4117-73E6-4B0E-80EE-5B2B7CF57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2556F6-708B-9CE1-9651-9E8678FC5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799504"/>
              </p:ext>
            </p:extLst>
          </p:nvPr>
        </p:nvGraphicFramePr>
        <p:xfrm>
          <a:off x="1720850" y="1408113"/>
          <a:ext cx="9632950" cy="476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812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219602-11F7-4088-A0C3-6D741F18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4117-73E6-4B0E-80EE-5B2B7CF57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2556F6-708B-9CE1-9651-9E8678FC5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136260"/>
              </p:ext>
            </p:extLst>
          </p:nvPr>
        </p:nvGraphicFramePr>
        <p:xfrm>
          <a:off x="1720850" y="1408113"/>
          <a:ext cx="9632950" cy="476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813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ASU-University-Senate-Speaker-temp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U-University-Senate-Speaker-tempate" id="{BC4776B8-6FEF-40DB-A67D-B206394F4305}" vid="{11E96184-9BA0-4B4E-8D31-C5CA7D995E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ASU-University-Senate-Speaker-tempate</Template>
  <TotalTime>126</TotalTime>
  <Words>237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Courier New</vt:lpstr>
      <vt:lpstr>Wingdings</vt:lpstr>
      <vt:lpstr>ASU-University-Senate-Speaker-tempate</vt:lpstr>
      <vt:lpstr>University Senate Facilities Committee</vt:lpstr>
      <vt:lpstr>RFC Status</vt:lpstr>
      <vt:lpstr>RFC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Alzira Lopes</dc:creator>
  <cp:lastModifiedBy>Ashly Contreras</cp:lastModifiedBy>
  <cp:revision>8</cp:revision>
  <cp:lastPrinted>2023-03-27T21:56:06Z</cp:lastPrinted>
  <dcterms:created xsi:type="dcterms:W3CDTF">2022-01-27T19:50:10Z</dcterms:created>
  <dcterms:modified xsi:type="dcterms:W3CDTF">2023-04-21T21:02:02Z</dcterms:modified>
</cp:coreProperties>
</file>