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7" r:id="rId1"/>
  </p:sldMasterIdLst>
  <p:sldIdLst>
    <p:sldId id="256" r:id="rId2"/>
    <p:sldId id="257" r:id="rId3"/>
    <p:sldId id="258" r:id="rId4"/>
    <p:sldId id="259" r:id="rId5"/>
  </p:sldIdLst>
  <p:sldSz cx="12192000" cy="6858000"/>
  <p:notesSz cx="6950075" cy="9236075"/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0" pos="2424">
          <p15:clr>
            <a:srgbClr val="A4A3A4"/>
          </p15:clr>
        </p15:guide>
        <p15:guide id="11" orient="horz" pos="88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18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6" y="576"/>
      </p:cViewPr>
      <p:guideLst>
        <p:guide pos="2424"/>
        <p:guide orient="horz" pos="88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5951" y="1442419"/>
            <a:ext cx="10363200" cy="1763879"/>
          </a:xfrm>
          <a:noFill/>
        </p:spPr>
        <p:txBody>
          <a:bodyPr/>
          <a:lstStyle>
            <a:lvl1pPr marL="0" algn="l">
              <a:lnSpc>
                <a:spcPts val="6500"/>
              </a:lnSpc>
              <a:defRPr sz="60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Type your presentation title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15951" y="1041431"/>
            <a:ext cx="5676695" cy="366228"/>
          </a:xfrm>
          <a:solidFill>
            <a:schemeClr val="accent2"/>
          </a:solidFill>
        </p:spPr>
        <p:txBody>
          <a:bodyPr/>
          <a:lstStyle>
            <a:lvl1pPr marL="0" indent="0" algn="l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None/>
              <a:defRPr sz="2400" b="1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Add any text here, size box to fit text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15952" y="3206295"/>
            <a:ext cx="8945493" cy="147161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5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 dirty="0"/>
              <a:t>Type information such as: presenter name, location, date, . . 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12645E5-5810-4525-900B-C669531F71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589" y="5164719"/>
            <a:ext cx="3416760" cy="1433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09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one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0156" y="1408176"/>
            <a:ext cx="9633643" cy="4764024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1" y="546712"/>
            <a:ext cx="8941340" cy="457200"/>
          </a:xfrm>
          <a:solidFill>
            <a:schemeClr val="accent2"/>
          </a:solidFill>
        </p:spPr>
        <p:txBody>
          <a:bodyPr/>
          <a:lstStyle/>
          <a:p>
            <a:r>
              <a:rPr lang="en-US" dirty="0"/>
              <a:t>Click to edit title, size as necessary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58968" y="6360923"/>
            <a:ext cx="1776154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7E6AF2F-0C25-4323-A7AA-8ED2AD1357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3568" y="6360923"/>
            <a:ext cx="451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3989AC5-B38D-4A3D-8050-C70C3C2977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906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2D796DD-659E-42F1-86E8-E94AA42AB8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219456"/>
            <a:ext cx="4371429" cy="409523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2586" y="6129446"/>
            <a:ext cx="1075256" cy="63106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546712"/>
            <a:ext cx="10515600" cy="457200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0158" y="1408176"/>
            <a:ext cx="9633642" cy="4748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5704" y="6360923"/>
            <a:ext cx="26730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8E22C23-C3AA-42D5-AB3C-A880DCBC7E19}"/>
              </a:ext>
            </a:extLst>
          </p:cNvPr>
          <p:cNvSpPr txBox="1">
            <a:spLocks/>
          </p:cNvSpPr>
          <p:nvPr/>
        </p:nvSpPr>
        <p:spPr>
          <a:xfrm>
            <a:off x="762000" y="6360923"/>
            <a:ext cx="46512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609585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09585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accent2"/>
                </a:solidFill>
              </a:rPr>
              <a:t>|</a:t>
            </a:r>
            <a:r>
              <a:rPr lang="en-US" b="0" dirty="0">
                <a:solidFill>
                  <a:schemeClr val="tx2"/>
                </a:solidFill>
              </a:rPr>
              <a:t>  University Senate  </a:t>
            </a:r>
            <a:r>
              <a:rPr lang="en-US" b="1" dirty="0">
                <a:solidFill>
                  <a:schemeClr val="accent2"/>
                </a:solidFill>
              </a:rPr>
              <a:t>|</a:t>
            </a:r>
            <a:r>
              <a:rPr lang="en-US" b="0" dirty="0">
                <a:solidFill>
                  <a:schemeClr val="tx2"/>
                </a:solidFill>
              </a:rPr>
              <a:t>  2022–2023 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1EBCD22-C56D-43FF-9917-1B7B2FDDD1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3568" y="6360923"/>
            <a:ext cx="451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3989AC5-B38D-4A3D-8050-C70C3C2977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212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9" r:id="rId2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hf hdr="0" ftr="0" dt="0"/>
  <p:txStyles>
    <p:titleStyle>
      <a:lvl1pPr algn="l" defTabSz="914377" rtl="0" eaLnBrk="1" latinLnBrk="0" hangingPunct="1">
        <a:lnSpc>
          <a:spcPts val="3000"/>
        </a:lnSpc>
        <a:spcBef>
          <a:spcPct val="0"/>
        </a:spcBef>
        <a:buNone/>
        <a:defRPr sz="2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7013" indent="-227013" algn="l" defTabSz="914377" rtl="0" eaLnBrk="1" latinLnBrk="0" hangingPunct="1">
        <a:lnSpc>
          <a:spcPct val="120000"/>
        </a:lnSpc>
        <a:spcBef>
          <a:spcPts val="0"/>
        </a:spcBef>
        <a:spcAft>
          <a:spcPts val="900"/>
        </a:spcAft>
        <a:buSzPct val="160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71500" indent="-228600" algn="l" defTabSz="914377" rtl="0" eaLnBrk="1" latinLnBrk="0" hangingPunct="1">
        <a:lnSpc>
          <a:spcPct val="120000"/>
        </a:lnSpc>
        <a:spcBef>
          <a:spcPts val="0"/>
        </a:spcBef>
        <a:spcAft>
          <a:spcPts val="900"/>
        </a:spcAft>
        <a:buSzPct val="120000"/>
        <a:buFont typeface="Courier New" panose="02070309020205020404" pitchFamily="49" charset="0"/>
        <a:buChar char="o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indent="-227013" algn="l" defTabSz="914377" rtl="0" eaLnBrk="1" latinLnBrk="0" hangingPunct="1">
        <a:lnSpc>
          <a:spcPct val="120000"/>
        </a:lnSpc>
        <a:spcBef>
          <a:spcPts val="0"/>
        </a:spcBef>
        <a:spcAft>
          <a:spcPts val="900"/>
        </a:spcAft>
        <a:buSzPct val="100000"/>
        <a:buFont typeface="Arial" panose="020B0604020202020204" pitchFamily="34" charset="0"/>
        <a:buChar char="•"/>
        <a:tabLst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57300" indent="-227013" algn="l" defTabSz="914377" rtl="0" eaLnBrk="1" latinLnBrk="0" hangingPunct="1">
        <a:lnSpc>
          <a:spcPts val="23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601788" indent="-230188" algn="l" defTabSz="914377" rtl="0" eaLnBrk="1" latinLnBrk="0" hangingPunct="1">
        <a:lnSpc>
          <a:spcPts val="23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68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372">
          <p15:clr>
            <a:srgbClr val="F26B43"/>
          </p15:clr>
        </p15:guide>
        <p15:guide id="4" pos="62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E8D11-E49E-417E-95DF-07786F2FCB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Committee on Committees 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26B7BF-2AFC-4817-AB87-C678E1B709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Spring Elections, Updates, and Roadmap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1276D2-A639-4475-9A6E-CE9AD3B2BF4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David Burel, Chair</a:t>
            </a:r>
          </a:p>
        </p:txBody>
      </p:sp>
    </p:spTree>
    <p:extLst>
      <p:ext uri="{BB962C8B-B14F-4D97-AF65-F5344CB8AC3E}">
        <p14:creationId xmlns:p14="http://schemas.microsoft.com/office/powerpoint/2010/main" val="397272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9303F51-F435-48D1-B8B2-B1EA77B1F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Committee on Committees meets across the fall to coordinate the identification and nomination of candidates to stand for election in the Spring Elections.</a:t>
            </a:r>
          </a:p>
          <a:p>
            <a:r>
              <a:rPr lang="en-US" sz="1800" dirty="0"/>
              <a:t>Elected Positions:</a:t>
            </a:r>
          </a:p>
          <a:p>
            <a:pPr lvl="1"/>
            <a:r>
              <a:rPr lang="en-US" sz="1800" dirty="0"/>
              <a:t>Campus-President Elect (Downtown, Polytechnic, Tempe, and West Valley)</a:t>
            </a:r>
          </a:p>
          <a:p>
            <a:pPr lvl="1"/>
            <a:r>
              <a:rPr lang="en-US" sz="1800" dirty="0"/>
              <a:t>Committee on Academic Freedom and Tenure (all campus, depending on vacancies)</a:t>
            </a:r>
          </a:p>
          <a:p>
            <a:pPr lvl="1"/>
            <a:r>
              <a:rPr lang="en-US" sz="1800" dirty="0"/>
              <a:t>Governance Grievance Committee (all campus, depending on vacancies)</a:t>
            </a:r>
          </a:p>
          <a:p>
            <a:pPr lvl="1"/>
            <a:r>
              <a:rPr lang="en-US" sz="1800" dirty="0"/>
              <a:t>Academic Professional Grievance Committee (all campuses, AP members only)</a:t>
            </a:r>
          </a:p>
          <a:p>
            <a:r>
              <a:rPr lang="en-US" sz="1800" dirty="0"/>
              <a:t>Late Fall, Winter Break, and January final push for recruitment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C219602-11F7-4088-A0C3-6D741F189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Preparation for Spring Elections 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024117-73E6-4B0E-80EE-5B2B7CF573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3989AC5-B38D-4A3D-8050-C70C3C29772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131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9303F51-F435-48D1-B8B2-B1EA77B1F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Recruiting enough candidates for APGC, five vacancies</a:t>
            </a:r>
          </a:p>
          <a:p>
            <a:r>
              <a:rPr lang="en-US" sz="2000" dirty="0"/>
              <a:t>Planning unclear status of Motion 2023-66 approval throughout winter break and early Spring semester.</a:t>
            </a:r>
          </a:p>
          <a:p>
            <a:r>
              <a:rPr lang="en-US" sz="2000" dirty="0"/>
              <a:t>Hesitancy for candidates to confirm and commit to stand for election</a:t>
            </a:r>
          </a:p>
          <a:p>
            <a:r>
              <a:rPr lang="en-US" sz="2000" dirty="0"/>
              <a:t>Thank you to the committee and campus presidents; we have recruited candidates for all slots and confirmed candidates for almost all slots.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C219602-11F7-4088-A0C3-6D741F189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Points of Emphasis for this Cycle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024117-73E6-4B0E-80EE-5B2B7CF573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3989AC5-B38D-4A3D-8050-C70C3C29772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447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9303F51-F435-48D1-B8B2-B1EA77B1F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Election Announcement (First Email) – 2/29</a:t>
            </a:r>
          </a:p>
          <a:p>
            <a:pPr lvl="1"/>
            <a:r>
              <a:rPr lang="en-US" dirty="0"/>
              <a:t>Announcement of upcoming elections, including candidate list and statements (required by constitution).</a:t>
            </a:r>
          </a:p>
          <a:p>
            <a:pPr lvl="1"/>
            <a:r>
              <a:rPr lang="en-US" dirty="0"/>
              <a:t>Opens period for Write-In Candidates (25 supporting signatures for Tempe, 20 supporting for other campuses).</a:t>
            </a:r>
          </a:p>
          <a:p>
            <a:pPr lvl="1"/>
            <a:r>
              <a:rPr lang="en-US" dirty="0"/>
              <a:t>Write-In window closes on 3/1</a:t>
            </a:r>
          </a:p>
          <a:p>
            <a:r>
              <a:rPr lang="en-US" dirty="0"/>
              <a:t>Election Email (Ballot) – 3/20</a:t>
            </a:r>
          </a:p>
          <a:p>
            <a:pPr lvl="1"/>
            <a:r>
              <a:rPr lang="en-US" dirty="0"/>
              <a:t>Election ballots will be emailed to faculty at each campus for voting</a:t>
            </a:r>
          </a:p>
          <a:p>
            <a:pPr lvl="1"/>
            <a:r>
              <a:rPr lang="en-US" dirty="0"/>
              <a:t>Please remind faculty in your academic units of the election once it opens.</a:t>
            </a:r>
          </a:p>
          <a:p>
            <a:r>
              <a:rPr lang="en-US" dirty="0"/>
              <a:t>Election Closes – 3/27</a:t>
            </a:r>
          </a:p>
          <a:p>
            <a:pPr lvl="1"/>
            <a:r>
              <a:rPr lang="en-US" dirty="0"/>
              <a:t>The election closes, and the results will be finalized within a few days with notifications to UAC, Candidates, and Senate.</a:t>
            </a:r>
          </a:p>
          <a:p>
            <a:pPr lvl="1"/>
            <a:r>
              <a:rPr lang="en-US" dirty="0"/>
              <a:t>The election process will be completed for smooth transitions in April. 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C219602-11F7-4088-A0C3-6D741F189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Spring Elections - Roadmap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024117-73E6-4B0E-80EE-5B2B7CF573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3989AC5-B38D-4A3D-8050-C70C3C297723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319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theme/theme1.xml><?xml version="1.0" encoding="utf-8"?>
<a:theme xmlns:a="http://schemas.openxmlformats.org/drawingml/2006/main" name="ASU-University-Senate-Speaker-tempate">
  <a:themeElements>
    <a:clrScheme name="ASU Brand colors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8C1D40"/>
      </a:accent1>
      <a:accent2>
        <a:srgbClr val="FFC627"/>
      </a:accent2>
      <a:accent3>
        <a:srgbClr val="78BE20"/>
      </a:accent3>
      <a:accent4>
        <a:srgbClr val="00A3E0"/>
      </a:accent4>
      <a:accent5>
        <a:srgbClr val="FF7F32"/>
      </a:accent5>
      <a:accent6>
        <a:srgbClr val="5C6670"/>
      </a:accent6>
      <a:hlink>
        <a:srgbClr val="8C1D40"/>
      </a:hlink>
      <a:folHlink>
        <a:srgbClr val="FFC627"/>
      </a:folHlink>
    </a:clrScheme>
    <a:fontScheme name="ASU Brand fonts">
      <a:majorFont>
        <a:latin typeface="Arial Bold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SU-University-Senate-Speaker-tempate" id="{BC4776B8-6FEF-40DB-A67D-B206394F4305}" vid="{11E96184-9BA0-4B4E-8D31-C5CA7D995E1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ASU-University-Senate-Speaker-tempate</Template>
  <TotalTime>19</TotalTime>
  <Words>299</Words>
  <Application>Microsoft Office PowerPoint</Application>
  <PresentationFormat>Widescreen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Courier New</vt:lpstr>
      <vt:lpstr>ASU-University-Senate-Speaker-tempate</vt:lpstr>
      <vt:lpstr>Committee on Committees Report</vt:lpstr>
      <vt:lpstr>Preparation for Spring Elections  </vt:lpstr>
      <vt:lpstr>Points of Emphasis for this Cycle</vt:lpstr>
      <vt:lpstr>Spring Elections - Roadmap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Alzira Lopes</dc:creator>
  <cp:lastModifiedBy>Ashly Contreras</cp:lastModifiedBy>
  <cp:revision>4</cp:revision>
  <dcterms:created xsi:type="dcterms:W3CDTF">2022-01-27T19:50:10Z</dcterms:created>
  <dcterms:modified xsi:type="dcterms:W3CDTF">2024-02-26T18:51:48Z</dcterms:modified>
</cp:coreProperties>
</file>